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5" r:id="rId2"/>
    <p:sldMasterId id="2147483763" r:id="rId3"/>
    <p:sldMasterId id="2147483686" r:id="rId4"/>
    <p:sldMasterId id="2147483674" r:id="rId5"/>
    <p:sldMasterId id="2147483661" r:id="rId6"/>
  </p:sldMasterIdLst>
  <p:notesMasterIdLst>
    <p:notesMasterId r:id="rId30"/>
  </p:notesMasterIdLst>
  <p:handoutMasterIdLst>
    <p:handoutMasterId r:id="rId31"/>
  </p:handoutMasterIdLst>
  <p:sldIdLst>
    <p:sldId id="258" r:id="rId7"/>
    <p:sldId id="260" r:id="rId8"/>
    <p:sldId id="261" r:id="rId9"/>
    <p:sldId id="263" r:id="rId10"/>
    <p:sldId id="264" r:id="rId11"/>
    <p:sldId id="267" r:id="rId12"/>
    <p:sldId id="269" r:id="rId13"/>
    <p:sldId id="271" r:id="rId14"/>
    <p:sldId id="272" r:id="rId15"/>
    <p:sldId id="273" r:id="rId16"/>
    <p:sldId id="274" r:id="rId17"/>
    <p:sldId id="275" r:id="rId18"/>
    <p:sldId id="276" r:id="rId19"/>
    <p:sldId id="280" r:id="rId20"/>
    <p:sldId id="281" r:id="rId21"/>
    <p:sldId id="282" r:id="rId22"/>
    <p:sldId id="284" r:id="rId23"/>
    <p:sldId id="285" r:id="rId24"/>
    <p:sldId id="286" r:id="rId25"/>
    <p:sldId id="289" r:id="rId26"/>
    <p:sldId id="290" r:id="rId27"/>
    <p:sldId id="279" r:id="rId28"/>
    <p:sldId id="295" r:id="rId2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99"/>
    <a:srgbClr val="336699"/>
    <a:srgbClr val="FFFFFF"/>
    <a:srgbClr val="FFCC66"/>
    <a:srgbClr val="FF33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5" autoAdjust="0"/>
    <p:restoredTop sz="94090" autoAdjust="0"/>
  </p:normalViewPr>
  <p:slideViewPr>
    <p:cSldViewPr>
      <p:cViewPr>
        <p:scale>
          <a:sx n="62" d="100"/>
          <a:sy n="62" d="100"/>
        </p:scale>
        <p:origin x="-3132" y="-1116"/>
      </p:cViewPr>
      <p:guideLst>
        <p:guide orient="horz" pos="2160"/>
        <p:guide pos="2880"/>
      </p:guideLst>
    </p:cSldViewPr>
  </p:slideViewPr>
  <p:outlineViewPr>
    <p:cViewPr>
      <p:scale>
        <a:sx n="33" d="100"/>
        <a:sy n="33" d="100"/>
      </p:scale>
      <p:origin x="0" y="93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3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fr-FR"/>
              <a:t>31/01/2011</a:t>
            </a: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87BEF6-E243-41B8-94C3-5AEC3335B94D}" type="slidenum">
              <a:rPr lang="fr-FR"/>
              <a:pPr>
                <a:defRPr/>
              </a:pPr>
              <a:t>‹N°›</a:t>
            </a:fld>
            <a:endParaRPr lang="fr-FR"/>
          </a:p>
        </p:txBody>
      </p:sp>
    </p:spTree>
    <p:extLst>
      <p:ext uri="{BB962C8B-B14F-4D97-AF65-F5344CB8AC3E}">
        <p14:creationId xmlns:p14="http://schemas.microsoft.com/office/powerpoint/2010/main" val="13911270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r>
              <a:rPr lang="fr-FR"/>
              <a:t>31/01/2011</a:t>
            </a: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0BFE4F4-E64E-439A-85B3-365AA4993F83}" type="slidenum">
              <a:rPr lang="fr-FR"/>
              <a:pPr>
                <a:defRPr/>
              </a:pPr>
              <a:t>‹N°›</a:t>
            </a:fld>
            <a:endParaRPr lang="fr-FR"/>
          </a:p>
        </p:txBody>
      </p:sp>
    </p:spTree>
    <p:extLst>
      <p:ext uri="{BB962C8B-B14F-4D97-AF65-F5344CB8AC3E}">
        <p14:creationId xmlns:p14="http://schemas.microsoft.com/office/powerpoint/2010/main" val="21370718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que">
    <p:spTree>
      <p:nvGrpSpPr>
        <p:cNvPr id="1" name=""/>
        <p:cNvGrpSpPr/>
        <p:nvPr/>
      </p:nvGrpSpPr>
      <p:grpSpPr>
        <a:xfrm>
          <a:off x="0" y="0"/>
          <a:ext cx="0" cy="0"/>
          <a:chOff x="0" y="0"/>
          <a:chExt cx="0" cy="0"/>
        </a:xfrm>
      </p:grpSpPr>
      <p:sp>
        <p:nvSpPr>
          <p:cNvPr id="5" name="Espace réservé de la date 12"/>
          <p:cNvSpPr txBox="1">
            <a:spLocks/>
          </p:cNvSpPr>
          <p:nvPr userDrawn="1"/>
        </p:nvSpPr>
        <p:spPr>
          <a:xfrm>
            <a:off x="3997325" y="6351588"/>
            <a:ext cx="3671888" cy="365125"/>
          </a:xfrm>
          <a:prstGeom prst="rect">
            <a:avLst/>
          </a:prstGeom>
        </p:spPr>
        <p:txBody>
          <a:bodyPr/>
          <a:lstStyle>
            <a:defPPr>
              <a:defRPr lang="fr-FR"/>
            </a:defPPr>
            <a:lvl1pPr algn="ctr" rtl="0" fontAlgn="base">
              <a:spcBef>
                <a:spcPct val="0"/>
              </a:spcBef>
              <a:spcAft>
                <a:spcPct val="0"/>
              </a:spcAft>
              <a:defRPr sz="1400" b="1" kern="1200">
                <a:solidFill>
                  <a:srgbClr val="006699"/>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FR" dirty="0" smtClean="0"/>
              <a:t>GT n°2 – 9 au 13 février, Dakar - SENEGAL</a:t>
            </a:r>
            <a:endParaRPr lang="fr-FR" dirty="0"/>
          </a:p>
        </p:txBody>
      </p:sp>
      <p:sp>
        <p:nvSpPr>
          <p:cNvPr id="3" name="Espace réservé du contenu 2"/>
          <p:cNvSpPr>
            <a:spLocks noGrp="1"/>
          </p:cNvSpPr>
          <p:nvPr>
            <p:ph idx="1"/>
          </p:nvPr>
        </p:nvSpPr>
        <p:spPr>
          <a:xfrm>
            <a:off x="1619672" y="1124744"/>
            <a:ext cx="7067128" cy="5001419"/>
          </a:xfrm>
        </p:spPr>
        <p:txBody>
          <a:bodyPr/>
          <a:lstStyle>
            <a:lvl1pPr marL="0" indent="0" algn="r">
              <a:defRPr sz="2600">
                <a:solidFill>
                  <a:srgbClr val="0070C0"/>
                </a:solidFill>
                <a:latin typeface="Garamond" pitchFamily="18" charset="0"/>
              </a:defRPr>
            </a:lvl1pPr>
            <a:lvl2pPr marL="542925" indent="-457200">
              <a:spcBef>
                <a:spcPts val="0"/>
              </a:spcBef>
              <a:buSzPct val="85000"/>
              <a:buFont typeface="Wingdings" pitchFamily="2" charset="2"/>
              <a:buChar char="ü"/>
              <a:defRPr sz="2400" u="sng"/>
            </a:lvl2pPr>
            <a:lvl3pPr marL="1143000" indent="-600075">
              <a:spcBef>
                <a:spcPts val="0"/>
              </a:spcBef>
              <a:buSzPct val="85000"/>
              <a:defRPr sz="2000" b="0" u="none" baseline="0">
                <a:latin typeface="+mn-lt"/>
              </a:defRPr>
            </a:lvl3pPr>
            <a:lvl4pPr>
              <a:spcBef>
                <a:spcPts val="0"/>
              </a:spcBef>
              <a:buSzPct val="85000"/>
              <a:defRPr sz="18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     Troisième niveau</a:t>
            </a:r>
          </a:p>
          <a:p>
            <a:pPr lvl="3"/>
            <a:r>
              <a:rPr lang="fr-FR" dirty="0" smtClean="0"/>
              <a:t>       Quatrième niveau</a:t>
            </a:r>
          </a:p>
        </p:txBody>
      </p:sp>
      <p:sp>
        <p:nvSpPr>
          <p:cNvPr id="4" name="Espace réservé du texte 3"/>
          <p:cNvSpPr>
            <a:spLocks noGrp="1"/>
          </p:cNvSpPr>
          <p:nvPr>
            <p:ph type="body" sz="half" idx="2"/>
          </p:nvPr>
        </p:nvSpPr>
        <p:spPr>
          <a:xfrm>
            <a:off x="0" y="1340768"/>
            <a:ext cx="1331639" cy="4608512"/>
          </a:xfrm>
        </p:spPr>
        <p:txBody>
          <a:bodyPr>
            <a:normAutofit/>
          </a:bodyPr>
          <a:lstStyle>
            <a:lvl1pPr marL="0" indent="0" algn="l">
              <a:spcBef>
                <a:spcPts val="600"/>
              </a:spcBef>
              <a:buSzPct val="100000"/>
              <a:buFont typeface="+mj-lt"/>
              <a:buNone/>
              <a:defRPr sz="1600" u="sng">
                <a:solidFill>
                  <a:schemeClr val="accent4">
                    <a:lumMod val="75000"/>
                  </a:schemeClr>
                </a:solidFill>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du numéro de diapositive 13"/>
          <p:cNvSpPr>
            <a:spLocks noGrp="1"/>
          </p:cNvSpPr>
          <p:nvPr>
            <p:ph type="sldNum" sz="quarter" idx="10"/>
          </p:nvPr>
        </p:nvSpPr>
        <p:spPr/>
        <p:txBody>
          <a:bodyPr/>
          <a:lstStyle>
            <a:lvl1pPr algn="r">
              <a:defRPr sz="1400" b="1">
                <a:solidFill>
                  <a:srgbClr val="006699"/>
                </a:solidFill>
                <a:latin typeface="Garamond" pitchFamily="18" charset="0"/>
                <a:cs typeface="Arial" charset="0"/>
              </a:defRPr>
            </a:lvl1pPr>
          </a:lstStyle>
          <a:p>
            <a:pPr>
              <a:defRPr/>
            </a:pPr>
            <a:fld id="{BA0C18D7-7237-4FC4-8062-D86ABE54D97E}" type="slidenum">
              <a:rPr lang="fr-FR"/>
              <a:pPr>
                <a:defRPr/>
              </a:pPr>
              <a:t>‹N°›</a:t>
            </a:fld>
            <a:endParaRPr lang="fr-FR" dirty="0"/>
          </a:p>
        </p:txBody>
      </p:sp>
      <p:sp>
        <p:nvSpPr>
          <p:cNvPr id="7" name="Espace réservé du pied de page 14"/>
          <p:cNvSpPr>
            <a:spLocks noGrp="1"/>
          </p:cNvSpPr>
          <p:nvPr>
            <p:ph type="ftr" sz="quarter" idx="11"/>
          </p:nvPr>
        </p:nvSpPr>
        <p:spPr/>
        <p:txBody>
          <a:bodyPr/>
          <a:lstStyle>
            <a:lvl1pPr algn="ctr" eaLnBrk="0" hangingPunct="0">
              <a:defRPr sz="1400" b="1">
                <a:solidFill>
                  <a:srgbClr val="006699"/>
                </a:solidFill>
                <a:latin typeface="Garamond" pitchFamily="18" charset="0"/>
                <a:cs typeface="Arial" charset="0"/>
              </a:defRPr>
            </a:lvl1pPr>
          </a:lstStyle>
          <a:p>
            <a:pPr>
              <a:defRPr/>
            </a:pPr>
            <a:r>
              <a:rPr lang="fr-FR"/>
              <a:t>Programme Régional </a:t>
            </a:r>
            <a:r>
              <a:rPr lang="fr-FR" smtClean="0"/>
              <a:t>UEMOA</a:t>
            </a:r>
            <a:endParaRPr lang="fr-FR"/>
          </a:p>
        </p:txBody>
      </p:sp>
    </p:spTree>
    <p:extLst>
      <p:ext uri="{BB962C8B-B14F-4D97-AF65-F5344CB8AC3E}">
        <p14:creationId xmlns:p14="http://schemas.microsoft.com/office/powerpoint/2010/main" val="104245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E04DDE8C-8E34-4DF3-8597-E468420A72F6}" type="slidenum">
              <a:rPr lang="fr-FR"/>
              <a:pPr>
                <a:defRPr/>
              </a:pPr>
              <a:t>‹N°›</a:t>
            </a:fld>
            <a:endParaRPr lang="fr-FR"/>
          </a:p>
        </p:txBody>
      </p:sp>
    </p:spTree>
    <p:extLst>
      <p:ext uri="{BB962C8B-B14F-4D97-AF65-F5344CB8AC3E}">
        <p14:creationId xmlns:p14="http://schemas.microsoft.com/office/powerpoint/2010/main" val="7157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7973E919-DD62-4277-B186-297ED362C731}" type="slidenum">
              <a:rPr lang="fr-FR"/>
              <a:pPr>
                <a:defRPr/>
              </a:pPr>
              <a:t>‹N°›</a:t>
            </a:fld>
            <a:endParaRPr lang="fr-FR"/>
          </a:p>
        </p:txBody>
      </p:sp>
    </p:spTree>
    <p:extLst>
      <p:ext uri="{BB962C8B-B14F-4D97-AF65-F5344CB8AC3E}">
        <p14:creationId xmlns:p14="http://schemas.microsoft.com/office/powerpoint/2010/main" val="163720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121500A1-9A3E-40D1-B49F-BFA40CD22B38}" type="slidenum">
              <a:rPr lang="fr-FR"/>
              <a:pPr>
                <a:defRPr/>
              </a:pPr>
              <a:t>‹N°›</a:t>
            </a:fld>
            <a:endParaRPr lang="fr-FR"/>
          </a:p>
        </p:txBody>
      </p:sp>
    </p:spTree>
    <p:extLst>
      <p:ext uri="{BB962C8B-B14F-4D97-AF65-F5344CB8AC3E}">
        <p14:creationId xmlns:p14="http://schemas.microsoft.com/office/powerpoint/2010/main" val="223459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DA10D7F9-051A-4F26-B0FC-259346CF80BA}" type="slidenum">
              <a:rPr lang="fr-FR"/>
              <a:pPr>
                <a:defRPr/>
              </a:pPr>
              <a:t>‹N°›</a:t>
            </a:fld>
            <a:endParaRPr lang="fr-FR"/>
          </a:p>
        </p:txBody>
      </p:sp>
    </p:spTree>
    <p:extLst>
      <p:ext uri="{BB962C8B-B14F-4D97-AF65-F5344CB8AC3E}">
        <p14:creationId xmlns:p14="http://schemas.microsoft.com/office/powerpoint/2010/main" val="50616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A4215F12-35A2-46D8-B01B-3AD2319AB68F}" type="slidenum">
              <a:rPr lang="fr-FR"/>
              <a:pPr>
                <a:defRPr/>
              </a:pPr>
              <a:t>‹N°›</a:t>
            </a:fld>
            <a:endParaRPr lang="fr-FR"/>
          </a:p>
        </p:txBody>
      </p:sp>
    </p:spTree>
    <p:extLst>
      <p:ext uri="{BB962C8B-B14F-4D97-AF65-F5344CB8AC3E}">
        <p14:creationId xmlns:p14="http://schemas.microsoft.com/office/powerpoint/2010/main" val="71216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457FB6-2C3A-44BA-B434-27380B738F24}" type="slidenum">
              <a:rPr lang="fr-FR"/>
              <a:pPr>
                <a:defRPr/>
              </a:pPr>
              <a:t>‹N°›</a:t>
            </a:fld>
            <a:endParaRPr lang="fr-FR"/>
          </a:p>
        </p:txBody>
      </p:sp>
    </p:spTree>
    <p:extLst>
      <p:ext uri="{BB962C8B-B14F-4D97-AF65-F5344CB8AC3E}">
        <p14:creationId xmlns:p14="http://schemas.microsoft.com/office/powerpoint/2010/main" val="1635384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22C67A-8BFF-4AE2-8E00-6C4540F48E39}" type="slidenum">
              <a:rPr lang="fr-FR"/>
              <a:pPr>
                <a:defRPr/>
              </a:pPr>
              <a:t>‹N°›</a:t>
            </a:fld>
            <a:endParaRPr lang="fr-FR"/>
          </a:p>
        </p:txBody>
      </p:sp>
    </p:spTree>
    <p:extLst>
      <p:ext uri="{BB962C8B-B14F-4D97-AF65-F5344CB8AC3E}">
        <p14:creationId xmlns:p14="http://schemas.microsoft.com/office/powerpoint/2010/main" val="417612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07C4F6-2B1D-45F0-AAF5-BB5E9AE1052E}" type="slidenum">
              <a:rPr lang="fr-FR"/>
              <a:pPr>
                <a:defRPr/>
              </a:pPr>
              <a:t>‹N°›</a:t>
            </a:fld>
            <a:endParaRPr lang="fr-FR"/>
          </a:p>
        </p:txBody>
      </p:sp>
    </p:spTree>
    <p:extLst>
      <p:ext uri="{BB962C8B-B14F-4D97-AF65-F5344CB8AC3E}">
        <p14:creationId xmlns:p14="http://schemas.microsoft.com/office/powerpoint/2010/main" val="4225408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E7F517-3F55-4B70-A970-8DAA3265E0DF}" type="slidenum">
              <a:rPr lang="fr-FR"/>
              <a:pPr>
                <a:defRPr/>
              </a:pPr>
              <a:t>‹N°›</a:t>
            </a:fld>
            <a:endParaRPr lang="fr-FR"/>
          </a:p>
        </p:txBody>
      </p:sp>
    </p:spTree>
    <p:extLst>
      <p:ext uri="{BB962C8B-B14F-4D97-AF65-F5344CB8AC3E}">
        <p14:creationId xmlns:p14="http://schemas.microsoft.com/office/powerpoint/2010/main" val="285108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6ECA3E-8718-42BA-BDF9-318214704ABC}" type="slidenum">
              <a:rPr lang="fr-FR"/>
              <a:pPr>
                <a:defRPr/>
              </a:pPr>
              <a:t>‹N°›</a:t>
            </a:fld>
            <a:endParaRPr lang="fr-FR"/>
          </a:p>
        </p:txBody>
      </p:sp>
    </p:spTree>
    <p:extLst>
      <p:ext uri="{BB962C8B-B14F-4D97-AF65-F5344CB8AC3E}">
        <p14:creationId xmlns:p14="http://schemas.microsoft.com/office/powerpoint/2010/main" val="386176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que 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3501008"/>
            <a:ext cx="8147248" cy="2625155"/>
          </a:xfrm>
        </p:spPr>
        <p:txBody>
          <a:bodyPr/>
          <a:lstStyle>
            <a:lvl1pPr marL="0" indent="0" algn="r">
              <a:defRPr sz="2800">
                <a:latin typeface="Garamond" pitchFamily="18" charset="0"/>
              </a:defRPr>
            </a:lvl1pPr>
            <a:lvl2pPr>
              <a:defRPr sz="2400" u="sng"/>
            </a:lvl2pPr>
            <a:lvl3pPr>
              <a:defRPr sz="2000" b="1" u="none">
                <a:latin typeface="+mn-lt"/>
              </a:defRPr>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9"/>
          <p:cNvSpPr>
            <a:spLocks noGrp="1"/>
          </p:cNvSpPr>
          <p:nvPr>
            <p:ph type="title"/>
          </p:nvPr>
        </p:nvSpPr>
        <p:spPr>
          <a:xfrm>
            <a:off x="539552" y="1340768"/>
            <a:ext cx="8136135" cy="1944216"/>
          </a:xfrm>
        </p:spPr>
        <p:txBody>
          <a:bodyPr/>
          <a:lstStyle/>
          <a:p>
            <a:r>
              <a:rPr lang="fr-FR" smtClean="0"/>
              <a:t>Cliquez pour modifier le style du titre</a:t>
            </a:r>
            <a:endParaRPr lang="fr-FR"/>
          </a:p>
        </p:txBody>
      </p:sp>
      <p:sp>
        <p:nvSpPr>
          <p:cNvPr id="4" name="Espace réservé du numéro de diapositive 13"/>
          <p:cNvSpPr>
            <a:spLocks noGrp="1"/>
          </p:cNvSpPr>
          <p:nvPr>
            <p:ph type="sldNum" sz="quarter" idx="10"/>
          </p:nvPr>
        </p:nvSpPr>
        <p:spPr/>
        <p:txBody>
          <a:bodyPr/>
          <a:lstStyle>
            <a:lvl1pPr algn="r">
              <a:defRPr sz="1400" b="1">
                <a:solidFill>
                  <a:srgbClr val="000099"/>
                </a:solidFill>
                <a:latin typeface="Garamond" pitchFamily="18" charset="0"/>
                <a:cs typeface="Arial" charset="0"/>
              </a:defRPr>
            </a:lvl1pPr>
          </a:lstStyle>
          <a:p>
            <a:pPr>
              <a:defRPr/>
            </a:pPr>
            <a:fld id="{EE37671B-5563-4B14-AD4A-932205ADC1E0}" type="slidenum">
              <a:rPr lang="fr-FR"/>
              <a:pPr>
                <a:defRPr/>
              </a:pPr>
              <a:t>‹N°›</a:t>
            </a:fld>
            <a:endParaRPr lang="fr-FR" dirty="0"/>
          </a:p>
        </p:txBody>
      </p:sp>
      <p:sp>
        <p:nvSpPr>
          <p:cNvPr id="5" name="Espace réservé de la date 17"/>
          <p:cNvSpPr>
            <a:spLocks noGrp="1"/>
          </p:cNvSpPr>
          <p:nvPr>
            <p:ph type="dt" sz="quarter" idx="11"/>
          </p:nvPr>
        </p:nvSpPr>
        <p:spPr/>
        <p:txBody>
          <a:bodyPr/>
          <a:lstStyle>
            <a:lvl1pPr eaLnBrk="1" hangingPunct="1">
              <a:defRPr>
                <a:solidFill>
                  <a:srgbClr val="336699"/>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GT n°5 – 22 au 26 février 2016 à Abidjan, Côte d’Ivoire</a:t>
            </a:r>
          </a:p>
        </p:txBody>
      </p:sp>
      <p:sp>
        <p:nvSpPr>
          <p:cNvPr id="6" name="Espace réservé du pied de page 19"/>
          <p:cNvSpPr>
            <a:spLocks noGrp="1"/>
          </p:cNvSpPr>
          <p:nvPr>
            <p:ph type="ftr" sz="quarter" idx="12"/>
          </p:nvPr>
        </p:nvSpPr>
        <p:spPr/>
        <p:txBody>
          <a:bodyPr/>
          <a:lstStyle>
            <a:lvl1pPr eaLnBrk="1" hangingPunct="1">
              <a:defRPr>
                <a:solidFill>
                  <a:srgbClr val="336699"/>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Programme Régional UEMOA</a:t>
            </a:r>
          </a:p>
        </p:txBody>
      </p:sp>
    </p:spTree>
    <p:extLst>
      <p:ext uri="{BB962C8B-B14F-4D97-AF65-F5344CB8AC3E}">
        <p14:creationId xmlns:p14="http://schemas.microsoft.com/office/powerpoint/2010/main" val="1851743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a:defRPr/>
            </a:lvl1p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84B0C4-B48A-4A2E-A82C-C617F8431FEA}" type="slidenum">
              <a:rPr lang="fr-FR"/>
              <a:pPr>
                <a:defRPr/>
              </a:pPr>
              <a:t>‹N°›</a:t>
            </a:fld>
            <a:endParaRPr lang="fr-FR"/>
          </a:p>
        </p:txBody>
      </p:sp>
    </p:spTree>
    <p:extLst>
      <p:ext uri="{BB962C8B-B14F-4D97-AF65-F5344CB8AC3E}">
        <p14:creationId xmlns:p14="http://schemas.microsoft.com/office/powerpoint/2010/main" val="412512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C0E641-BF17-40CD-A2CB-5B5DC1C8CC77}" type="slidenum">
              <a:rPr lang="fr-FR"/>
              <a:pPr>
                <a:defRPr/>
              </a:pPr>
              <a:t>‹N°›</a:t>
            </a:fld>
            <a:endParaRPr lang="fr-FR"/>
          </a:p>
        </p:txBody>
      </p:sp>
    </p:spTree>
    <p:extLst>
      <p:ext uri="{BB962C8B-B14F-4D97-AF65-F5344CB8AC3E}">
        <p14:creationId xmlns:p14="http://schemas.microsoft.com/office/powerpoint/2010/main" val="353295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48571F-A4E7-44DC-A94D-9F39DE066E57}" type="slidenum">
              <a:rPr lang="fr-FR"/>
              <a:pPr>
                <a:defRPr/>
              </a:pPr>
              <a:t>‹N°›</a:t>
            </a:fld>
            <a:endParaRPr lang="fr-FR"/>
          </a:p>
        </p:txBody>
      </p:sp>
    </p:spTree>
    <p:extLst>
      <p:ext uri="{BB962C8B-B14F-4D97-AF65-F5344CB8AC3E}">
        <p14:creationId xmlns:p14="http://schemas.microsoft.com/office/powerpoint/2010/main" val="3258561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2FDAB0-20BC-4CAF-AED0-6BF393F1B19B}" type="slidenum">
              <a:rPr lang="fr-FR"/>
              <a:pPr>
                <a:defRPr/>
              </a:pPr>
              <a:t>‹N°›</a:t>
            </a:fld>
            <a:endParaRPr lang="fr-FR"/>
          </a:p>
        </p:txBody>
      </p:sp>
    </p:spTree>
    <p:extLst>
      <p:ext uri="{BB962C8B-B14F-4D97-AF65-F5344CB8AC3E}">
        <p14:creationId xmlns:p14="http://schemas.microsoft.com/office/powerpoint/2010/main" val="218447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BB4158-3807-4E29-B790-CD7C0635AEC8}" type="slidenum">
              <a:rPr lang="fr-FR"/>
              <a:pPr>
                <a:defRPr/>
              </a:pPr>
              <a:t>‹N°›</a:t>
            </a:fld>
            <a:endParaRPr lang="fr-FR"/>
          </a:p>
        </p:txBody>
      </p:sp>
    </p:spTree>
    <p:extLst>
      <p:ext uri="{BB962C8B-B14F-4D97-AF65-F5344CB8AC3E}">
        <p14:creationId xmlns:p14="http://schemas.microsoft.com/office/powerpoint/2010/main" val="104884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15489B6-1EB2-4D66-8682-BC7613574DC4}" type="slidenum">
              <a:rPr lang="fr-FR"/>
              <a:pPr>
                <a:defRPr/>
              </a:pPr>
              <a:t>‹N°›</a:t>
            </a:fld>
            <a:endParaRPr lang="fr-FR"/>
          </a:p>
        </p:txBody>
      </p:sp>
    </p:spTree>
    <p:extLst>
      <p:ext uri="{BB962C8B-B14F-4D97-AF65-F5344CB8AC3E}">
        <p14:creationId xmlns:p14="http://schemas.microsoft.com/office/powerpoint/2010/main" val="2825127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5B1B0993-27DC-4786-9933-65B0B21C51B6}" type="slidenum">
              <a:rPr lang="fr-FR"/>
              <a:pPr>
                <a:defRPr/>
              </a:pPr>
              <a:t>‹N°›</a:t>
            </a:fld>
            <a:endParaRPr lang="fr-FR"/>
          </a:p>
        </p:txBody>
      </p:sp>
    </p:spTree>
    <p:extLst>
      <p:ext uri="{BB962C8B-B14F-4D97-AF65-F5344CB8AC3E}">
        <p14:creationId xmlns:p14="http://schemas.microsoft.com/office/powerpoint/2010/main" val="1479167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294BD8A2-1D0D-4FAA-AA3F-7AF150ACD22D}" type="slidenum">
              <a:rPr lang="fr-FR"/>
              <a:pPr>
                <a:defRPr/>
              </a:pPr>
              <a:t>‹N°›</a:t>
            </a:fld>
            <a:endParaRPr lang="fr-FR"/>
          </a:p>
        </p:txBody>
      </p:sp>
    </p:spTree>
    <p:extLst>
      <p:ext uri="{BB962C8B-B14F-4D97-AF65-F5344CB8AC3E}">
        <p14:creationId xmlns:p14="http://schemas.microsoft.com/office/powerpoint/2010/main" val="425255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4ABA922F-E777-4486-886D-3B0F7CFD50FD}" type="slidenum">
              <a:rPr lang="fr-FR"/>
              <a:pPr>
                <a:defRPr/>
              </a:pPr>
              <a:t>‹N°›</a:t>
            </a:fld>
            <a:endParaRPr lang="fr-FR"/>
          </a:p>
        </p:txBody>
      </p:sp>
    </p:spTree>
    <p:extLst>
      <p:ext uri="{BB962C8B-B14F-4D97-AF65-F5344CB8AC3E}">
        <p14:creationId xmlns:p14="http://schemas.microsoft.com/office/powerpoint/2010/main" val="2942411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C654FE68-D0B6-4F7A-839C-827DB3DFB81D}" type="slidenum">
              <a:rPr lang="fr-FR"/>
              <a:pPr>
                <a:defRPr/>
              </a:pPr>
              <a:t>‹N°›</a:t>
            </a:fld>
            <a:endParaRPr lang="fr-FR"/>
          </a:p>
        </p:txBody>
      </p:sp>
    </p:spTree>
    <p:extLst>
      <p:ext uri="{BB962C8B-B14F-4D97-AF65-F5344CB8AC3E}">
        <p14:creationId xmlns:p14="http://schemas.microsoft.com/office/powerpoint/2010/main" val="233496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E8698C2-7B78-48CE-B851-94A1B4140EDE}" type="datetimeFigureOut">
              <a:rPr lang="fr-FR"/>
              <a:pPr>
                <a:defRPr/>
              </a:pPr>
              <a:t>07/03/2016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22568C-6568-41DC-809A-129932CAD0EA}" type="slidenum">
              <a:rPr lang="fr-FR"/>
              <a:pPr>
                <a:defRPr/>
              </a:pPr>
              <a:t>‹N°›</a:t>
            </a:fld>
            <a:endParaRPr lang="fr-FR"/>
          </a:p>
        </p:txBody>
      </p:sp>
    </p:spTree>
    <p:extLst>
      <p:ext uri="{BB962C8B-B14F-4D97-AF65-F5344CB8AC3E}">
        <p14:creationId xmlns:p14="http://schemas.microsoft.com/office/powerpoint/2010/main" val="3911618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C1A407F5-D5E7-4BAB-83E3-0F9DEF01AB37}" type="slidenum">
              <a:rPr lang="fr-FR"/>
              <a:pPr>
                <a:defRPr/>
              </a:pPr>
              <a:t>‹N°›</a:t>
            </a:fld>
            <a:endParaRPr lang="fr-FR"/>
          </a:p>
        </p:txBody>
      </p:sp>
    </p:spTree>
    <p:extLst>
      <p:ext uri="{BB962C8B-B14F-4D97-AF65-F5344CB8AC3E}">
        <p14:creationId xmlns:p14="http://schemas.microsoft.com/office/powerpoint/2010/main" val="95009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02898DEA-F64C-4FE2-9847-F3786A1F440B}" type="slidenum">
              <a:rPr lang="fr-FR"/>
              <a:pPr>
                <a:defRPr/>
              </a:pPr>
              <a:t>‹N°›</a:t>
            </a:fld>
            <a:endParaRPr lang="fr-FR"/>
          </a:p>
        </p:txBody>
      </p:sp>
    </p:spTree>
    <p:extLst>
      <p:ext uri="{BB962C8B-B14F-4D97-AF65-F5344CB8AC3E}">
        <p14:creationId xmlns:p14="http://schemas.microsoft.com/office/powerpoint/2010/main" val="2304396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58881CE2-805E-470F-B4E4-6C6C6D156A64}" type="slidenum">
              <a:rPr lang="fr-FR"/>
              <a:pPr>
                <a:defRPr/>
              </a:pPr>
              <a:t>‹N°›</a:t>
            </a:fld>
            <a:endParaRPr lang="fr-FR"/>
          </a:p>
        </p:txBody>
      </p:sp>
    </p:spTree>
    <p:extLst>
      <p:ext uri="{BB962C8B-B14F-4D97-AF65-F5344CB8AC3E}">
        <p14:creationId xmlns:p14="http://schemas.microsoft.com/office/powerpoint/2010/main" val="2152356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352E0AE5-91F9-4E3B-BA22-090372726AE6}" type="slidenum">
              <a:rPr lang="fr-FR"/>
              <a:pPr>
                <a:defRPr/>
              </a:pPr>
              <a:t>‹N°›</a:t>
            </a:fld>
            <a:endParaRPr lang="fr-FR"/>
          </a:p>
        </p:txBody>
      </p:sp>
    </p:spTree>
    <p:extLst>
      <p:ext uri="{BB962C8B-B14F-4D97-AF65-F5344CB8AC3E}">
        <p14:creationId xmlns:p14="http://schemas.microsoft.com/office/powerpoint/2010/main" val="4073318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7C9A1F5B-0D54-43F1-90A3-399BD4A48D36}" type="slidenum">
              <a:rPr lang="fr-FR"/>
              <a:pPr>
                <a:defRPr/>
              </a:pPr>
              <a:t>‹N°›</a:t>
            </a:fld>
            <a:endParaRPr lang="fr-FR"/>
          </a:p>
        </p:txBody>
      </p:sp>
    </p:spTree>
    <p:extLst>
      <p:ext uri="{BB962C8B-B14F-4D97-AF65-F5344CB8AC3E}">
        <p14:creationId xmlns:p14="http://schemas.microsoft.com/office/powerpoint/2010/main" val="4042311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DB82E86D-E048-4D3B-97BF-C6B6762716BC}" type="slidenum">
              <a:rPr lang="fr-FR"/>
              <a:pPr>
                <a:defRPr/>
              </a:pPr>
              <a:t>‹N°›</a:t>
            </a:fld>
            <a:endParaRPr lang="fr-FR"/>
          </a:p>
        </p:txBody>
      </p:sp>
    </p:spTree>
    <p:extLst>
      <p:ext uri="{BB962C8B-B14F-4D97-AF65-F5344CB8AC3E}">
        <p14:creationId xmlns:p14="http://schemas.microsoft.com/office/powerpoint/2010/main" val="1903214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4C6E75D4-A334-4E05-B8F3-A0C8E78B57D0}" type="slidenum">
              <a:rPr lang="fr-FR"/>
              <a:pPr>
                <a:defRPr/>
              </a:pPr>
              <a:t>‹N°›</a:t>
            </a:fld>
            <a:endParaRPr lang="fr-FR"/>
          </a:p>
        </p:txBody>
      </p:sp>
    </p:spTree>
    <p:extLst>
      <p:ext uri="{BB962C8B-B14F-4D97-AF65-F5344CB8AC3E}">
        <p14:creationId xmlns:p14="http://schemas.microsoft.com/office/powerpoint/2010/main" val="404269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4911F257-4678-4291-A3EE-764C4258B559}" type="slidenum">
              <a:rPr lang="fr-FR"/>
              <a:pPr>
                <a:defRPr/>
              </a:pPr>
              <a:t>‹N°›</a:t>
            </a:fld>
            <a:endParaRPr lang="fr-FR"/>
          </a:p>
        </p:txBody>
      </p:sp>
    </p:spTree>
    <p:extLst>
      <p:ext uri="{BB962C8B-B14F-4D97-AF65-F5344CB8AC3E}">
        <p14:creationId xmlns:p14="http://schemas.microsoft.com/office/powerpoint/2010/main" val="1142754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176B36BF-577B-4AAE-809F-649FE5127A1D}" type="slidenum">
              <a:rPr lang="fr-FR"/>
              <a:pPr>
                <a:defRPr/>
              </a:pPr>
              <a:t>‹N°›</a:t>
            </a:fld>
            <a:endParaRPr lang="fr-FR"/>
          </a:p>
        </p:txBody>
      </p:sp>
    </p:spTree>
    <p:extLst>
      <p:ext uri="{BB962C8B-B14F-4D97-AF65-F5344CB8AC3E}">
        <p14:creationId xmlns:p14="http://schemas.microsoft.com/office/powerpoint/2010/main" val="2239801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7941B10C-28C2-48E2-9714-FD3828B5B772}" type="slidenum">
              <a:rPr lang="fr-FR"/>
              <a:pPr>
                <a:defRPr/>
              </a:pPr>
              <a:t>‹N°›</a:t>
            </a:fld>
            <a:endParaRPr lang="fr-FR"/>
          </a:p>
        </p:txBody>
      </p:sp>
    </p:spTree>
    <p:extLst>
      <p:ext uri="{BB962C8B-B14F-4D97-AF65-F5344CB8AC3E}">
        <p14:creationId xmlns:p14="http://schemas.microsoft.com/office/powerpoint/2010/main" val="419026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2993883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781C3D60-2532-4C88-8276-F4F952DC7436}" type="slidenum">
              <a:rPr lang="fr-FR"/>
              <a:pPr>
                <a:defRPr/>
              </a:pPr>
              <a:t>‹N°›</a:t>
            </a:fld>
            <a:endParaRPr lang="fr-FR"/>
          </a:p>
        </p:txBody>
      </p:sp>
    </p:spTree>
    <p:extLst>
      <p:ext uri="{BB962C8B-B14F-4D97-AF65-F5344CB8AC3E}">
        <p14:creationId xmlns:p14="http://schemas.microsoft.com/office/powerpoint/2010/main" val="844399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DFB8B728-866A-4CB2-8C84-AEE50675B364}" type="slidenum">
              <a:rPr lang="fr-FR"/>
              <a:pPr>
                <a:defRPr/>
              </a:pPr>
              <a:t>‹N°›</a:t>
            </a:fld>
            <a:endParaRPr lang="fr-FR"/>
          </a:p>
        </p:txBody>
      </p:sp>
    </p:spTree>
    <p:extLst>
      <p:ext uri="{BB962C8B-B14F-4D97-AF65-F5344CB8AC3E}">
        <p14:creationId xmlns:p14="http://schemas.microsoft.com/office/powerpoint/2010/main" val="357245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5A5BA72A-CECF-4E64-9FE4-9E278CD3AE02}" type="slidenum">
              <a:rPr lang="fr-FR"/>
              <a:pPr>
                <a:defRPr/>
              </a:pPr>
              <a:t>‹N°›</a:t>
            </a:fld>
            <a:endParaRPr lang="fr-FR"/>
          </a:p>
        </p:txBody>
      </p:sp>
    </p:spTree>
    <p:extLst>
      <p:ext uri="{BB962C8B-B14F-4D97-AF65-F5344CB8AC3E}">
        <p14:creationId xmlns:p14="http://schemas.microsoft.com/office/powerpoint/2010/main" val="3655400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0C85D999-0C25-46E8-A496-B1BAD98121FC}" type="slidenum">
              <a:rPr lang="fr-FR"/>
              <a:pPr>
                <a:defRPr/>
              </a:pPr>
              <a:t>‹N°›</a:t>
            </a:fld>
            <a:endParaRPr lang="fr-FR"/>
          </a:p>
        </p:txBody>
      </p:sp>
    </p:spTree>
    <p:extLst>
      <p:ext uri="{BB962C8B-B14F-4D97-AF65-F5344CB8AC3E}">
        <p14:creationId xmlns:p14="http://schemas.microsoft.com/office/powerpoint/2010/main" val="400581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9D8046F0-D02A-46BF-9343-82B379C3793C}" type="slidenum">
              <a:rPr lang="fr-FR"/>
              <a:pPr>
                <a:defRPr/>
              </a:pPr>
              <a:t>‹N°›</a:t>
            </a:fld>
            <a:endParaRPr lang="fr-FR"/>
          </a:p>
        </p:txBody>
      </p:sp>
    </p:spTree>
    <p:extLst>
      <p:ext uri="{BB962C8B-B14F-4D97-AF65-F5344CB8AC3E}">
        <p14:creationId xmlns:p14="http://schemas.microsoft.com/office/powerpoint/2010/main" val="106485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1210CAB0-2099-42BF-B47C-FD10976D89F6}" type="slidenum">
              <a:rPr lang="fr-FR"/>
              <a:pPr>
                <a:defRPr/>
              </a:pPr>
              <a:t>‹N°›</a:t>
            </a:fld>
            <a:endParaRPr lang="fr-FR"/>
          </a:p>
        </p:txBody>
      </p:sp>
    </p:spTree>
    <p:extLst>
      <p:ext uri="{BB962C8B-B14F-4D97-AF65-F5344CB8AC3E}">
        <p14:creationId xmlns:p14="http://schemas.microsoft.com/office/powerpoint/2010/main" val="1935694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2C7BF802-C6A5-496E-83DC-28BD25793088}" type="slidenum">
              <a:rPr lang="fr-FR"/>
              <a:pPr>
                <a:defRPr/>
              </a:pPr>
              <a:t>‹N°›</a:t>
            </a:fld>
            <a:endParaRPr lang="fr-FR"/>
          </a:p>
        </p:txBody>
      </p:sp>
    </p:spTree>
    <p:extLst>
      <p:ext uri="{BB962C8B-B14F-4D97-AF65-F5344CB8AC3E}">
        <p14:creationId xmlns:p14="http://schemas.microsoft.com/office/powerpoint/2010/main" val="3687425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65BE99BE-B621-4B94-8A25-BC75BBF2DBBD}" type="slidenum">
              <a:rPr lang="fr-FR"/>
              <a:pPr>
                <a:defRPr/>
              </a:pPr>
              <a:t>‹N°›</a:t>
            </a:fld>
            <a:endParaRPr lang="fr-FR"/>
          </a:p>
        </p:txBody>
      </p:sp>
    </p:spTree>
    <p:extLst>
      <p:ext uri="{BB962C8B-B14F-4D97-AF65-F5344CB8AC3E}">
        <p14:creationId xmlns:p14="http://schemas.microsoft.com/office/powerpoint/2010/main" val="651111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25B21E6A-E817-477B-8B2C-87BBDBE8E95A}" type="slidenum">
              <a:rPr lang="fr-FR"/>
              <a:pPr>
                <a:defRPr/>
              </a:pPr>
              <a:t>‹N°›</a:t>
            </a:fld>
            <a:endParaRPr lang="fr-FR"/>
          </a:p>
        </p:txBody>
      </p:sp>
    </p:spTree>
    <p:extLst>
      <p:ext uri="{BB962C8B-B14F-4D97-AF65-F5344CB8AC3E}">
        <p14:creationId xmlns:p14="http://schemas.microsoft.com/office/powerpoint/2010/main" val="2138786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FF7C7022-F4B7-40ED-82DB-8A0A5D3D2A42}" type="slidenum">
              <a:rPr lang="fr-FR"/>
              <a:pPr>
                <a:defRPr/>
              </a:pPr>
              <a:t>‹N°›</a:t>
            </a:fld>
            <a:endParaRPr lang="fr-FR"/>
          </a:p>
        </p:txBody>
      </p:sp>
    </p:spTree>
    <p:extLst>
      <p:ext uri="{BB962C8B-B14F-4D97-AF65-F5344CB8AC3E}">
        <p14:creationId xmlns:p14="http://schemas.microsoft.com/office/powerpoint/2010/main" val="179977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numéro de diapositive 13"/>
          <p:cNvSpPr txBox="1">
            <a:spLocks/>
          </p:cNvSpPr>
          <p:nvPr userDrawn="1"/>
        </p:nvSpPr>
        <p:spPr>
          <a:xfrm>
            <a:off x="8027988" y="6356350"/>
            <a:ext cx="658812" cy="365125"/>
          </a:xfrm>
          <a:prstGeom prst="rect">
            <a:avLst/>
          </a:prstGeom>
        </p:spPr>
        <p:txBody>
          <a:bodyPr anchor="ctr"/>
          <a:lstStyle>
            <a:lvl1pPr algn="r">
              <a:defRPr sz="1400" b="1">
                <a:solidFill>
                  <a:srgbClr val="000099"/>
                </a:solidFill>
                <a:latin typeface="Garamond" pitchFamily="18" charset="0"/>
                <a:cs typeface="Arial" charset="0"/>
              </a:defRPr>
            </a:lvl1pPr>
          </a:lstStyle>
          <a:p>
            <a:pPr>
              <a:defRPr/>
            </a:pPr>
            <a:fld id="{F82CFA91-82BF-4D96-A8E7-B21A2F24CAE3}" type="slidenum">
              <a:rPr lang="fr-FR" smtClean="0">
                <a:solidFill>
                  <a:srgbClr val="336699"/>
                </a:solidFill>
              </a:rPr>
              <a:pPr>
                <a:defRPr/>
              </a:pPr>
              <a:t>‹N°›</a:t>
            </a:fld>
            <a:endParaRPr lang="fr-FR" dirty="0">
              <a:solidFill>
                <a:srgbClr val="336699"/>
              </a:solidFill>
            </a:endParaRPr>
          </a:p>
        </p:txBody>
      </p:sp>
      <p:sp>
        <p:nvSpPr>
          <p:cNvPr id="6" name="Rectangle 5"/>
          <p:cNvSpPr/>
          <p:nvPr userDrawn="1"/>
        </p:nvSpPr>
        <p:spPr>
          <a:xfrm>
            <a:off x="0" y="1"/>
            <a:ext cx="9036496" cy="764704"/>
          </a:xfrm>
          <a:prstGeom prst="rect">
            <a:avLst/>
          </a:prstGeom>
          <a:gradFill>
            <a:gsLst>
              <a:gs pos="90000">
                <a:srgbClr val="006699"/>
              </a:gs>
              <a:gs pos="0">
                <a:schemeClr val="accent1">
                  <a:tint val="44500"/>
                  <a:satMod val="160000"/>
                </a:schemeClr>
              </a:gs>
              <a:gs pos="100000">
                <a:schemeClr val="accent1">
                  <a:tint val="23500"/>
                  <a:satMod val="160000"/>
                </a:schemeClr>
              </a:gs>
            </a:gsLst>
            <a:path path="circle">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17" descr="logo ppt consortiu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5"/>
            <a:ext cx="1436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userDrawn="1"/>
        </p:nvCxnSpPr>
        <p:spPr>
          <a:xfrm>
            <a:off x="0" y="6308725"/>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4050" y="0"/>
            <a:ext cx="86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1619672" y="1196752"/>
            <a:ext cx="7067128" cy="5001419"/>
          </a:xfrm>
        </p:spPr>
        <p:txBody>
          <a:bodyPr/>
          <a:lstStyle>
            <a:lvl1pPr marL="0" indent="0" algn="r">
              <a:buNone/>
              <a:defRPr sz="2600">
                <a:latin typeface="Garamond" pitchFamily="18" charset="0"/>
              </a:defRPr>
            </a:lvl1pPr>
            <a:lvl2pPr marL="542925" indent="-457200">
              <a:spcBef>
                <a:spcPts val="0"/>
              </a:spcBef>
              <a:buSzPct val="85000"/>
              <a:buFont typeface="Wingdings" pitchFamily="2" charset="2"/>
              <a:buChar char="ü"/>
              <a:defRPr sz="2400" u="sng"/>
            </a:lvl2pPr>
            <a:lvl3pPr marL="1080000" marR="0" indent="-360000" algn="l" defTabSz="914400" rtl="0" eaLnBrk="0" fontAlgn="base" latinLnBrk="0" hangingPunct="0">
              <a:lnSpc>
                <a:spcPct val="100000"/>
              </a:lnSpc>
              <a:spcBef>
                <a:spcPts val="0"/>
              </a:spcBef>
              <a:spcAft>
                <a:spcPct val="0"/>
              </a:spcAft>
              <a:buClrTx/>
              <a:buSzPct val="85000"/>
              <a:buFont typeface="Wingdings" pitchFamily="2" charset="2"/>
              <a:buNone/>
              <a:tabLst/>
              <a:defRPr sz="1800" b="0" u="none" baseline="0">
                <a:latin typeface="+mn-lt"/>
                <a:sym typeface="Wingdings"/>
              </a:defRPr>
            </a:lvl3pPr>
            <a:lvl4pPr>
              <a:spcBef>
                <a:spcPts val="0"/>
              </a:spcBef>
              <a:buSzPct val="85000"/>
              <a:buNone/>
              <a:defRPr sz="18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Espace réservé du texte 3"/>
          <p:cNvSpPr>
            <a:spLocks noGrp="1"/>
          </p:cNvSpPr>
          <p:nvPr>
            <p:ph type="body" sz="half" idx="2"/>
          </p:nvPr>
        </p:nvSpPr>
        <p:spPr>
          <a:xfrm>
            <a:off x="0" y="1340768"/>
            <a:ext cx="1331639" cy="4608512"/>
          </a:xfrm>
        </p:spPr>
        <p:txBody>
          <a:bodyPr>
            <a:normAutofit/>
          </a:bodyPr>
          <a:lstStyle>
            <a:lvl1pPr marL="0" indent="0" algn="l">
              <a:spcBef>
                <a:spcPts val="600"/>
              </a:spcBef>
              <a:buSzPct val="100000"/>
              <a:buFont typeface="+mj-lt"/>
              <a:buNone/>
              <a:defRPr sz="1600" b="1" u="sng">
                <a:solidFill>
                  <a:schemeClr val="accent4">
                    <a:lumMod val="75000"/>
                  </a:schemeClr>
                </a:solidFill>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6" name="Titre 1"/>
          <p:cNvSpPr>
            <a:spLocks noGrp="1"/>
          </p:cNvSpPr>
          <p:nvPr>
            <p:ph type="ctrTitle"/>
          </p:nvPr>
        </p:nvSpPr>
        <p:spPr>
          <a:xfrm>
            <a:off x="1634480" y="29793"/>
            <a:ext cx="7052320" cy="764704"/>
          </a:xfrm>
          <a:prstGeom prst="rect">
            <a:avLst/>
          </a:prstGeom>
        </p:spPr>
        <p:txBody>
          <a:bodyPr anchor="ctr"/>
          <a:lstStyle>
            <a:lvl1pPr>
              <a:defRPr sz="2600" b="1" u="none">
                <a:solidFill>
                  <a:schemeClr val="bg1"/>
                </a:solidFill>
                <a:latin typeface="Garamond" pitchFamily="18"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925500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1C7AFDDF-C425-4F3D-BA89-8193BDF0F257}" type="slidenum">
              <a:rPr lang="fr-FR"/>
              <a:pPr>
                <a:defRPr/>
              </a:pPr>
              <a:t>‹N°›</a:t>
            </a:fld>
            <a:endParaRPr lang="fr-FR"/>
          </a:p>
        </p:txBody>
      </p:sp>
    </p:spTree>
    <p:extLst>
      <p:ext uri="{BB962C8B-B14F-4D97-AF65-F5344CB8AC3E}">
        <p14:creationId xmlns:p14="http://schemas.microsoft.com/office/powerpoint/2010/main" val="2284753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FCBFA38A-F91A-4F4B-AC88-C8DFEC7CD20C}" type="slidenum">
              <a:rPr lang="fr-FR"/>
              <a:pPr>
                <a:defRPr/>
              </a:pPr>
              <a:t>‹N°›</a:t>
            </a:fld>
            <a:endParaRPr lang="fr-FR"/>
          </a:p>
        </p:txBody>
      </p:sp>
    </p:spTree>
    <p:extLst>
      <p:ext uri="{BB962C8B-B14F-4D97-AF65-F5344CB8AC3E}">
        <p14:creationId xmlns:p14="http://schemas.microsoft.com/office/powerpoint/2010/main" val="3206323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3CB580DB-E7B3-42DA-BCCA-794698796797}" type="slidenum">
              <a:rPr lang="fr-FR"/>
              <a:pPr>
                <a:defRPr/>
              </a:pPr>
              <a:t>‹N°›</a:t>
            </a:fld>
            <a:endParaRPr lang="fr-FR"/>
          </a:p>
        </p:txBody>
      </p:sp>
    </p:spTree>
    <p:extLst>
      <p:ext uri="{BB962C8B-B14F-4D97-AF65-F5344CB8AC3E}">
        <p14:creationId xmlns:p14="http://schemas.microsoft.com/office/powerpoint/2010/main" val="2254047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C35BEC96-E554-4459-8291-159BAD35C708}" type="slidenum">
              <a:rPr lang="fr-FR"/>
              <a:pPr>
                <a:defRPr/>
              </a:pPr>
              <a:t>‹N°›</a:t>
            </a:fld>
            <a:endParaRPr lang="fr-FR"/>
          </a:p>
        </p:txBody>
      </p:sp>
    </p:spTree>
    <p:extLst>
      <p:ext uri="{BB962C8B-B14F-4D97-AF65-F5344CB8AC3E}">
        <p14:creationId xmlns:p14="http://schemas.microsoft.com/office/powerpoint/2010/main" val="2595107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892A2F33-82A2-40B4-81DE-E3F7C2A858D0}" type="slidenum">
              <a:rPr lang="fr-FR"/>
              <a:pPr>
                <a:defRPr/>
              </a:pPr>
              <a:t>‹N°›</a:t>
            </a:fld>
            <a:endParaRPr lang="fr-FR"/>
          </a:p>
        </p:txBody>
      </p:sp>
    </p:spTree>
    <p:extLst>
      <p:ext uri="{BB962C8B-B14F-4D97-AF65-F5344CB8AC3E}">
        <p14:creationId xmlns:p14="http://schemas.microsoft.com/office/powerpoint/2010/main" val="21577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B5F747CD-5240-4688-B0B7-C949F43F9CDD}" type="slidenum">
              <a:rPr lang="fr-FR"/>
              <a:pPr>
                <a:defRPr/>
              </a:pPr>
              <a:t>‹N°›</a:t>
            </a:fld>
            <a:endParaRPr lang="fr-FR"/>
          </a:p>
        </p:txBody>
      </p:sp>
    </p:spTree>
    <p:extLst>
      <p:ext uri="{BB962C8B-B14F-4D97-AF65-F5344CB8AC3E}">
        <p14:creationId xmlns:p14="http://schemas.microsoft.com/office/powerpoint/2010/main" val="1909921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5D0A00CC-5472-46DE-8C1D-1EDF8756653C}" type="slidenum">
              <a:rPr lang="fr-FR"/>
              <a:pPr>
                <a:defRPr/>
              </a:pPr>
              <a:t>‹N°›</a:t>
            </a:fld>
            <a:endParaRPr lang="fr-FR"/>
          </a:p>
        </p:txBody>
      </p:sp>
    </p:spTree>
    <p:extLst>
      <p:ext uri="{BB962C8B-B14F-4D97-AF65-F5344CB8AC3E}">
        <p14:creationId xmlns:p14="http://schemas.microsoft.com/office/powerpoint/2010/main" val="2640092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5FEF9666-99E7-438D-8BE7-49854710B2F9}" type="slidenum">
              <a:rPr lang="fr-FR"/>
              <a:pPr>
                <a:defRPr/>
              </a:pPr>
              <a:t>‹N°›</a:t>
            </a:fld>
            <a:endParaRPr lang="fr-FR"/>
          </a:p>
        </p:txBody>
      </p:sp>
    </p:spTree>
    <p:extLst>
      <p:ext uri="{BB962C8B-B14F-4D97-AF65-F5344CB8AC3E}">
        <p14:creationId xmlns:p14="http://schemas.microsoft.com/office/powerpoint/2010/main" val="1756978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FBDC1A82-48C4-4D3D-89FB-86512CB64356}" type="slidenum">
              <a:rPr lang="fr-FR"/>
              <a:pPr>
                <a:defRPr/>
              </a:pPr>
              <a:t>‹N°›</a:t>
            </a:fld>
            <a:endParaRPr lang="fr-FR"/>
          </a:p>
        </p:txBody>
      </p:sp>
    </p:spTree>
    <p:extLst>
      <p:ext uri="{BB962C8B-B14F-4D97-AF65-F5344CB8AC3E}">
        <p14:creationId xmlns:p14="http://schemas.microsoft.com/office/powerpoint/2010/main" val="1871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D44D038B-E45E-4387-A327-07CF2CA32188}" type="slidenum">
              <a:rPr lang="fr-FR"/>
              <a:pPr>
                <a:defRPr/>
              </a:pPr>
              <a:t>‹N°›</a:t>
            </a:fld>
            <a:endParaRPr lang="fr-FR"/>
          </a:p>
        </p:txBody>
      </p:sp>
    </p:spTree>
    <p:extLst>
      <p:ext uri="{BB962C8B-B14F-4D97-AF65-F5344CB8AC3E}">
        <p14:creationId xmlns:p14="http://schemas.microsoft.com/office/powerpoint/2010/main" val="78482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0A55CD8C-C550-48A4-8D4F-60CAB1F71B4B}" type="slidenum">
              <a:rPr lang="fr-FR"/>
              <a:pPr>
                <a:defRPr/>
              </a:pPr>
              <a:t>‹N°›</a:t>
            </a:fld>
            <a:endParaRPr lang="fr-FR"/>
          </a:p>
        </p:txBody>
      </p:sp>
    </p:spTree>
    <p:extLst>
      <p:ext uri="{BB962C8B-B14F-4D97-AF65-F5344CB8AC3E}">
        <p14:creationId xmlns:p14="http://schemas.microsoft.com/office/powerpoint/2010/main" val="110423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08A7732D-752B-4981-95CB-49678B87EB25}" type="slidenum">
              <a:rPr lang="fr-FR"/>
              <a:pPr>
                <a:defRPr/>
              </a:pPr>
              <a:t>‹N°›</a:t>
            </a:fld>
            <a:endParaRPr lang="fr-FR"/>
          </a:p>
        </p:txBody>
      </p:sp>
    </p:spTree>
    <p:extLst>
      <p:ext uri="{BB962C8B-B14F-4D97-AF65-F5344CB8AC3E}">
        <p14:creationId xmlns:p14="http://schemas.microsoft.com/office/powerpoint/2010/main" val="6046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52C6B17A-3918-4DBB-89F7-2E16CA788107}" type="slidenum">
              <a:rPr lang="fr-FR"/>
              <a:pPr>
                <a:defRPr/>
              </a:pPr>
              <a:t>‹N°›</a:t>
            </a:fld>
            <a:endParaRPr lang="fr-FR"/>
          </a:p>
        </p:txBody>
      </p:sp>
    </p:spTree>
    <p:extLst>
      <p:ext uri="{BB962C8B-B14F-4D97-AF65-F5344CB8AC3E}">
        <p14:creationId xmlns:p14="http://schemas.microsoft.com/office/powerpoint/2010/main" val="2499621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539750" y="2781300"/>
            <a:ext cx="8135938"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	Troisième niveau</a:t>
            </a:r>
          </a:p>
          <a:p>
            <a:pPr lvl="3"/>
            <a:r>
              <a:rPr lang="fr-FR" altLang="fr-FR" smtClean="0"/>
              <a:t>	Quatrième niveau</a:t>
            </a:r>
          </a:p>
        </p:txBody>
      </p:sp>
      <p:sp>
        <p:nvSpPr>
          <p:cNvPr id="1027" name="Espace réservé du titre 22"/>
          <p:cNvSpPr>
            <a:spLocks noGrp="1"/>
          </p:cNvSpPr>
          <p:nvPr>
            <p:ph type="title"/>
          </p:nvPr>
        </p:nvSpPr>
        <p:spPr bwMode="auto">
          <a:xfrm>
            <a:off x="468313" y="1268413"/>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1028" name="Picture 20" descr="\\yankee\datas\c.escaravage\Mes documents\UEMOA\logo partenaires\image pPT.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163" y="49213"/>
            <a:ext cx="9083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13"/>
          <p:cNvSpPr>
            <a:spLocks noGrp="1"/>
          </p:cNvSpPr>
          <p:nvPr>
            <p:ph type="sldNum" sz="quarter" idx="4"/>
          </p:nvPr>
        </p:nvSpPr>
        <p:spPr>
          <a:xfrm>
            <a:off x="8027988" y="6356350"/>
            <a:ext cx="658812" cy="365125"/>
          </a:xfrm>
          <a:prstGeom prst="rect">
            <a:avLst/>
          </a:prstGeom>
        </p:spPr>
        <p:txBody>
          <a:bodyPr/>
          <a:lstStyle>
            <a:lvl1pPr algn="r">
              <a:defRPr sz="1400" b="1">
                <a:solidFill>
                  <a:srgbClr val="006699"/>
                </a:solidFill>
                <a:latin typeface="Garamond" pitchFamily="18" charset="0"/>
                <a:cs typeface="Arial" charset="0"/>
              </a:defRPr>
            </a:lvl1pPr>
          </a:lstStyle>
          <a:p>
            <a:pPr>
              <a:defRPr/>
            </a:pPr>
            <a:fld id="{B0ED8C2B-CE15-4C8A-BA48-98DDA2CB3323}" type="slidenum">
              <a:rPr lang="fr-FR"/>
              <a:pPr>
                <a:defRPr/>
              </a:pPr>
              <a:t>‹N°›</a:t>
            </a:fld>
            <a:endParaRPr lang="fr-FR" dirty="0"/>
          </a:p>
        </p:txBody>
      </p:sp>
      <p:cxnSp>
        <p:nvCxnSpPr>
          <p:cNvPr id="8" name="Connecteur droit 7"/>
          <p:cNvCxnSpPr/>
          <p:nvPr userDrawn="1"/>
        </p:nvCxnSpPr>
        <p:spPr>
          <a:xfrm>
            <a:off x="0" y="63007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e la date 17"/>
          <p:cNvSpPr>
            <a:spLocks noGrp="1"/>
          </p:cNvSpPr>
          <p:nvPr>
            <p:ph type="dt" sz="quarter" idx="2"/>
          </p:nvPr>
        </p:nvSpPr>
        <p:spPr bwMode="auto">
          <a:xfrm>
            <a:off x="3635375" y="6373813"/>
            <a:ext cx="4752975" cy="365125"/>
          </a:xfrm>
          <a:prstGeom prst="rect">
            <a:avLst/>
          </a:prstGeom>
          <a:noFill/>
          <a:extLst/>
        </p:spPr>
        <p:txBody>
          <a:bodyPr vert="horz" wrap="square" lIns="91440" tIns="45720" rIns="91440" bIns="45720" numCol="1" anchor="t" anchorCtr="0" compatLnSpc="1">
            <a:prstTxWarp prst="textNoShape">
              <a:avLst/>
            </a:prstTxWarp>
          </a:bodyPr>
          <a:lstStyle>
            <a:lvl1pPr eaLnBrk="1" hangingPunct="1">
              <a:defRPr sz="1200" b="1">
                <a:solidFill>
                  <a:srgbClr val="336699"/>
                </a:solidFill>
                <a:latin typeface="+mn-lt"/>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GT n°5 – 22 au 26 février 2016 à Abidjan, Côte d’Ivoire</a:t>
            </a:r>
            <a:endParaRPr lang="fr-FR" altLang="fr-FR" dirty="0"/>
          </a:p>
        </p:txBody>
      </p:sp>
      <p:sp>
        <p:nvSpPr>
          <p:cNvPr id="12" name="Espace réservé du pied de page 19"/>
          <p:cNvSpPr>
            <a:spLocks noGrp="1"/>
          </p:cNvSpPr>
          <p:nvPr>
            <p:ph type="ftr" sz="quarter" idx="3"/>
          </p:nvPr>
        </p:nvSpPr>
        <p:spPr bwMode="auto">
          <a:xfrm>
            <a:off x="6350" y="6381750"/>
            <a:ext cx="3744913" cy="365125"/>
          </a:xfrm>
          <a:prstGeom prst="rect">
            <a:avLst/>
          </a:prstGeom>
          <a:noFill/>
          <a:extLst/>
        </p:spPr>
        <p:txBody>
          <a:bodyPr vert="horz" wrap="square" lIns="91440" tIns="45720" rIns="91440" bIns="45720" numCol="1" anchor="t" anchorCtr="0" compatLnSpc="1">
            <a:prstTxWarp prst="textNoShape">
              <a:avLst/>
            </a:prstTxWarp>
          </a:bodyPr>
          <a:lstStyle>
            <a:lvl1pPr eaLnBrk="1" hangingPunct="1">
              <a:defRPr sz="1200" b="1">
                <a:solidFill>
                  <a:srgbClr val="336699"/>
                </a:solidFill>
                <a:latin typeface="+mn-lt"/>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Programme Régional UEMOA</a:t>
            </a:r>
            <a:endParaRPr lang="fr-FR" altLang="fr-FR" dirty="0"/>
          </a:p>
        </p:txBody>
      </p:sp>
    </p:spTree>
  </p:cSld>
  <p:clrMap bg1="lt1" tx1="dk1" bg2="lt2" tx2="dk2" accent1="accent1" accent2="accent2" accent3="accent3" accent4="accent4" accent5="accent5" accent6="accent6" hlink="hlink" folHlink="folHlink"/>
  <p:sldLayoutIdLst>
    <p:sldLayoutId id="2147487427" r:id="rId1"/>
    <p:sldLayoutId id="2147487428" r:id="rId2"/>
    <p:sldLayoutId id="2147487429" r:id="rId3"/>
  </p:sldLayoutIdLst>
  <p:timing>
    <p:tnLst>
      <p:par>
        <p:cTn id="1" dur="indefinite" restart="never" nodeType="tmRoot"/>
      </p:par>
    </p:tnLst>
  </p:timing>
  <p:hf hdr="0"/>
  <p:txStyles>
    <p:titleStyle>
      <a:lvl1pPr algn="r" rtl="0" eaLnBrk="0" fontAlgn="base" hangingPunct="0">
        <a:spcBef>
          <a:spcPct val="0"/>
        </a:spcBef>
        <a:spcAft>
          <a:spcPct val="0"/>
        </a:spcAft>
        <a:defRPr sz="2800" b="1" kern="1200">
          <a:solidFill>
            <a:srgbClr val="604A7B"/>
          </a:solidFill>
          <a:latin typeface="+mj-lt"/>
          <a:ea typeface="+mj-ea"/>
          <a:cs typeface="+mj-cs"/>
        </a:defRPr>
      </a:lvl1pPr>
      <a:lvl2pPr algn="r" rtl="0" eaLnBrk="0" fontAlgn="base" hangingPunct="0">
        <a:spcBef>
          <a:spcPct val="0"/>
        </a:spcBef>
        <a:spcAft>
          <a:spcPct val="0"/>
        </a:spcAft>
        <a:defRPr sz="2800" b="1">
          <a:solidFill>
            <a:srgbClr val="604A7B"/>
          </a:solidFill>
          <a:latin typeface="Calibri" pitchFamily="34" charset="0"/>
        </a:defRPr>
      </a:lvl2pPr>
      <a:lvl3pPr algn="r" rtl="0" eaLnBrk="0" fontAlgn="base" hangingPunct="0">
        <a:spcBef>
          <a:spcPct val="0"/>
        </a:spcBef>
        <a:spcAft>
          <a:spcPct val="0"/>
        </a:spcAft>
        <a:defRPr sz="2800" b="1">
          <a:solidFill>
            <a:srgbClr val="604A7B"/>
          </a:solidFill>
          <a:latin typeface="Calibri" pitchFamily="34" charset="0"/>
        </a:defRPr>
      </a:lvl3pPr>
      <a:lvl4pPr algn="r" rtl="0" eaLnBrk="0" fontAlgn="base" hangingPunct="0">
        <a:spcBef>
          <a:spcPct val="0"/>
        </a:spcBef>
        <a:spcAft>
          <a:spcPct val="0"/>
        </a:spcAft>
        <a:defRPr sz="2800" b="1">
          <a:solidFill>
            <a:srgbClr val="604A7B"/>
          </a:solidFill>
          <a:latin typeface="Calibri" pitchFamily="34" charset="0"/>
        </a:defRPr>
      </a:lvl4pPr>
      <a:lvl5pPr algn="r" rtl="0" eaLnBrk="0" fontAlgn="base" hangingPunct="0">
        <a:spcBef>
          <a:spcPct val="0"/>
        </a:spcBef>
        <a:spcAft>
          <a:spcPct val="0"/>
        </a:spcAft>
        <a:defRPr sz="2800" b="1">
          <a:solidFill>
            <a:srgbClr val="604A7B"/>
          </a:solidFill>
          <a:latin typeface="Calibri" pitchFamily="34" charset="0"/>
        </a:defRPr>
      </a:lvl5pPr>
      <a:lvl6pPr marL="457200" algn="r" rtl="0" fontAlgn="base">
        <a:spcBef>
          <a:spcPct val="0"/>
        </a:spcBef>
        <a:spcAft>
          <a:spcPct val="0"/>
        </a:spcAft>
        <a:defRPr sz="2800" b="1">
          <a:solidFill>
            <a:schemeClr val="tx1"/>
          </a:solidFill>
          <a:latin typeface="Calibri" pitchFamily="34" charset="0"/>
        </a:defRPr>
      </a:lvl6pPr>
      <a:lvl7pPr marL="914400" algn="r" rtl="0" fontAlgn="base">
        <a:spcBef>
          <a:spcPct val="0"/>
        </a:spcBef>
        <a:spcAft>
          <a:spcPct val="0"/>
        </a:spcAft>
        <a:defRPr sz="2800" b="1">
          <a:solidFill>
            <a:schemeClr val="tx1"/>
          </a:solidFill>
          <a:latin typeface="Calibri" pitchFamily="34" charset="0"/>
        </a:defRPr>
      </a:lvl7pPr>
      <a:lvl8pPr marL="1371600" algn="r" rtl="0" fontAlgn="base">
        <a:spcBef>
          <a:spcPct val="0"/>
        </a:spcBef>
        <a:spcAft>
          <a:spcPct val="0"/>
        </a:spcAft>
        <a:defRPr sz="2800" b="1">
          <a:solidFill>
            <a:schemeClr val="tx1"/>
          </a:solidFill>
          <a:latin typeface="Calibri" pitchFamily="34" charset="0"/>
        </a:defRPr>
      </a:lvl8pPr>
      <a:lvl9pPr marL="1828800" algn="r" rtl="0" fontAlgn="base">
        <a:spcBef>
          <a:spcPct val="0"/>
        </a:spcBef>
        <a:spcAft>
          <a:spcPct val="0"/>
        </a:spcAft>
        <a:defRPr sz="2800" b="1">
          <a:solidFill>
            <a:schemeClr val="tx1"/>
          </a:solidFill>
          <a:latin typeface="Calibri" pitchFamily="34" charset="0"/>
        </a:defRPr>
      </a:lvl9pPr>
    </p:titleStyle>
    <p:bodyStyle>
      <a:lvl1pPr marL="342900" indent="-342900" algn="r" rtl="0" eaLnBrk="0" fontAlgn="base" hangingPunct="0">
        <a:spcBef>
          <a:spcPct val="20000"/>
        </a:spcBef>
        <a:spcAft>
          <a:spcPct val="0"/>
        </a:spcAft>
        <a:buFont typeface="Arial" charset="0"/>
        <a:defRPr sz="2600" b="1" kern="1200">
          <a:solidFill>
            <a:srgbClr val="0070C0"/>
          </a:solidFill>
          <a:latin typeface="Garamond" pitchFamily="18" charset="0"/>
          <a:ea typeface="+mn-ea"/>
          <a:cs typeface="+mn-cs"/>
        </a:defRPr>
      </a:lvl1pPr>
      <a:lvl2pPr marL="446088" indent="-360363" algn="l" rtl="0" eaLnBrk="0" fontAlgn="base" hangingPunct="0">
        <a:spcBef>
          <a:spcPct val="20000"/>
        </a:spcBef>
        <a:spcAft>
          <a:spcPct val="0"/>
        </a:spcAft>
        <a:buSzPct val="80000"/>
        <a:buFont typeface="Wingdings" pitchFamily="2" charset="2"/>
        <a:buChar char="ü"/>
        <a:defRPr sz="2400" b="1" u="sng" kern="1200">
          <a:solidFill>
            <a:schemeClr val="tx1"/>
          </a:solidFill>
          <a:latin typeface="Garamond" pitchFamily="18" charset="0"/>
          <a:ea typeface="+mn-ea"/>
          <a:cs typeface="+mn-cs"/>
        </a:defRPr>
      </a:lvl2pPr>
      <a:lvl3pPr marL="1143000" indent="-781050" algn="l" rtl="0" eaLnBrk="0" fontAlgn="base" hangingPunct="0">
        <a:spcBef>
          <a:spcPct val="20000"/>
        </a:spcBef>
        <a:spcAft>
          <a:spcPct val="0"/>
        </a:spcAft>
        <a:buSzPct val="80000"/>
        <a:defRPr sz="2000" kern="1200">
          <a:solidFill>
            <a:schemeClr val="tx1"/>
          </a:solidFill>
          <a:latin typeface="+mj-lt"/>
          <a:ea typeface="+mn-ea"/>
          <a:cs typeface="+mn-cs"/>
        </a:defRPr>
      </a:lvl3pPr>
      <a:lvl4pPr marL="1600200" indent="-792163" algn="l" rtl="0" eaLnBrk="0" fontAlgn="base" hangingPunct="0">
        <a:spcBef>
          <a:spcPct val="20000"/>
        </a:spcBef>
        <a:spcAft>
          <a:spcPct val="0"/>
        </a:spcAft>
        <a:buFont typeface="Arial" charset="0"/>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fr-FR" altLang="fr-FR" smtClean="0"/>
              <a:t>Deuxième niveau</a:t>
            </a:r>
          </a:p>
          <a:p>
            <a:pPr lvl="2"/>
            <a:r>
              <a:rPr lang="fr-FR" altLang="fr-FR" smtClean="0"/>
              <a:t>Troisième niveau</a:t>
            </a:r>
          </a:p>
          <a:p>
            <a:pPr lvl="3"/>
            <a:r>
              <a:rPr lang="fr-FR" altLang="fr-FR" smtClean="0"/>
              <a:t>Quatrième niveau</a:t>
            </a:r>
          </a:p>
        </p:txBody>
      </p:sp>
      <p:sp>
        <p:nvSpPr>
          <p:cNvPr id="7" name="Rectangle 6"/>
          <p:cNvSpPr/>
          <p:nvPr userDrawn="1"/>
        </p:nvSpPr>
        <p:spPr>
          <a:xfrm>
            <a:off x="0" y="1"/>
            <a:ext cx="9036496" cy="764703"/>
          </a:xfrm>
          <a:prstGeom prst="rect">
            <a:avLst/>
          </a:prstGeom>
          <a:gradFill>
            <a:gsLst>
              <a:gs pos="90000">
                <a:srgbClr val="006699"/>
              </a:gs>
              <a:gs pos="0">
                <a:schemeClr val="accent1">
                  <a:tint val="44500"/>
                  <a:satMod val="160000"/>
                </a:schemeClr>
              </a:gs>
              <a:gs pos="100000">
                <a:schemeClr val="accent1">
                  <a:tint val="23500"/>
                  <a:satMod val="160000"/>
                </a:schemeClr>
              </a:gs>
            </a:gsLst>
            <a:path path="circle">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Titre 1"/>
          <p:cNvSpPr txBox="1">
            <a:spLocks/>
          </p:cNvSpPr>
          <p:nvPr userDrawn="1"/>
        </p:nvSpPr>
        <p:spPr>
          <a:xfrm>
            <a:off x="1619250" y="0"/>
            <a:ext cx="7053263" cy="765175"/>
          </a:xfrm>
          <a:prstGeom prst="rect">
            <a:avLst/>
          </a:prstGeom>
        </p:spPr>
        <p:txBody>
          <a:bodyPr anchor="ctr"/>
          <a:lstStyle>
            <a:lvl1pPr>
              <a:defRPr sz="2600" b="1" u="none">
                <a:latin typeface="Garamond" pitchFamily="18" charset="0"/>
              </a:defRPr>
            </a:lvl1pPr>
          </a:lstStyle>
          <a:p>
            <a:pPr algn="ctr" eaLnBrk="0" hangingPunct="0">
              <a:defRPr/>
            </a:pPr>
            <a:r>
              <a:rPr lang="fr-FR" dirty="0" smtClean="0">
                <a:solidFill>
                  <a:schemeClr val="bg1"/>
                </a:solidFill>
                <a:ea typeface="+mj-ea"/>
                <a:cs typeface="+mj-cs"/>
              </a:rPr>
              <a:t>Cliquez pour modifier le style du titre</a:t>
            </a:r>
            <a:endParaRPr lang="fr-FR" dirty="0">
              <a:solidFill>
                <a:schemeClr val="bg1"/>
              </a:solidFill>
              <a:ea typeface="+mj-ea"/>
              <a:cs typeface="+mj-cs"/>
            </a:endParaRPr>
          </a:p>
        </p:txBody>
      </p:sp>
      <p:pic>
        <p:nvPicPr>
          <p:cNvPr id="2055" name="Image 8" descr="logo ppt consortium.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44450"/>
            <a:ext cx="13096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e la date 12"/>
          <p:cNvSpPr txBox="1">
            <a:spLocks/>
          </p:cNvSpPr>
          <p:nvPr userDrawn="1"/>
        </p:nvSpPr>
        <p:spPr>
          <a:xfrm>
            <a:off x="3844925" y="6373813"/>
            <a:ext cx="3671888" cy="365125"/>
          </a:xfrm>
          <a:prstGeom prst="rect">
            <a:avLst/>
          </a:prstGeom>
        </p:spPr>
        <p:txBody>
          <a:bodyPr anchor="ctr"/>
          <a:lstStyle>
            <a:lvl1pPr algn="ctr">
              <a:defRPr sz="1400" b="1">
                <a:solidFill>
                  <a:srgbClr val="000099"/>
                </a:solidFill>
                <a:latin typeface="Garamond" pitchFamily="18" charset="0"/>
                <a:cs typeface="Arial" charset="0"/>
              </a:defRPr>
            </a:lvl1pPr>
          </a:lstStyle>
          <a:p>
            <a:pPr>
              <a:defRPr/>
            </a:pPr>
            <a:r>
              <a:rPr lang="fr-FR" dirty="0" smtClean="0">
                <a:solidFill>
                  <a:srgbClr val="336699"/>
                </a:solidFill>
              </a:rPr>
              <a:t>GT n°4 – 12 au 15 octobre à Lomé,  TOGO</a:t>
            </a:r>
            <a:endParaRPr lang="fr-FR" dirty="0">
              <a:solidFill>
                <a:srgbClr val="336699"/>
              </a:solidFill>
            </a:endParaRPr>
          </a:p>
        </p:txBody>
      </p:sp>
      <p:sp>
        <p:nvSpPr>
          <p:cNvPr id="12" name="Espace réservé du numéro de diapositive 13"/>
          <p:cNvSpPr txBox="1">
            <a:spLocks/>
          </p:cNvSpPr>
          <p:nvPr userDrawn="1"/>
        </p:nvSpPr>
        <p:spPr>
          <a:xfrm>
            <a:off x="8027988" y="6356350"/>
            <a:ext cx="658812" cy="365125"/>
          </a:xfrm>
          <a:prstGeom prst="rect">
            <a:avLst/>
          </a:prstGeom>
        </p:spPr>
        <p:txBody>
          <a:bodyPr anchor="ctr"/>
          <a:lstStyle>
            <a:lvl1pPr algn="r">
              <a:defRPr sz="1400" b="1">
                <a:solidFill>
                  <a:srgbClr val="000099"/>
                </a:solidFill>
                <a:latin typeface="Garamond" pitchFamily="18" charset="0"/>
                <a:cs typeface="Arial" charset="0"/>
              </a:defRPr>
            </a:lvl1pPr>
          </a:lstStyle>
          <a:p>
            <a:pPr>
              <a:defRPr/>
            </a:pPr>
            <a:fld id="{2274A3CE-7FD4-417A-A87C-7A4BFACFFC0A}" type="slidenum">
              <a:rPr lang="fr-FR" smtClean="0">
                <a:solidFill>
                  <a:srgbClr val="336699"/>
                </a:solidFill>
              </a:rPr>
              <a:pPr>
                <a:defRPr/>
              </a:pPr>
              <a:t>‹N°›</a:t>
            </a:fld>
            <a:endParaRPr lang="fr-FR" dirty="0">
              <a:solidFill>
                <a:srgbClr val="336699"/>
              </a:solidFill>
            </a:endParaRPr>
          </a:p>
        </p:txBody>
      </p:sp>
      <p:sp>
        <p:nvSpPr>
          <p:cNvPr id="13" name="Espace réservé du pied de page 14"/>
          <p:cNvSpPr txBox="1">
            <a:spLocks/>
          </p:cNvSpPr>
          <p:nvPr userDrawn="1"/>
        </p:nvSpPr>
        <p:spPr>
          <a:xfrm>
            <a:off x="0" y="6376988"/>
            <a:ext cx="3744913" cy="365125"/>
          </a:xfrm>
          <a:prstGeom prst="rect">
            <a:avLst/>
          </a:prstGeom>
        </p:spPr>
        <p:txBody>
          <a:bodyPr anchor="ctr"/>
          <a:lstStyle>
            <a:lvl1pPr algn="ctr">
              <a:defRPr sz="1400" b="1">
                <a:solidFill>
                  <a:srgbClr val="000099"/>
                </a:solidFill>
                <a:latin typeface="Garamond" pitchFamily="18" charset="0"/>
                <a:cs typeface="Arial" charset="0"/>
              </a:defRPr>
            </a:lvl1pPr>
          </a:lstStyle>
          <a:p>
            <a:pPr>
              <a:defRPr/>
            </a:pPr>
            <a:r>
              <a:rPr lang="fr-FR" dirty="0" smtClean="0">
                <a:solidFill>
                  <a:srgbClr val="336699"/>
                </a:solidFill>
              </a:rPr>
              <a:t>Programme Régional UEMOA</a:t>
            </a:r>
            <a:endParaRPr lang="fr-FR" dirty="0">
              <a:solidFill>
                <a:srgbClr val="336699"/>
              </a:solidFill>
            </a:endParaRPr>
          </a:p>
        </p:txBody>
      </p:sp>
      <p:pic>
        <p:nvPicPr>
          <p:cNvPr id="2059" name="Imag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58175" y="-15875"/>
            <a:ext cx="865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93" r:id="rId1"/>
    <p:sldLayoutId id="2147487430" r:id="rId2"/>
    <p:sldLayoutId id="2147487431" r:id="rId3"/>
    <p:sldLayoutId id="2147487432" r:id="rId4"/>
    <p:sldLayoutId id="2147487433" r:id="rId5"/>
    <p:sldLayoutId id="2147487434" r:id="rId6"/>
    <p:sldLayoutId id="2147487435" r:id="rId7"/>
    <p:sldLayoutId id="2147487436" r:id="rId8"/>
    <p:sldLayoutId id="2147487437" r:id="rId9"/>
    <p:sldLayoutId id="2147487438" r:id="rId10"/>
    <p:sldLayoutId id="2147487439"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ü"/>
        <a:defRPr sz="2600" b="1" u="sng" kern="120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SzPct val="80000"/>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SzPct val="80000"/>
        <a:buFont typeface="Arial" charset="0"/>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611188" y="256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7440" r:id="rId1"/>
    <p:sldLayoutId id="2147487441" r:id="rId2"/>
    <p:sldLayoutId id="2147487442" r:id="rId3"/>
    <p:sldLayoutId id="2147487443" r:id="rId4"/>
    <p:sldLayoutId id="2147487444" r:id="rId5"/>
    <p:sldLayoutId id="2147487445" r:id="rId6"/>
    <p:sldLayoutId id="2147487446" r:id="rId7"/>
    <p:sldLayoutId id="2147487447" r:id="rId8"/>
    <p:sldLayoutId id="2147487448" r:id="rId9"/>
    <p:sldLayoutId id="2147487449" r:id="rId10"/>
    <p:sldLayoutId id="2147487450" r:id="rId11"/>
  </p:sldLayoutIdLst>
  <p:timing>
    <p:tnLst>
      <p:par>
        <p:cTn id="1" dur="indefinite" restart="never" nodeType="tmRoot"/>
      </p:par>
    </p:tnLst>
  </p:timing>
  <p:hf hdr="0"/>
  <p:txStyles>
    <p:titleStyle>
      <a:lvl1pPr algn="r" rtl="0" eaLnBrk="0" fontAlgn="base" hangingPunct="0">
        <a:spcBef>
          <a:spcPct val="0"/>
        </a:spcBef>
        <a:spcAft>
          <a:spcPct val="0"/>
        </a:spcAft>
        <a:defRPr sz="4000" b="1" kern="1200">
          <a:solidFill>
            <a:srgbClr val="002060"/>
          </a:solidFill>
          <a:latin typeface="Garamond" pitchFamily="18" charset="0"/>
          <a:ea typeface="+mj-ea"/>
          <a:cs typeface="+mj-cs"/>
        </a:defRPr>
      </a:lvl1pPr>
      <a:lvl2pPr algn="r" rtl="0" eaLnBrk="0" fontAlgn="base" hangingPunct="0">
        <a:spcBef>
          <a:spcPct val="0"/>
        </a:spcBef>
        <a:spcAft>
          <a:spcPct val="0"/>
        </a:spcAft>
        <a:defRPr sz="4000" b="1">
          <a:solidFill>
            <a:srgbClr val="002060"/>
          </a:solidFill>
          <a:latin typeface="Garamond" pitchFamily="18" charset="0"/>
        </a:defRPr>
      </a:lvl2pPr>
      <a:lvl3pPr algn="r" rtl="0" eaLnBrk="0" fontAlgn="base" hangingPunct="0">
        <a:spcBef>
          <a:spcPct val="0"/>
        </a:spcBef>
        <a:spcAft>
          <a:spcPct val="0"/>
        </a:spcAft>
        <a:defRPr sz="4000" b="1">
          <a:solidFill>
            <a:srgbClr val="002060"/>
          </a:solidFill>
          <a:latin typeface="Garamond" pitchFamily="18" charset="0"/>
        </a:defRPr>
      </a:lvl3pPr>
      <a:lvl4pPr algn="r" rtl="0" eaLnBrk="0" fontAlgn="base" hangingPunct="0">
        <a:spcBef>
          <a:spcPct val="0"/>
        </a:spcBef>
        <a:spcAft>
          <a:spcPct val="0"/>
        </a:spcAft>
        <a:defRPr sz="4000" b="1">
          <a:solidFill>
            <a:srgbClr val="002060"/>
          </a:solidFill>
          <a:latin typeface="Garamond" pitchFamily="18" charset="0"/>
        </a:defRPr>
      </a:lvl4pPr>
      <a:lvl5pPr algn="r" rtl="0" eaLnBrk="0" fontAlgn="base" hangingPunct="0">
        <a:spcBef>
          <a:spcPct val="0"/>
        </a:spcBef>
        <a:spcAft>
          <a:spcPct val="0"/>
        </a:spcAft>
        <a:defRPr sz="4000" b="1">
          <a:solidFill>
            <a:srgbClr val="002060"/>
          </a:solidFill>
          <a:latin typeface="Garamond"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943CF9-F472-4E70-A282-297535F6358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394" r:id="rId1"/>
    <p:sldLayoutId id="2147487395" r:id="rId2"/>
    <p:sldLayoutId id="2147487396" r:id="rId3"/>
    <p:sldLayoutId id="2147487397" r:id="rId4"/>
    <p:sldLayoutId id="2147487398" r:id="rId5"/>
    <p:sldLayoutId id="2147487399" r:id="rId6"/>
    <p:sldLayoutId id="2147487400" r:id="rId7"/>
    <p:sldLayoutId id="2147487401" r:id="rId8"/>
    <p:sldLayoutId id="2147487402" r:id="rId9"/>
    <p:sldLayoutId id="2147487403" r:id="rId10"/>
    <p:sldLayoutId id="2147487404"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A2A0EE-E0FB-490C-BAD2-2C3AA177074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405" r:id="rId1"/>
    <p:sldLayoutId id="2147487406" r:id="rId2"/>
    <p:sldLayoutId id="2147487407" r:id="rId3"/>
    <p:sldLayoutId id="2147487408" r:id="rId4"/>
    <p:sldLayoutId id="2147487409" r:id="rId5"/>
    <p:sldLayoutId id="2147487410" r:id="rId6"/>
    <p:sldLayoutId id="2147487411" r:id="rId7"/>
    <p:sldLayoutId id="2147487412" r:id="rId8"/>
    <p:sldLayoutId id="2147487413" r:id="rId9"/>
    <p:sldLayoutId id="2147487414" r:id="rId10"/>
    <p:sldLayoutId id="214748741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F79C7B-F9F3-4E8B-AC19-9B06ADD5CE0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416" r:id="rId1"/>
    <p:sldLayoutId id="2147487417" r:id="rId2"/>
    <p:sldLayoutId id="2147487418" r:id="rId3"/>
    <p:sldLayoutId id="2147487419" r:id="rId4"/>
    <p:sldLayoutId id="2147487420" r:id="rId5"/>
    <p:sldLayoutId id="2147487421" r:id="rId6"/>
    <p:sldLayoutId id="2147487422" r:id="rId7"/>
    <p:sldLayoutId id="2147487423" r:id="rId8"/>
    <p:sldLayoutId id="2147487424" r:id="rId9"/>
    <p:sldLayoutId id="2147487425" r:id="rId10"/>
    <p:sldLayoutId id="2147487426"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p:cNvSpPr>
            <a:spLocks noGrp="1"/>
          </p:cNvSpPr>
          <p:nvPr>
            <p:ph idx="1"/>
          </p:nvPr>
        </p:nvSpPr>
        <p:spPr>
          <a:xfrm>
            <a:off x="539750" y="3068638"/>
            <a:ext cx="8147050" cy="1584325"/>
          </a:xfrm>
        </p:spPr>
        <p:txBody>
          <a:bodyPr/>
          <a:lstStyle/>
          <a:p>
            <a:pPr algn="ctr" eaLnBrk="1" hangingPunct="1">
              <a:defRPr/>
            </a:pPr>
            <a:r>
              <a:rPr lang="fr-FR" altLang="fr-FR" sz="2600" dirty="0" smtClean="0">
                <a:solidFill>
                  <a:srgbClr val="0066CC"/>
                </a:solidFill>
                <a:latin typeface="+mn-lt"/>
              </a:rPr>
              <a:t>Présentation du rapport national EC-PAM  </a:t>
            </a:r>
          </a:p>
          <a:p>
            <a:pPr algn="ctr" eaLnBrk="1" hangingPunct="1">
              <a:defRPr/>
            </a:pPr>
            <a:r>
              <a:rPr lang="fr-FR" altLang="fr-FR" sz="2600" dirty="0" smtClean="0">
                <a:solidFill>
                  <a:schemeClr val="accent3">
                    <a:lumMod val="75000"/>
                  </a:schemeClr>
                </a:solidFill>
                <a:latin typeface="+mn-lt"/>
              </a:rPr>
              <a:t>BENIN</a:t>
            </a:r>
            <a:endParaRPr lang="fr-FR" altLang="fr-FR" sz="2600" u="sng" dirty="0" smtClean="0">
              <a:solidFill>
                <a:schemeClr val="accent3">
                  <a:lumMod val="75000"/>
                </a:schemeClr>
              </a:solidFill>
              <a:latin typeface="+mn-lt"/>
            </a:endParaRPr>
          </a:p>
        </p:txBody>
      </p:sp>
      <p:sp>
        <p:nvSpPr>
          <p:cNvPr id="37891" name="Titre 3"/>
          <p:cNvSpPr>
            <a:spLocks noGrp="1"/>
          </p:cNvSpPr>
          <p:nvPr>
            <p:ph type="title"/>
          </p:nvPr>
        </p:nvSpPr>
        <p:spPr>
          <a:xfrm>
            <a:off x="539750" y="1125538"/>
            <a:ext cx="8135938" cy="1943100"/>
          </a:xfrm>
        </p:spPr>
        <p:txBody>
          <a:bodyPr/>
          <a:lstStyle/>
          <a:p>
            <a:pPr algn="ctr">
              <a:defRPr/>
            </a:pPr>
            <a:r>
              <a:rPr lang="fr-FR" sz="1600" dirty="0" smtClean="0">
                <a:solidFill>
                  <a:schemeClr val="tx2">
                    <a:lumMod val="60000"/>
                    <a:lumOff val="40000"/>
                  </a:schemeClr>
                </a:solidFill>
              </a:rPr>
              <a:t>ATELIER </a:t>
            </a:r>
            <a:r>
              <a:rPr lang="fr-FR" sz="1600" dirty="0">
                <a:solidFill>
                  <a:schemeClr val="tx2">
                    <a:lumMod val="60000"/>
                    <a:lumOff val="40000"/>
                  </a:schemeClr>
                </a:solidFill>
              </a:rPr>
              <a:t>REGIONAL DE VALIDATION </a:t>
            </a:r>
            <a:r>
              <a:rPr lang="fr-FR" sz="1600" dirty="0" smtClean="0">
                <a:solidFill>
                  <a:schemeClr val="tx2">
                    <a:lumMod val="60000"/>
                    <a:lumOff val="40000"/>
                  </a:schemeClr>
                </a:solidFill>
              </a:rPr>
              <a:t>ET CLOTURE DU PROGRAMME : ETAT DES PECHERIES ARTISANALES CONTINENTALE ET MARITIME DANS LES 8 ETATS MEMBRES DE </a:t>
            </a:r>
            <a:r>
              <a:rPr lang="fr-FR" sz="1600" dirty="0">
                <a:solidFill>
                  <a:schemeClr val="tx2">
                    <a:lumMod val="60000"/>
                    <a:lumOff val="40000"/>
                  </a:schemeClr>
                </a:solidFill>
              </a:rPr>
              <a:t>L’UEMOA</a:t>
            </a:r>
            <a:r>
              <a:rPr lang="fr-FR" sz="1600" i="1" dirty="0">
                <a:solidFill>
                  <a:schemeClr val="tx2">
                    <a:lumMod val="60000"/>
                    <a:lumOff val="40000"/>
                  </a:schemeClr>
                </a:solidFill>
              </a:rPr>
              <a:t/>
            </a:r>
            <a:br>
              <a:rPr lang="fr-FR" sz="1600" i="1" dirty="0">
                <a:solidFill>
                  <a:schemeClr val="tx2">
                    <a:lumMod val="60000"/>
                    <a:lumOff val="40000"/>
                  </a:schemeClr>
                </a:solidFill>
              </a:rPr>
            </a:br>
            <a:r>
              <a:rPr lang="fr-FR" sz="1600" dirty="0">
                <a:solidFill>
                  <a:schemeClr val="tx2">
                    <a:lumMod val="60000"/>
                    <a:lumOff val="40000"/>
                  </a:schemeClr>
                </a:solidFill>
              </a:rPr>
              <a:t> </a:t>
            </a:r>
            <a:r>
              <a:rPr lang="fr-FR" sz="1600" i="1" dirty="0">
                <a:solidFill>
                  <a:schemeClr val="tx2">
                    <a:lumMod val="60000"/>
                    <a:lumOff val="40000"/>
                  </a:schemeClr>
                </a:solidFill>
              </a:rPr>
              <a:t/>
            </a:r>
            <a:br>
              <a:rPr lang="fr-FR" sz="1600" i="1" dirty="0">
                <a:solidFill>
                  <a:schemeClr val="tx2">
                    <a:lumMod val="60000"/>
                    <a:lumOff val="40000"/>
                  </a:schemeClr>
                </a:solidFill>
              </a:rPr>
            </a:br>
            <a:r>
              <a:rPr lang="fr-FR" sz="1600" dirty="0" smtClean="0">
                <a:solidFill>
                  <a:schemeClr val="tx2">
                    <a:lumMod val="60000"/>
                    <a:lumOff val="40000"/>
                  </a:schemeClr>
                </a:solidFill>
              </a:rPr>
              <a:t>Abidjan, du 22 au 26 février 2016</a:t>
            </a:r>
            <a:endParaRPr lang="fr-FR" sz="1600" dirty="0" smtClean="0"/>
          </a:p>
        </p:txBody>
      </p:sp>
      <p:sp>
        <p:nvSpPr>
          <p:cNvPr id="31748" name="Espace réservé de la date 17"/>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1749" name="Espace réservé du numéro de diapositive 1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7D4C88-D87F-488D-A290-438C47A4C6EA}" type="slidenum">
              <a:rPr lang="fr-FR" altLang="fr-FR" smtClean="0">
                <a:solidFill>
                  <a:srgbClr val="336699"/>
                </a:solidFill>
                <a:latin typeface="Garamond" pitchFamily="18" charset="0"/>
              </a:rPr>
              <a:pPr eaLnBrk="1" hangingPunct="1"/>
              <a:t>1</a:t>
            </a:fld>
            <a:endParaRPr lang="fr-FR" altLang="fr-FR" smtClean="0">
              <a:solidFill>
                <a:srgbClr val="336699"/>
              </a:solidFill>
              <a:latin typeface="Garamond" pitchFamily="18" charset="0"/>
            </a:endParaRPr>
          </a:p>
        </p:txBody>
      </p:sp>
      <p:sp>
        <p:nvSpPr>
          <p:cNvPr id="31750" name="Espace réservé du pied de page 19"/>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3A6BC5-6F3F-4CA7-8678-0AB5FF7C76DD}" type="slidenum">
              <a:rPr lang="fr-FR" altLang="fr-FR" smtClean="0">
                <a:solidFill>
                  <a:srgbClr val="000099"/>
                </a:solidFill>
                <a:latin typeface="Garamond" pitchFamily="18" charset="0"/>
              </a:rPr>
              <a:pPr eaLnBrk="1" hangingPunct="1"/>
              <a:t>10</a:t>
            </a:fld>
            <a:endParaRPr lang="fr-FR" altLang="fr-FR" smtClean="0">
              <a:solidFill>
                <a:srgbClr val="000099"/>
              </a:solidFill>
              <a:latin typeface="Garamond" pitchFamily="18" charset="0"/>
            </a:endParaRPr>
          </a:p>
        </p:txBody>
      </p:sp>
      <p:sp>
        <p:nvSpPr>
          <p:cNvPr id="40963"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0964"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1"/>
          <p:cNvSpPr>
            <a:spLocks noGrp="1"/>
          </p:cNvSpPr>
          <p:nvPr>
            <p:ph type="title"/>
          </p:nvPr>
        </p:nvSpPr>
        <p:spPr>
          <a:xfrm>
            <a:off x="611188" y="908050"/>
            <a:ext cx="8137525" cy="4333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dirty="0" smtClean="0"/>
              <a:t/>
            </a:r>
            <a:br>
              <a:rPr lang="fr-FR" dirty="0" smtClean="0"/>
            </a:br>
            <a:r>
              <a:rPr lang="fr-FR" dirty="0" smtClean="0"/>
              <a:t>COMMODITES </a:t>
            </a:r>
            <a:r>
              <a:rPr lang="fr-FR" dirty="0"/>
              <a:t>ET SERVICES</a:t>
            </a:r>
            <a:br>
              <a:rPr lang="fr-FR" dirty="0"/>
            </a:br>
            <a:endParaRPr lang="fr-FR" dirty="0"/>
          </a:p>
        </p:txBody>
      </p:sp>
      <p:pic>
        <p:nvPicPr>
          <p:cNvPr id="40966" name="Espace réservé du contenu 6"/>
          <p:cNvPicPr>
            <a:picLocks noGrp="1"/>
          </p:cNvPicPr>
          <p:nvPr>
            <p:ph idx="1"/>
          </p:nvPr>
        </p:nvPicPr>
        <p:blipFill>
          <a:blip r:embed="rId2">
            <a:extLst>
              <a:ext uri="{28A0092B-C50C-407E-A947-70E740481C1C}">
                <a14:useLocalDpi xmlns:a14="http://schemas.microsoft.com/office/drawing/2010/main" val="0"/>
              </a:ext>
            </a:extLst>
          </a:blip>
          <a:srcRect l="23636" t="46707" r="45943" b="13200"/>
          <a:stretch>
            <a:fillRect/>
          </a:stretch>
        </p:blipFill>
        <p:spPr>
          <a:xfrm>
            <a:off x="1476375" y="1412875"/>
            <a:ext cx="6119813" cy="3600450"/>
          </a:xfrm>
        </p:spPr>
      </p:pic>
      <p:sp>
        <p:nvSpPr>
          <p:cNvPr id="40967" name="ZoneTexte 8"/>
          <p:cNvSpPr txBox="1">
            <a:spLocks noChangeArrowheads="1"/>
          </p:cNvSpPr>
          <p:nvPr/>
        </p:nvSpPr>
        <p:spPr bwMode="auto">
          <a:xfrm>
            <a:off x="971550" y="5300663"/>
            <a:ext cx="7561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‘Présence/Absence de  services et commodités au niveau du débarcadère’</a:t>
            </a:r>
            <a:endParaRPr lang="fr-FR" altLang="fr-FR"/>
          </a:p>
          <a:p>
            <a:pPr eaLnBrk="1" hangingPunct="1"/>
            <a:endParaRPr lang="fr-FR" alt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E26656-6FE4-4AE4-9B55-15D458489894}" type="slidenum">
              <a:rPr lang="fr-FR" altLang="fr-FR" smtClean="0">
                <a:solidFill>
                  <a:srgbClr val="000099"/>
                </a:solidFill>
                <a:latin typeface="Garamond" pitchFamily="18" charset="0"/>
              </a:rPr>
              <a:pPr eaLnBrk="1" hangingPunct="1"/>
              <a:t>11</a:t>
            </a:fld>
            <a:endParaRPr lang="fr-FR" altLang="fr-FR" smtClean="0">
              <a:solidFill>
                <a:srgbClr val="000099"/>
              </a:solidFill>
              <a:latin typeface="Garamond" pitchFamily="18" charset="0"/>
            </a:endParaRPr>
          </a:p>
        </p:txBody>
      </p:sp>
      <p:sp>
        <p:nvSpPr>
          <p:cNvPr id="41987"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1988"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1"/>
          <p:cNvSpPr>
            <a:spLocks noGrp="1"/>
          </p:cNvSpPr>
          <p:nvPr>
            <p:ph type="title"/>
          </p:nvPr>
        </p:nvSpPr>
        <p:spPr>
          <a:xfrm>
            <a:off x="539750" y="981075"/>
            <a:ext cx="8207375" cy="50323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sz="3200" dirty="0"/>
              <a:t>ECONOMIE ET FILIERE PECHE</a:t>
            </a:r>
          </a:p>
        </p:txBody>
      </p:sp>
      <p:pic>
        <p:nvPicPr>
          <p:cNvPr id="41990"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813" t="56071" r="14478" b="28883"/>
          <a:stretch>
            <a:fillRect/>
          </a:stretch>
        </p:blipFill>
        <p:spPr>
          <a:xfrm>
            <a:off x="611188" y="1628775"/>
            <a:ext cx="8064500" cy="3168650"/>
          </a:xfrm>
        </p:spPr>
      </p:pic>
      <p:sp>
        <p:nvSpPr>
          <p:cNvPr id="41991" name="ZoneTexte 8"/>
          <p:cNvSpPr txBox="1">
            <a:spLocks noChangeArrowheads="1"/>
          </p:cNvSpPr>
          <p:nvPr/>
        </p:nvSpPr>
        <p:spPr bwMode="auto">
          <a:xfrm>
            <a:off x="684213" y="4868863"/>
            <a:ext cx="7920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pirogues monoxyles améliorées sont les plus utilisées en PAM. Elles sont aussi couteuses du fait de leur robustesse et de leur durée de vie relativement plus longue que celles en planche.</a:t>
            </a:r>
          </a:p>
          <a:p>
            <a:pPr eaLnBrk="1" hangingPunct="1"/>
            <a:endParaRPr lang="fr-FR" alt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C669D3-5A33-4A32-9ADB-7B9B222C8C51}" type="slidenum">
              <a:rPr lang="fr-FR" altLang="fr-FR" smtClean="0">
                <a:solidFill>
                  <a:srgbClr val="000099"/>
                </a:solidFill>
                <a:latin typeface="Garamond" pitchFamily="18" charset="0"/>
              </a:rPr>
              <a:pPr eaLnBrk="1" hangingPunct="1"/>
              <a:t>12</a:t>
            </a:fld>
            <a:endParaRPr lang="fr-FR" altLang="fr-FR" smtClean="0">
              <a:solidFill>
                <a:srgbClr val="000099"/>
              </a:solidFill>
              <a:latin typeface="Garamond" pitchFamily="18" charset="0"/>
            </a:endParaRPr>
          </a:p>
        </p:txBody>
      </p:sp>
      <p:sp>
        <p:nvSpPr>
          <p:cNvPr id="43011"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3012"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1"/>
          <p:cNvSpPr>
            <a:spLocks noGrp="1"/>
          </p:cNvSpPr>
          <p:nvPr>
            <p:ph type="title"/>
          </p:nvPr>
        </p:nvSpPr>
        <p:spPr>
          <a:xfrm>
            <a:off x="611188" y="908050"/>
            <a:ext cx="8135937" cy="4333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sz="3200" dirty="0"/>
              <a:t>ECONOMIE ET FILIERE PECHE</a:t>
            </a:r>
          </a:p>
        </p:txBody>
      </p:sp>
      <p:sp>
        <p:nvSpPr>
          <p:cNvPr id="43014" name="ZoneTexte 7"/>
          <p:cNvSpPr txBox="1">
            <a:spLocks noChangeArrowheads="1"/>
          </p:cNvSpPr>
          <p:nvPr/>
        </p:nvSpPr>
        <p:spPr bwMode="auto">
          <a:xfrm>
            <a:off x="827088" y="5300663"/>
            <a:ext cx="7777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‘Prix moyen d’achat et longueur moyenne de l’engin principal’</a:t>
            </a:r>
          </a:p>
          <a:p>
            <a:pPr algn="ctr" eaLnBrk="1" hangingPunct="1"/>
            <a:endParaRPr lang="fr-FR" altLang="fr-FR" sz="800" b="1" i="1"/>
          </a:p>
          <a:p>
            <a:pPr algn="ctr" eaLnBrk="1" hangingPunct="1"/>
            <a:r>
              <a:rPr lang="fr-FR" altLang="fr-FR"/>
              <a:t>Varie en fonction de leur caractéristiques. Les ST et les SP étant les plus couteux (en moyenne 6.000.000 FCFA). L+P à 4000 FCFA hormis l’appât</a:t>
            </a:r>
          </a:p>
          <a:p>
            <a:pPr eaLnBrk="1" hangingPunct="1"/>
            <a:endParaRPr lang="fr-FR" altLang="fr-FR"/>
          </a:p>
        </p:txBody>
      </p:sp>
      <p:pic>
        <p:nvPicPr>
          <p:cNvPr id="43015" name="Espace réservé du contenu 9"/>
          <p:cNvPicPr>
            <a:picLocks noGrp="1"/>
          </p:cNvPicPr>
          <p:nvPr>
            <p:ph idx="1"/>
          </p:nvPr>
        </p:nvPicPr>
        <p:blipFill>
          <a:blip r:embed="rId2">
            <a:extLst>
              <a:ext uri="{28A0092B-C50C-407E-A947-70E740481C1C}">
                <a14:useLocalDpi xmlns:a14="http://schemas.microsoft.com/office/drawing/2010/main" val="0"/>
              </a:ext>
            </a:extLst>
          </a:blip>
          <a:srcRect l="26929" t="13589" r="26649" b="19447"/>
          <a:stretch>
            <a:fillRect/>
          </a:stretch>
        </p:blipFill>
        <p:spPr>
          <a:xfrm>
            <a:off x="611188" y="1341438"/>
            <a:ext cx="8064500" cy="37433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B0C51B-CC37-4CA8-A36D-02A4A6FDF5F5}" type="slidenum">
              <a:rPr lang="fr-FR" altLang="fr-FR" smtClean="0">
                <a:solidFill>
                  <a:srgbClr val="000099"/>
                </a:solidFill>
                <a:latin typeface="Garamond" pitchFamily="18" charset="0"/>
              </a:rPr>
              <a:pPr eaLnBrk="1" hangingPunct="1"/>
              <a:t>13</a:t>
            </a:fld>
            <a:endParaRPr lang="fr-FR" altLang="fr-FR" smtClean="0">
              <a:solidFill>
                <a:srgbClr val="000099"/>
              </a:solidFill>
              <a:latin typeface="Garamond" pitchFamily="18" charset="0"/>
            </a:endParaRPr>
          </a:p>
        </p:txBody>
      </p:sp>
      <p:sp>
        <p:nvSpPr>
          <p:cNvPr id="44035"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4036"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1"/>
          <p:cNvSpPr>
            <a:spLocks noGrp="1"/>
          </p:cNvSpPr>
          <p:nvPr>
            <p:ph type="title"/>
          </p:nvPr>
        </p:nvSpPr>
        <p:spPr>
          <a:xfrm>
            <a:off x="539750" y="981075"/>
            <a:ext cx="8135938" cy="50323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sz="3200" dirty="0"/>
              <a:t>ECONOMIE ET FILIERE PECHE</a:t>
            </a:r>
          </a:p>
        </p:txBody>
      </p:sp>
      <p:pic>
        <p:nvPicPr>
          <p:cNvPr id="44038"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8934" t="23570" r="17300" b="21786"/>
          <a:stretch>
            <a:fillRect/>
          </a:stretch>
        </p:blipFill>
        <p:spPr>
          <a:xfrm>
            <a:off x="539750" y="1557338"/>
            <a:ext cx="3960813" cy="3671887"/>
          </a:xfrm>
        </p:spPr>
      </p:pic>
      <p:sp>
        <p:nvSpPr>
          <p:cNvPr id="44039" name="ZoneTexte 8"/>
          <p:cNvSpPr txBox="1">
            <a:spLocks noChangeArrowheads="1"/>
          </p:cNvSpPr>
          <p:nvPr/>
        </p:nvSpPr>
        <p:spPr bwMode="auto">
          <a:xfrm>
            <a:off x="468313" y="5229225"/>
            <a:ext cx="82073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latin typeface="Calibri" pitchFamily="34" charset="0"/>
                <a:ea typeface="Calibri" pitchFamily="34" charset="0"/>
                <a:cs typeface="Times New Roman" pitchFamily="18" charset="0"/>
              </a:rPr>
              <a:t>‘Dépenses moyennes par sortie pour la pêche</a:t>
            </a:r>
          </a:p>
          <a:p>
            <a:pPr algn="ctr" eaLnBrk="1" hangingPunct="1"/>
            <a:endParaRPr lang="fr-FR" altLang="fr-FR" sz="800">
              <a:latin typeface="Calibri" pitchFamily="34" charset="0"/>
              <a:ea typeface="Calibri" pitchFamily="34" charset="0"/>
              <a:cs typeface="Times New Roman" pitchFamily="18" charset="0"/>
            </a:endParaRPr>
          </a:p>
          <a:p>
            <a:pPr algn="ctr" eaLnBrk="1" hangingPunct="1"/>
            <a:r>
              <a:rPr lang="fr-FR" altLang="fr-FR">
                <a:ea typeface="Calibri" pitchFamily="34" charset="0"/>
                <a:cs typeface="Times New Roman" pitchFamily="18" charset="0"/>
              </a:rPr>
              <a:t>Pêche de jour: carburant à 78 % en moyenne des dépenses; pêche de marée: carburant, appât et nourriture </a:t>
            </a:r>
          </a:p>
        </p:txBody>
      </p:sp>
      <p:pic>
        <p:nvPicPr>
          <p:cNvPr id="44040" name="Espace réservé du contenu 6"/>
          <p:cNvPicPr>
            <a:picLocks/>
          </p:cNvPicPr>
          <p:nvPr/>
        </p:nvPicPr>
        <p:blipFill>
          <a:blip r:embed="rId3">
            <a:extLst>
              <a:ext uri="{28A0092B-C50C-407E-A947-70E740481C1C}">
                <a14:useLocalDpi xmlns:a14="http://schemas.microsoft.com/office/drawing/2010/main" val="0"/>
              </a:ext>
            </a:extLst>
          </a:blip>
          <a:srcRect l="29884" t="16078" r="17747" b="28929"/>
          <a:stretch>
            <a:fillRect/>
          </a:stretch>
        </p:blipFill>
        <p:spPr bwMode="auto">
          <a:xfrm>
            <a:off x="4572000" y="1557338"/>
            <a:ext cx="410368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27088" y="765175"/>
            <a:ext cx="7632700" cy="50323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dirty="0"/>
              <a:t>ECONOMIE ET FILIERE PECHE</a:t>
            </a:r>
          </a:p>
        </p:txBody>
      </p:sp>
      <p:pic>
        <p:nvPicPr>
          <p:cNvPr id="45059"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32066" t="34926" r="15823" b="21429"/>
          <a:stretch>
            <a:fillRect/>
          </a:stretch>
        </p:blipFill>
        <p:spPr>
          <a:xfrm>
            <a:off x="900113" y="1341438"/>
            <a:ext cx="7272337" cy="3671887"/>
          </a:xfrm>
        </p:spPr>
      </p:pic>
      <p:sp>
        <p:nvSpPr>
          <p:cNvPr id="45060" name="ZoneTexte 5"/>
          <p:cNvSpPr txBox="1">
            <a:spLocks noChangeArrowheads="1"/>
          </p:cNvSpPr>
          <p:nvPr/>
        </p:nvSpPr>
        <p:spPr bwMode="auto">
          <a:xfrm>
            <a:off x="827088" y="5013325"/>
            <a:ext cx="77771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 ‘Mode de rémunération des membres d’équipage’</a:t>
            </a:r>
          </a:p>
          <a:p>
            <a:pPr algn="ctr" eaLnBrk="1" hangingPunct="1"/>
            <a:endParaRPr lang="fr-FR" altLang="fr-FR" sz="600" b="1" i="1"/>
          </a:p>
          <a:p>
            <a:pPr algn="just" eaLnBrk="1" hangingPunct="1"/>
            <a:r>
              <a:rPr lang="fr-FR" altLang="fr-FR"/>
              <a:t>Plusieurs modes de rémunération sont pratiquées en PMA mais celle qui  se fait beaucoup plus à la part est la plus rependue.</a:t>
            </a:r>
          </a:p>
          <a:p>
            <a:pPr eaLnBrk="1" hangingPunct="1"/>
            <a:endParaRPr lang="fr-FR" alt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4BCDCEDA-3BF5-437E-95DE-40DCCB70E39F}"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4608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3C076C-F5DD-4F19-954A-E1762675CEB7}" type="slidenum">
              <a:rPr lang="fr-FR" altLang="fr-FR" smtClean="0">
                <a:solidFill>
                  <a:srgbClr val="006699"/>
                </a:solidFill>
                <a:latin typeface="Garamond" pitchFamily="18" charset="0"/>
              </a:rPr>
              <a:pPr eaLnBrk="1" hangingPunct="1"/>
              <a:t>15</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684213" y="908050"/>
            <a:ext cx="7704137" cy="504825"/>
          </a:xfrm>
        </p:spPr>
        <p:style>
          <a:lnRef idx="1">
            <a:schemeClr val="accent3"/>
          </a:lnRef>
          <a:fillRef idx="2">
            <a:schemeClr val="accent3"/>
          </a:fillRef>
          <a:effectRef idx="1">
            <a:schemeClr val="accent3"/>
          </a:effectRef>
          <a:fontRef idx="minor">
            <a:schemeClr val="dk1"/>
          </a:fontRef>
        </p:style>
        <p:txBody>
          <a:bodyPr>
            <a:noAutofit/>
          </a:bodyPr>
          <a:lstStyle/>
          <a:p>
            <a:pPr algn="ctr">
              <a:defRPr/>
            </a:pPr>
            <a:r>
              <a:rPr lang="fr-FR" dirty="0" smtClean="0"/>
              <a:t>SOCIAL </a:t>
            </a:r>
            <a:r>
              <a:rPr lang="fr-FR" dirty="0"/>
              <a:t>- GOUVERNANCE</a:t>
            </a:r>
          </a:p>
        </p:txBody>
      </p:sp>
      <p:sp>
        <p:nvSpPr>
          <p:cNvPr id="46086" name="ZoneTexte 8"/>
          <p:cNvSpPr txBox="1">
            <a:spLocks noChangeArrowheads="1"/>
          </p:cNvSpPr>
          <p:nvPr/>
        </p:nvSpPr>
        <p:spPr bwMode="auto">
          <a:xfrm>
            <a:off x="539750" y="5013325"/>
            <a:ext cx="82089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 ‘Nombre d’unités de pêche qui se déplacent vers d’autres sites’</a:t>
            </a:r>
          </a:p>
          <a:p>
            <a:pPr algn="ctr" eaLnBrk="1" hangingPunct="1"/>
            <a:endParaRPr lang="fr-FR" altLang="fr-FR" sz="900" b="1" i="1"/>
          </a:p>
          <a:p>
            <a:pPr algn="ctr" eaLnBrk="1" hangingPunct="1"/>
            <a:endParaRPr lang="fr-FR" altLang="fr-FR" sz="400" b="1" i="1"/>
          </a:p>
          <a:p>
            <a:pPr algn="just" eaLnBrk="1" hangingPunct="1"/>
            <a:r>
              <a:rPr lang="fr-FR" altLang="fr-FR"/>
              <a:t>Mobilité des pêcheurs est très remarquable dans le Littoral. Pêcheurs ghanéens indexés</a:t>
            </a:r>
          </a:p>
          <a:p>
            <a:pPr eaLnBrk="1" hangingPunct="1"/>
            <a:endParaRPr lang="fr-FR" altLang="fr-FR"/>
          </a:p>
        </p:txBody>
      </p:sp>
      <p:pic>
        <p:nvPicPr>
          <p:cNvPr id="46087" name="Espace réservé du contenu 8"/>
          <p:cNvPicPr>
            <a:picLocks noGrp="1"/>
          </p:cNvPicPr>
          <p:nvPr>
            <p:ph idx="1"/>
          </p:nvPr>
        </p:nvPicPr>
        <p:blipFill>
          <a:blip r:embed="rId2">
            <a:extLst>
              <a:ext uri="{28A0092B-C50C-407E-A947-70E740481C1C}">
                <a14:useLocalDpi xmlns:a14="http://schemas.microsoft.com/office/drawing/2010/main" val="0"/>
              </a:ext>
            </a:extLst>
          </a:blip>
          <a:srcRect l="27104" t="21951" r="26846" b="14983"/>
          <a:stretch>
            <a:fillRect/>
          </a:stretch>
        </p:blipFill>
        <p:spPr>
          <a:xfrm>
            <a:off x="684213" y="1412875"/>
            <a:ext cx="7704137" cy="36004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1074F4C2-84B0-4723-AC9D-109255EFEFC6}"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4710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E4341E-BD8C-4BDD-AA53-1DFF148182DC}" type="slidenum">
              <a:rPr lang="fr-FR" altLang="fr-FR" smtClean="0">
                <a:solidFill>
                  <a:srgbClr val="006699"/>
                </a:solidFill>
                <a:latin typeface="Garamond" pitchFamily="18" charset="0"/>
              </a:rPr>
              <a:pPr eaLnBrk="1" hangingPunct="1"/>
              <a:t>16</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468313" y="908050"/>
            <a:ext cx="8207375" cy="433388"/>
          </a:xfrm>
        </p:spPr>
        <p:style>
          <a:lnRef idx="1">
            <a:schemeClr val="accent3"/>
          </a:lnRef>
          <a:fillRef idx="2">
            <a:schemeClr val="accent3"/>
          </a:fillRef>
          <a:effectRef idx="1">
            <a:schemeClr val="accent3"/>
          </a:effectRef>
          <a:fontRef idx="minor">
            <a:schemeClr val="dk1"/>
          </a:fontRef>
        </p:style>
        <p:txBody>
          <a:bodyPr>
            <a:noAutofit/>
          </a:bodyPr>
          <a:lstStyle/>
          <a:p>
            <a:pPr algn="ctr">
              <a:defRPr/>
            </a:pPr>
            <a:r>
              <a:rPr lang="fr-FR" dirty="0" smtClean="0"/>
              <a:t>SOCIAL </a:t>
            </a:r>
            <a:r>
              <a:rPr lang="fr-FR" dirty="0"/>
              <a:t>- GOUVERNANCE</a:t>
            </a:r>
          </a:p>
        </p:txBody>
      </p:sp>
      <p:pic>
        <p:nvPicPr>
          <p:cNvPr id="47110" name="Espace réservé du contenu 6"/>
          <p:cNvPicPr>
            <a:picLocks noGrp="1"/>
          </p:cNvPicPr>
          <p:nvPr>
            <p:ph idx="1"/>
          </p:nvPr>
        </p:nvPicPr>
        <p:blipFill>
          <a:blip r:embed="rId2">
            <a:extLst>
              <a:ext uri="{28A0092B-C50C-407E-A947-70E740481C1C}">
                <a14:useLocalDpi xmlns:a14="http://schemas.microsoft.com/office/drawing/2010/main" val="0"/>
              </a:ext>
            </a:extLst>
          </a:blip>
          <a:srcRect l="25963" t="23189" r="44386" b="6786"/>
          <a:stretch>
            <a:fillRect/>
          </a:stretch>
        </p:blipFill>
        <p:spPr>
          <a:xfrm>
            <a:off x="827088" y="1412875"/>
            <a:ext cx="7705725" cy="3517900"/>
          </a:xfrm>
        </p:spPr>
      </p:pic>
      <p:sp>
        <p:nvSpPr>
          <p:cNvPr id="47111" name="ZoneTexte 8"/>
          <p:cNvSpPr txBox="1">
            <a:spLocks noChangeArrowheads="1"/>
          </p:cNvSpPr>
          <p:nvPr/>
        </p:nvSpPr>
        <p:spPr bwMode="auto">
          <a:xfrm>
            <a:off x="395288" y="4797425"/>
            <a:ext cx="84978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‘Nombre de  sites avec réglementations locales’</a:t>
            </a:r>
          </a:p>
          <a:p>
            <a:pPr algn="just" eaLnBrk="1" hangingPunct="1"/>
            <a:endParaRPr lang="fr-FR" altLang="fr-FR" sz="900"/>
          </a:p>
          <a:p>
            <a:pPr algn="just" eaLnBrk="1" hangingPunct="1"/>
            <a:r>
              <a:rPr lang="fr-FR" altLang="fr-FR"/>
              <a:t>La réglementation locale est la plus rependue dans la majorité des campements (77% en moyenne). Elle a principalement pour but de diminuer l’effort de pêche. Les dignitaires de culte « Vodoun » en sont généralement les garants.</a:t>
            </a:r>
          </a:p>
          <a:p>
            <a:pPr algn="ctr" eaLnBrk="1" hangingPunct="1"/>
            <a:endParaRPr lang="fr-FR" alt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18618FA3-309A-43CC-A171-D7D4BC663FFA}"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4813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E7DFD4-C523-482B-BB05-74BB1CBE7A39}" type="slidenum">
              <a:rPr lang="fr-FR" altLang="fr-FR" smtClean="0">
                <a:solidFill>
                  <a:srgbClr val="006699"/>
                </a:solidFill>
                <a:latin typeface="Garamond" pitchFamily="18" charset="0"/>
              </a:rPr>
              <a:pPr eaLnBrk="1" hangingPunct="1"/>
              <a:t>17</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539750" y="908050"/>
            <a:ext cx="8207375" cy="360363"/>
          </a:xfrm>
        </p:spPr>
        <p:style>
          <a:lnRef idx="1">
            <a:schemeClr val="accent3"/>
          </a:lnRef>
          <a:fillRef idx="2">
            <a:schemeClr val="accent3"/>
          </a:fillRef>
          <a:effectRef idx="1">
            <a:schemeClr val="accent3"/>
          </a:effectRef>
          <a:fontRef idx="minor">
            <a:schemeClr val="dk1"/>
          </a:fontRef>
        </p:style>
        <p:txBody>
          <a:bodyPr>
            <a:noAutofit/>
          </a:bodyPr>
          <a:lstStyle/>
          <a:p>
            <a:pPr algn="ctr">
              <a:defRPr/>
            </a:pPr>
            <a:r>
              <a:rPr lang="fr-FR" dirty="0"/>
              <a:t>SOCIAL - COMMUNAUTE</a:t>
            </a:r>
          </a:p>
        </p:txBody>
      </p:sp>
      <p:pic>
        <p:nvPicPr>
          <p:cNvPr id="4813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834" t="56071" r="15683" b="27466"/>
          <a:stretch>
            <a:fillRect/>
          </a:stretch>
        </p:blipFill>
        <p:spPr>
          <a:xfrm>
            <a:off x="684213" y="1341438"/>
            <a:ext cx="7920037" cy="2951162"/>
          </a:xfrm>
        </p:spPr>
      </p:pic>
      <p:sp>
        <p:nvSpPr>
          <p:cNvPr id="48135" name="ZoneTexte 9"/>
          <p:cNvSpPr txBox="1">
            <a:spLocks noChangeArrowheads="1"/>
          </p:cNvSpPr>
          <p:nvPr/>
        </p:nvSpPr>
        <p:spPr bwMode="auto">
          <a:xfrm>
            <a:off x="827088" y="4521200"/>
            <a:ext cx="792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Taille moyenne des ménages:</a:t>
            </a:r>
            <a:r>
              <a:rPr lang="fr-FR" altLang="fr-FR" b="1"/>
              <a:t> 6</a:t>
            </a:r>
          </a:p>
          <a:p>
            <a:pPr eaLnBrk="1" hangingPunct="1"/>
            <a:r>
              <a:rPr lang="fr-FR" altLang="fr-FR"/>
              <a:t>Pêcheur moyen/ménage: </a:t>
            </a:r>
            <a:r>
              <a:rPr lang="fr-FR" altLang="fr-FR" b="1"/>
              <a:t>1</a:t>
            </a:r>
          </a:p>
          <a:p>
            <a:pPr eaLnBrk="1" hangingPunct="1"/>
            <a:r>
              <a:rPr lang="fr-FR" altLang="fr-FR"/>
              <a:t>Nombre de personnes dépendante de la  PMA:</a:t>
            </a:r>
            <a:r>
              <a:rPr lang="fr-FR" altLang="fr-FR" b="1"/>
              <a:t> 26901</a:t>
            </a:r>
            <a:r>
              <a:rPr lang="fr-FR" altLang="fr-F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463536D-BFFA-47F7-91F9-857E551F2A9B}"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4915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8D6F5B-D479-46E1-AD30-5558A30B1436}" type="slidenum">
              <a:rPr lang="fr-FR" altLang="fr-FR" smtClean="0">
                <a:solidFill>
                  <a:srgbClr val="006699"/>
                </a:solidFill>
                <a:latin typeface="Garamond" pitchFamily="18" charset="0"/>
              </a:rPr>
              <a:pPr eaLnBrk="1" hangingPunct="1"/>
              <a:t>18</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827088" y="908050"/>
            <a:ext cx="7632700" cy="433388"/>
          </a:xfrm>
        </p:spPr>
        <p:style>
          <a:lnRef idx="1">
            <a:schemeClr val="accent3"/>
          </a:lnRef>
          <a:fillRef idx="2">
            <a:schemeClr val="accent3"/>
          </a:fillRef>
          <a:effectRef idx="1">
            <a:schemeClr val="accent3"/>
          </a:effectRef>
          <a:fontRef idx="minor">
            <a:schemeClr val="dk1"/>
          </a:fontRef>
        </p:style>
        <p:txBody>
          <a:bodyPr>
            <a:noAutofit/>
          </a:bodyPr>
          <a:lstStyle/>
          <a:p>
            <a:pPr algn="ctr">
              <a:defRPr/>
            </a:pPr>
            <a:r>
              <a:rPr lang="fr-FR" dirty="0"/>
              <a:t>SOCIAL - COMMUNAUTE</a:t>
            </a:r>
          </a:p>
        </p:txBody>
      </p:sp>
      <p:pic>
        <p:nvPicPr>
          <p:cNvPr id="49158"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813" t="28571" r="14478" b="16072"/>
          <a:stretch>
            <a:fillRect/>
          </a:stretch>
        </p:blipFill>
        <p:spPr>
          <a:xfrm>
            <a:off x="827088" y="1412875"/>
            <a:ext cx="7639050" cy="3600450"/>
          </a:xfrm>
        </p:spPr>
      </p:pic>
      <p:sp>
        <p:nvSpPr>
          <p:cNvPr id="49159" name="ZoneTexte 8"/>
          <p:cNvSpPr txBox="1">
            <a:spLocks noChangeArrowheads="1"/>
          </p:cNvSpPr>
          <p:nvPr/>
        </p:nvSpPr>
        <p:spPr bwMode="auto">
          <a:xfrm>
            <a:off x="1547813" y="5013325"/>
            <a:ext cx="6840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‘Nationalité des pêcheurs enquêtés’</a:t>
            </a:r>
          </a:p>
          <a:p>
            <a:pPr algn="just" eaLnBrk="1" hangingPunct="1"/>
            <a:endParaRPr lang="fr-FR" altLang="fr-FR"/>
          </a:p>
          <a:p>
            <a:pPr algn="just" eaLnBrk="1" hangingPunct="1"/>
            <a:r>
              <a:rPr lang="fr-FR" altLang="fr-FR"/>
              <a:t>Différentes nationalités. Béninois: 81%; Ghanéens: 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F023BDC9-4F3C-4BE1-9FFD-185BC2C3E27A}"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5018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67A8C1-1F45-4DB6-9FC5-968370AB3BF0}" type="slidenum">
              <a:rPr lang="fr-FR" altLang="fr-FR" smtClean="0">
                <a:solidFill>
                  <a:srgbClr val="006699"/>
                </a:solidFill>
                <a:latin typeface="Garamond" pitchFamily="18" charset="0"/>
              </a:rPr>
              <a:pPr eaLnBrk="1" hangingPunct="1"/>
              <a:t>19</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468313" y="908050"/>
            <a:ext cx="8207375" cy="4333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dirty="0"/>
              <a:t>SOCIAL - COMMUNAUTE</a:t>
            </a:r>
          </a:p>
        </p:txBody>
      </p:sp>
      <p:pic>
        <p:nvPicPr>
          <p:cNvPr id="50182"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4202" t="17500" r="21916" b="24989"/>
          <a:stretch>
            <a:fillRect/>
          </a:stretch>
        </p:blipFill>
        <p:spPr>
          <a:xfrm>
            <a:off x="323850" y="1341438"/>
            <a:ext cx="4319588" cy="3743325"/>
          </a:xfrm>
        </p:spPr>
      </p:pic>
      <p:sp>
        <p:nvSpPr>
          <p:cNvPr id="50183" name="ZoneTexte 8"/>
          <p:cNvSpPr txBox="1">
            <a:spLocks noChangeArrowheads="1"/>
          </p:cNvSpPr>
          <p:nvPr/>
        </p:nvSpPr>
        <p:spPr bwMode="auto">
          <a:xfrm>
            <a:off x="611188" y="5159375"/>
            <a:ext cx="813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 Niveau d’éducation atteint et alphabétisation</a:t>
            </a:r>
          </a:p>
          <a:p>
            <a:pPr algn="just" eaLnBrk="1" hangingPunct="1"/>
            <a:endParaRPr lang="fr-FR" altLang="fr-FR" sz="1000"/>
          </a:p>
          <a:p>
            <a:pPr algn="just" eaLnBrk="1" hangingPunct="1"/>
            <a:r>
              <a:rPr lang="fr-FR" altLang="fr-FR"/>
              <a:t>Le niveau d’éducation primaire est celui le plus atteint (37%). Près de la moitié du total des pêcheurs (49%) savent lire et écrire dans une langue.</a:t>
            </a:r>
          </a:p>
        </p:txBody>
      </p:sp>
      <p:pic>
        <p:nvPicPr>
          <p:cNvPr id="50184" name="Espace réservé du contenu 3"/>
          <p:cNvPicPr>
            <a:picLocks/>
          </p:cNvPicPr>
          <p:nvPr/>
        </p:nvPicPr>
        <p:blipFill>
          <a:blip r:embed="rId3">
            <a:extLst>
              <a:ext uri="{28A0092B-C50C-407E-A947-70E740481C1C}">
                <a14:useLocalDpi xmlns:a14="http://schemas.microsoft.com/office/drawing/2010/main" val="0"/>
              </a:ext>
            </a:extLst>
          </a:blip>
          <a:srcRect l="24603" t="20000" r="24248" b="17847"/>
          <a:stretch>
            <a:fillRect/>
          </a:stretch>
        </p:blipFill>
        <p:spPr bwMode="auto">
          <a:xfrm>
            <a:off x="4643438" y="1341438"/>
            <a:ext cx="43211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1412875"/>
            <a:ext cx="8507413" cy="4752975"/>
          </a:xfrm>
        </p:spPr>
        <p:txBody>
          <a:bodyPr/>
          <a:lstStyle/>
          <a:p>
            <a:pPr algn="l">
              <a:defRPr/>
            </a:pPr>
            <a:r>
              <a:rPr lang="fr-FR" sz="2000" dirty="0" smtClean="0">
                <a:latin typeface="+mn-lt"/>
              </a:rPr>
              <a:t>1 : retour sur ce qui a été fait depuis le GT4</a:t>
            </a:r>
          </a:p>
          <a:p>
            <a:pPr marL="285750" indent="-285750" algn="l">
              <a:buFontTx/>
              <a:buChar char="-"/>
              <a:defRPr/>
            </a:pPr>
            <a:r>
              <a:rPr lang="fr-FR" sz="1800" b="0" dirty="0" smtClean="0">
                <a:latin typeface="+mn-lt"/>
              </a:rPr>
              <a:t>Principales corrections apportées au rapport et sur les bases de données</a:t>
            </a:r>
          </a:p>
          <a:p>
            <a:pPr marL="285750" indent="-285750" algn="l">
              <a:buFontTx/>
              <a:buChar char="-"/>
              <a:defRPr/>
            </a:pPr>
            <a:endParaRPr lang="fr-FR" sz="1400" b="0" dirty="0" smtClean="0">
              <a:latin typeface="+mn-lt"/>
            </a:endParaRPr>
          </a:p>
          <a:p>
            <a:pPr marL="285750" indent="-285750" algn="just">
              <a:buFont typeface="Arial" pitchFamily="34" charset="0"/>
              <a:buChar char="•"/>
              <a:defRPr/>
            </a:pPr>
            <a:r>
              <a:rPr lang="fr-FR" sz="2000" b="0" dirty="0" smtClean="0">
                <a:solidFill>
                  <a:schemeClr val="tx1"/>
                </a:solidFill>
                <a:latin typeface="+mn-lt"/>
              </a:rPr>
              <a:t>Des enquêtes complémentaires pour confirmer ou infirmer certaines données en l’occurrence les longueurs des pirogues (L&lt;18m); le  prix des engins de pêche; le  prix des pirogues (en 1000fcfa);  type de pirogue (membrure absent au Bénin). Indicateur non retenus pour le rapport (accès terrestre, accès par la mer, situation sur les îles)</a:t>
            </a:r>
          </a:p>
          <a:p>
            <a:pPr marL="285750" indent="-285750" algn="just">
              <a:defRPr/>
            </a:pPr>
            <a:endParaRPr lang="fr-FR" sz="2000" b="0" dirty="0" smtClean="0">
              <a:solidFill>
                <a:schemeClr val="tx1"/>
              </a:solidFill>
              <a:latin typeface="+mn-lt"/>
            </a:endParaRPr>
          </a:p>
          <a:p>
            <a:pPr marL="285750" indent="-285750" algn="just">
              <a:buFont typeface="Arial" pitchFamily="34" charset="0"/>
              <a:buChar char="•"/>
              <a:defRPr/>
            </a:pPr>
            <a:r>
              <a:rPr lang="fr-FR" sz="2000" b="0" dirty="0" smtClean="0">
                <a:solidFill>
                  <a:schemeClr val="tx1"/>
                </a:solidFill>
                <a:latin typeface="+mn-lt"/>
              </a:rPr>
              <a:t>Mise à jour des graphes au niveau du rapport pays et relecture du rapport avec la prise en compte des recommandations du consortium;</a:t>
            </a:r>
          </a:p>
          <a:p>
            <a:pPr marL="285750" indent="-285750" algn="just">
              <a:buFont typeface="Arial" pitchFamily="34" charset="0"/>
              <a:buChar char="•"/>
              <a:defRPr/>
            </a:pPr>
            <a:endParaRPr lang="fr-FR" sz="2000" b="0" dirty="0" smtClean="0">
              <a:solidFill>
                <a:schemeClr val="tx1"/>
              </a:solidFill>
              <a:latin typeface="+mn-lt"/>
            </a:endParaRPr>
          </a:p>
          <a:p>
            <a:pPr marL="285750" indent="-285750" algn="just">
              <a:buFont typeface="Arial" pitchFamily="34" charset="0"/>
              <a:buChar char="•"/>
              <a:defRPr/>
            </a:pPr>
            <a:r>
              <a:rPr lang="fr-FR" sz="2000" b="0" dirty="0" smtClean="0">
                <a:solidFill>
                  <a:schemeClr val="tx1"/>
                </a:solidFill>
                <a:latin typeface="+mn-lt"/>
              </a:rPr>
              <a:t>Organisation d’un mini atelier pour présenter aux acteurs, les résultats de l’EC-PAM;</a:t>
            </a:r>
          </a:p>
          <a:p>
            <a:pPr marL="285750" indent="-285750" algn="just">
              <a:buFont typeface="Arial" pitchFamily="34" charset="0"/>
              <a:buChar char="•"/>
              <a:defRPr/>
            </a:pPr>
            <a:endParaRPr lang="fr-FR" sz="2000" b="0" dirty="0" smtClean="0">
              <a:solidFill>
                <a:schemeClr val="tx1"/>
              </a:solidFill>
              <a:latin typeface="+mn-lt"/>
            </a:endParaRPr>
          </a:p>
          <a:p>
            <a:pPr marL="285750" indent="-285750" algn="l">
              <a:defRPr/>
            </a:pPr>
            <a:endParaRPr lang="fr-FR" sz="1600" b="0" dirty="0" smtClean="0">
              <a:solidFill>
                <a:schemeClr val="tx1"/>
              </a:solidFill>
              <a:latin typeface="+mn-lt"/>
            </a:endParaRPr>
          </a:p>
          <a:p>
            <a:pPr marL="285750" indent="-285750" algn="l">
              <a:defRPr/>
            </a:pPr>
            <a:endParaRPr lang="fr-FR" sz="1600" b="0" dirty="0" smtClean="0">
              <a:solidFill>
                <a:schemeClr val="tx1"/>
              </a:solidFill>
              <a:latin typeface="+mn-lt"/>
            </a:endParaRPr>
          </a:p>
          <a:p>
            <a:pPr marL="285750" indent="-285750" algn="l">
              <a:buFont typeface="Arial" pitchFamily="34" charset="0"/>
              <a:buChar char="•"/>
              <a:defRPr/>
            </a:pPr>
            <a:endParaRPr lang="fr-FR" sz="1600" b="0" dirty="0" smtClean="0">
              <a:latin typeface="+mn-lt"/>
            </a:endParaRPr>
          </a:p>
        </p:txBody>
      </p:sp>
      <p:sp>
        <p:nvSpPr>
          <p:cNvPr id="32771" name="Titre 2"/>
          <p:cNvSpPr>
            <a:spLocks noGrp="1"/>
          </p:cNvSpPr>
          <p:nvPr>
            <p:ph type="title"/>
          </p:nvPr>
        </p:nvSpPr>
        <p:spPr>
          <a:xfrm>
            <a:off x="827088" y="908050"/>
            <a:ext cx="7993062" cy="576263"/>
          </a:xfrm>
        </p:spPr>
        <p:txBody>
          <a:bodyPr/>
          <a:lstStyle/>
          <a:p>
            <a:pPr algn="l"/>
            <a:r>
              <a:rPr lang="fr-FR" altLang="fr-FR" sz="2000" smtClean="0"/>
              <a:t>Objectif du GT en pêche maritime : validation des EC-PAM</a:t>
            </a:r>
          </a:p>
        </p:txBody>
      </p:sp>
      <p:sp>
        <p:nvSpPr>
          <p:cNvPr id="3277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E807B3-DD14-4CB5-904A-26C89DAB814B}" type="slidenum">
              <a:rPr lang="fr-FR" altLang="fr-FR" smtClean="0">
                <a:solidFill>
                  <a:srgbClr val="000099"/>
                </a:solidFill>
                <a:latin typeface="Garamond" pitchFamily="18" charset="0"/>
              </a:rPr>
              <a:pPr eaLnBrk="1" hangingPunct="1"/>
              <a:t>2</a:t>
            </a:fld>
            <a:endParaRPr lang="fr-FR" altLang="fr-FR" smtClean="0">
              <a:solidFill>
                <a:srgbClr val="000099"/>
              </a:solidFill>
              <a:latin typeface="Garamond" pitchFamily="18" charset="0"/>
            </a:endParaRPr>
          </a:p>
        </p:txBody>
      </p:sp>
      <p:sp>
        <p:nvSpPr>
          <p:cNvPr id="32773"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2774"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F5B0D0DE-D535-41C7-ACCE-BA112D816208}"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5120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12A36E-A7E3-479B-81E2-EE86E49D43E7}" type="slidenum">
              <a:rPr lang="fr-FR" altLang="fr-FR" smtClean="0">
                <a:solidFill>
                  <a:srgbClr val="006699"/>
                </a:solidFill>
                <a:latin typeface="Garamond" pitchFamily="18" charset="0"/>
              </a:rPr>
              <a:pPr eaLnBrk="1" hangingPunct="1"/>
              <a:t>20</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539750" y="981075"/>
            <a:ext cx="8207375" cy="576263"/>
          </a:xfrm>
        </p:spPr>
        <p:style>
          <a:lnRef idx="1">
            <a:schemeClr val="accent3"/>
          </a:lnRef>
          <a:fillRef idx="2">
            <a:schemeClr val="accent3"/>
          </a:fillRef>
          <a:effectRef idx="1">
            <a:schemeClr val="accent3"/>
          </a:effectRef>
          <a:fontRef idx="minor">
            <a:schemeClr val="dk1"/>
          </a:fontRef>
        </p:style>
        <p:txBody>
          <a:bodyPr>
            <a:normAutofit/>
          </a:bodyPr>
          <a:lstStyle/>
          <a:p>
            <a:pPr algn="ctr">
              <a:defRPr/>
            </a:pPr>
            <a:r>
              <a:rPr lang="fr-FR" dirty="0"/>
              <a:t>SOCIAL - COMMUNAUTE</a:t>
            </a:r>
          </a:p>
        </p:txBody>
      </p:sp>
      <p:pic>
        <p:nvPicPr>
          <p:cNvPr id="51206"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950" t="30083" r="37914" b="13547"/>
          <a:stretch>
            <a:fillRect/>
          </a:stretch>
        </p:blipFill>
        <p:spPr>
          <a:xfrm>
            <a:off x="1403350" y="1557338"/>
            <a:ext cx="6121400" cy="3527425"/>
          </a:xfrm>
        </p:spPr>
      </p:pic>
      <p:sp>
        <p:nvSpPr>
          <p:cNvPr id="51207" name="ZoneTexte 8"/>
          <p:cNvSpPr txBox="1">
            <a:spLocks noChangeArrowheads="1"/>
          </p:cNvSpPr>
          <p:nvPr/>
        </p:nvSpPr>
        <p:spPr bwMode="auto">
          <a:xfrm>
            <a:off x="827088" y="5229225"/>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‘Qualité de l’habitat- Indicateur synthétique national’</a:t>
            </a:r>
          </a:p>
          <a:p>
            <a:pPr algn="just" eaLnBrk="1" hangingPunct="1"/>
            <a:endParaRPr lang="fr-FR" altLang="fr-FR"/>
          </a:p>
          <a:p>
            <a:pPr algn="just" eaLnBrk="1" hangingPunct="1"/>
            <a:r>
              <a:rPr lang="fr-FR" altLang="fr-FR"/>
              <a:t>Peu d’accès aux infrastructures sociocommunautaires en général.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8E7F19BB-B775-4230-AA42-40B64EBDEBCC}" type="datetime1">
              <a:rPr lang="fr-FR"/>
              <a:pPr>
                <a:defRPr/>
              </a:pPr>
              <a:t>07/03/2016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5222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E5A444-2721-4B5C-938A-21C14D1880CA}" type="slidenum">
              <a:rPr lang="fr-FR" altLang="fr-FR" smtClean="0">
                <a:solidFill>
                  <a:srgbClr val="006699"/>
                </a:solidFill>
                <a:latin typeface="Garamond" pitchFamily="18" charset="0"/>
              </a:rPr>
              <a:pPr eaLnBrk="1" hangingPunct="1"/>
              <a:t>21</a:t>
            </a:fld>
            <a:endParaRPr lang="fr-FR" altLang="fr-FR" smtClean="0">
              <a:solidFill>
                <a:srgbClr val="006699"/>
              </a:solidFill>
              <a:latin typeface="Garamond" pitchFamily="18" charset="0"/>
            </a:endParaRPr>
          </a:p>
        </p:txBody>
      </p:sp>
      <p:sp>
        <p:nvSpPr>
          <p:cNvPr id="7" name="Titre 1"/>
          <p:cNvSpPr>
            <a:spLocks noGrp="1"/>
          </p:cNvSpPr>
          <p:nvPr>
            <p:ph type="title"/>
          </p:nvPr>
        </p:nvSpPr>
        <p:spPr>
          <a:xfrm>
            <a:off x="539750" y="908050"/>
            <a:ext cx="8207375" cy="4333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dirty="0"/>
              <a:t>SOCIAL - COMMUNAUTE</a:t>
            </a:r>
          </a:p>
        </p:txBody>
      </p:sp>
      <p:sp>
        <p:nvSpPr>
          <p:cNvPr id="52230" name="ZoneTexte 8"/>
          <p:cNvSpPr txBox="1">
            <a:spLocks noChangeArrowheads="1"/>
          </p:cNvSpPr>
          <p:nvPr/>
        </p:nvSpPr>
        <p:spPr bwMode="auto">
          <a:xfrm>
            <a:off x="468313" y="5084763"/>
            <a:ext cx="82073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‘Source et Utilisation de revenus des ménages’</a:t>
            </a:r>
            <a:endParaRPr lang="fr-FR" altLang="fr-FR"/>
          </a:p>
          <a:p>
            <a:pPr algn="just" eaLnBrk="1" hangingPunct="1"/>
            <a:endParaRPr lang="fr-FR" altLang="fr-FR" sz="400"/>
          </a:p>
          <a:p>
            <a:pPr algn="just" eaLnBrk="1" hangingPunct="1"/>
            <a:r>
              <a:rPr lang="fr-FR" altLang="fr-FR"/>
              <a:t>Par ordre d’importance, la pêche, les transformation et le commerce sont les sources de revenus tandis que les dépenses  du ménage puis dans l’acquisition des intrants de pêche sont les principaux poste de dépense.</a:t>
            </a:r>
          </a:p>
        </p:txBody>
      </p:sp>
      <p:pic>
        <p:nvPicPr>
          <p:cNvPr id="52231" name="Espace réservé du contenu 8"/>
          <p:cNvPicPr>
            <a:picLocks noGrp="1"/>
          </p:cNvPicPr>
          <p:nvPr>
            <p:ph idx="1"/>
          </p:nvPr>
        </p:nvPicPr>
        <p:blipFill>
          <a:blip r:embed="rId2">
            <a:extLst>
              <a:ext uri="{28A0092B-C50C-407E-A947-70E740481C1C}">
                <a14:useLocalDpi xmlns:a14="http://schemas.microsoft.com/office/drawing/2010/main" val="0"/>
              </a:ext>
            </a:extLst>
          </a:blip>
          <a:srcRect l="29945" t="25446" r="29166" b="19339"/>
          <a:stretch>
            <a:fillRect/>
          </a:stretch>
        </p:blipFill>
        <p:spPr>
          <a:xfrm>
            <a:off x="5076825" y="1341438"/>
            <a:ext cx="3743325" cy="3743325"/>
          </a:xfrm>
        </p:spPr>
      </p:pic>
      <p:pic>
        <p:nvPicPr>
          <p:cNvPr id="52232" name="Espace réservé du contenu 3"/>
          <p:cNvPicPr>
            <a:picLocks/>
          </p:cNvPicPr>
          <p:nvPr/>
        </p:nvPicPr>
        <p:blipFill>
          <a:blip r:embed="rId3">
            <a:extLst>
              <a:ext uri="{28A0092B-C50C-407E-A947-70E740481C1C}">
                <a14:useLocalDpi xmlns:a14="http://schemas.microsoft.com/office/drawing/2010/main" val="0"/>
              </a:ext>
            </a:extLst>
          </a:blip>
          <a:srcRect l="29063" t="31284" r="17117" b="14600"/>
          <a:stretch>
            <a:fillRect/>
          </a:stretch>
        </p:blipFill>
        <p:spPr bwMode="auto">
          <a:xfrm>
            <a:off x="395288" y="1341438"/>
            <a:ext cx="45370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1"/>
          <p:cNvSpPr>
            <a:spLocks noGrp="1"/>
          </p:cNvSpPr>
          <p:nvPr>
            <p:ph idx="1"/>
          </p:nvPr>
        </p:nvSpPr>
        <p:spPr>
          <a:xfrm>
            <a:off x="539750" y="1628775"/>
            <a:ext cx="8147050" cy="4497388"/>
          </a:xfrm>
        </p:spPr>
        <p:txBody>
          <a:bodyPr/>
          <a:lstStyle/>
          <a:p>
            <a:pPr algn="l">
              <a:buFont typeface="Arial" charset="0"/>
              <a:buChar char="•"/>
            </a:pPr>
            <a:r>
              <a:rPr lang="fr-FR" altLang="fr-FR" sz="2000" smtClean="0"/>
              <a:t>Contraintes et / ou difficultés rencontrées </a:t>
            </a:r>
          </a:p>
          <a:p>
            <a:pPr algn="just">
              <a:buFont typeface="Wingdings" pitchFamily="2" charset="2"/>
              <a:buChar char="ü"/>
            </a:pPr>
            <a:r>
              <a:rPr lang="fr-FR" altLang="fr-FR" sz="2000" smtClean="0">
                <a:solidFill>
                  <a:schemeClr val="tx1"/>
                </a:solidFill>
              </a:rPr>
              <a:t>Problème récurent de la non maîtrise du logiciel Access et par ricochet de la base PAM;</a:t>
            </a:r>
          </a:p>
          <a:p>
            <a:pPr algn="just"/>
            <a:endParaRPr lang="fr-FR" altLang="fr-FR" sz="2000" smtClean="0">
              <a:solidFill>
                <a:schemeClr val="tx1"/>
              </a:solidFill>
            </a:endParaRPr>
          </a:p>
          <a:p>
            <a:pPr algn="just">
              <a:buFont typeface="Wingdings" pitchFamily="2" charset="2"/>
              <a:buChar char="ü"/>
            </a:pPr>
            <a:r>
              <a:rPr lang="fr-FR" altLang="fr-FR" sz="2000" smtClean="0">
                <a:solidFill>
                  <a:schemeClr val="tx1"/>
                </a:solidFill>
              </a:rPr>
              <a:t>Certains ratés issus de la collecte des données qui rend un peu biaisés certains résultats;</a:t>
            </a:r>
          </a:p>
          <a:p>
            <a:pPr algn="l"/>
            <a:endParaRPr lang="fr-FR" altLang="fr-FR" sz="2000" smtClean="0"/>
          </a:p>
          <a:p>
            <a:pPr algn="l">
              <a:buFont typeface="Arial" charset="0"/>
              <a:buChar char="•"/>
            </a:pPr>
            <a:r>
              <a:rPr lang="fr-FR" altLang="fr-FR" sz="2000" smtClean="0"/>
              <a:t>Positionnement pour la suite:</a:t>
            </a:r>
          </a:p>
          <a:p>
            <a:pPr algn="just">
              <a:buFont typeface="Wingdings" pitchFamily="2" charset="2"/>
              <a:buChar char="ü"/>
            </a:pPr>
            <a:r>
              <a:rPr lang="fr-FR" altLang="fr-FR" sz="2000" smtClean="0">
                <a:solidFill>
                  <a:schemeClr val="tx1"/>
                </a:solidFill>
              </a:rPr>
              <a:t>A l’instar du système de suivi de la pêche continentale, la mise en place d’un système de suivi de la pêche maritime s’avère indispensable.</a:t>
            </a:r>
          </a:p>
          <a:p>
            <a:pPr algn="just"/>
            <a:endParaRPr lang="fr-FR" altLang="fr-FR" sz="2000" smtClean="0">
              <a:solidFill>
                <a:schemeClr val="tx1"/>
              </a:solidFill>
            </a:endParaRPr>
          </a:p>
          <a:p>
            <a:pPr algn="just">
              <a:buFont typeface="Wingdings" pitchFamily="2" charset="2"/>
              <a:buChar char="ü"/>
            </a:pPr>
            <a:r>
              <a:rPr lang="fr-FR" altLang="fr-FR" sz="2000" smtClean="0">
                <a:solidFill>
                  <a:schemeClr val="tx1"/>
                </a:solidFill>
              </a:rPr>
              <a:t>Actualisation  périodique des données de base (surtout les données de base d’extrapolation).</a:t>
            </a:r>
          </a:p>
          <a:p>
            <a:pPr algn="l"/>
            <a:r>
              <a:rPr lang="fr-FR" altLang="fr-FR" sz="2000" smtClean="0"/>
              <a:t> </a:t>
            </a:r>
            <a:r>
              <a:rPr lang="fr-FR" altLang="fr-FR" sz="3200" smtClean="0"/>
              <a:t>	</a:t>
            </a:r>
            <a:br>
              <a:rPr lang="fr-FR" altLang="fr-FR" sz="3200" smtClean="0"/>
            </a:br>
            <a:r>
              <a:rPr lang="fr-FR" altLang="fr-FR" sz="3200" smtClean="0"/>
              <a:t>	</a:t>
            </a:r>
            <a:br>
              <a:rPr lang="fr-FR" altLang="fr-FR" sz="3200" smtClean="0"/>
            </a:br>
            <a:endParaRPr lang="fr-FR" altLang="fr-FR" smtClean="0"/>
          </a:p>
        </p:txBody>
      </p:sp>
      <p:sp>
        <p:nvSpPr>
          <p:cNvPr id="53251" name="Titre 2"/>
          <p:cNvSpPr>
            <a:spLocks noGrp="1"/>
          </p:cNvSpPr>
          <p:nvPr>
            <p:ph type="title"/>
          </p:nvPr>
        </p:nvSpPr>
        <p:spPr>
          <a:xfrm>
            <a:off x="539750" y="1052513"/>
            <a:ext cx="8135938" cy="431800"/>
          </a:xfrm>
        </p:spPr>
        <p:txBody>
          <a:bodyPr/>
          <a:lstStyle/>
          <a:p>
            <a:pPr algn="ctr"/>
            <a:r>
              <a:rPr lang="fr-FR" altLang="fr-FR" sz="3200" smtClean="0"/>
              <a:t/>
            </a:r>
            <a:br>
              <a:rPr lang="fr-FR" altLang="fr-FR" sz="3200" smtClean="0"/>
            </a:br>
            <a:r>
              <a:rPr lang="fr-FR" altLang="fr-FR" sz="3200" smtClean="0"/>
              <a:t>3 - Bilan de l’ECPM</a:t>
            </a:r>
            <a:br>
              <a:rPr lang="fr-FR" altLang="fr-FR" sz="3200" smtClean="0"/>
            </a:br>
            <a:endParaRPr lang="fr-FR" altLang="fr-FR" smtClean="0"/>
          </a:p>
        </p:txBody>
      </p:sp>
      <p:sp>
        <p:nvSpPr>
          <p:cNvPr id="5325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780B98-ECAB-47FD-BAD1-E3C5E2A88055}" type="slidenum">
              <a:rPr lang="fr-FR" altLang="fr-FR" smtClean="0">
                <a:solidFill>
                  <a:srgbClr val="000099"/>
                </a:solidFill>
                <a:latin typeface="Garamond" pitchFamily="18" charset="0"/>
              </a:rPr>
              <a:pPr eaLnBrk="1" hangingPunct="1"/>
              <a:t>22</a:t>
            </a:fld>
            <a:endParaRPr lang="fr-FR" altLang="fr-FR" smtClean="0">
              <a:solidFill>
                <a:srgbClr val="000099"/>
              </a:solidFill>
              <a:latin typeface="Garamond" pitchFamily="18" charset="0"/>
            </a:endParaRPr>
          </a:p>
        </p:txBody>
      </p:sp>
      <p:sp>
        <p:nvSpPr>
          <p:cNvPr id="53253"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3254"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D9C633-AE29-482C-9936-F9622EAC033D}" type="slidenum">
              <a:rPr lang="fr-FR" altLang="fr-FR" smtClean="0">
                <a:solidFill>
                  <a:srgbClr val="000099"/>
                </a:solidFill>
                <a:latin typeface="Garamond" pitchFamily="18" charset="0"/>
              </a:rPr>
              <a:pPr eaLnBrk="1" hangingPunct="1"/>
              <a:t>23</a:t>
            </a:fld>
            <a:endParaRPr lang="fr-FR" altLang="fr-FR" smtClean="0">
              <a:solidFill>
                <a:srgbClr val="000099"/>
              </a:solidFill>
              <a:latin typeface="Garamond" pitchFamily="18" charset="0"/>
            </a:endParaRPr>
          </a:p>
        </p:txBody>
      </p:sp>
      <p:sp>
        <p:nvSpPr>
          <p:cNvPr id="54275"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4276"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4277" name="Picture 2" descr="C:\Users\USER\Desktop\Personnel\Photos PMA\IMAG13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0" name="ZoneTexte 9"/>
          <p:cNvSpPr txBox="1"/>
          <p:nvPr/>
        </p:nvSpPr>
        <p:spPr>
          <a:xfrm>
            <a:off x="468313" y="2290763"/>
            <a:ext cx="7775575" cy="1570037"/>
          </a:xfrm>
          <a:prstGeom prst="rect">
            <a:avLst/>
          </a:prstGeom>
          <a:noFill/>
        </p:spPr>
        <p:txBody>
          <a:bodyPr>
            <a:spAutoFit/>
          </a:bodyPr>
          <a:lstStyle/>
          <a:p>
            <a:pPr algn="ctr">
              <a:defRPr/>
            </a:pPr>
            <a:r>
              <a:rPr lang="fr-FR" sz="4800" dirty="0">
                <a:solidFill>
                  <a:schemeClr val="accent6">
                    <a:lumMod val="75000"/>
                  </a:schemeClr>
                </a:solidFill>
                <a:latin typeface="Forte" pitchFamily="66" charset="0"/>
              </a:rPr>
              <a:t>MERCI DE VOTRE</a:t>
            </a:r>
          </a:p>
          <a:p>
            <a:pPr algn="ctr">
              <a:defRPr/>
            </a:pPr>
            <a:r>
              <a:rPr lang="fr-FR" sz="4800" dirty="0">
                <a:solidFill>
                  <a:schemeClr val="accent6">
                    <a:lumMod val="75000"/>
                  </a:schemeClr>
                </a:solidFill>
                <a:latin typeface="Forte" pitchFamily="66" charset="0"/>
              </a:rPr>
              <a:t> AIMABLE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750" y="1412875"/>
            <a:ext cx="8147050" cy="4713288"/>
          </a:xfrm>
        </p:spPr>
        <p:txBody>
          <a:bodyPr/>
          <a:lstStyle/>
          <a:p>
            <a:pPr marL="285750" indent="-285750" algn="l">
              <a:buFontTx/>
              <a:buChar char="-"/>
              <a:defRPr/>
            </a:pPr>
            <a:r>
              <a:rPr lang="fr-FR" b="0" dirty="0" smtClean="0"/>
              <a:t>Échanges avec le consortium</a:t>
            </a:r>
          </a:p>
          <a:p>
            <a:pPr algn="l">
              <a:buFont typeface="Arial" pitchFamily="34" charset="0"/>
              <a:buChar char="•"/>
              <a:defRPr/>
            </a:pPr>
            <a:r>
              <a:rPr lang="fr-FR" sz="2000" b="0" dirty="0" smtClean="0">
                <a:solidFill>
                  <a:schemeClr val="tx1"/>
                </a:solidFill>
                <a:latin typeface="+mn-lt"/>
              </a:rPr>
              <a:t>Transmission du rapport EC-PAM à l’UEMOA</a:t>
            </a:r>
          </a:p>
          <a:p>
            <a:pPr algn="l">
              <a:defRPr/>
            </a:pPr>
            <a:endParaRPr lang="fr-FR" sz="2000" b="0" dirty="0" smtClean="0">
              <a:solidFill>
                <a:schemeClr val="tx1"/>
              </a:solidFill>
              <a:latin typeface="+mn-lt"/>
            </a:endParaRPr>
          </a:p>
          <a:p>
            <a:pPr algn="l">
              <a:buFont typeface="Arial" pitchFamily="34" charset="0"/>
              <a:buChar char="•"/>
              <a:defRPr/>
            </a:pPr>
            <a:r>
              <a:rPr lang="fr-FR" sz="2000" b="0" dirty="0" smtClean="0">
                <a:solidFill>
                  <a:schemeClr val="tx1"/>
                </a:solidFill>
                <a:latin typeface="+mn-lt"/>
              </a:rPr>
              <a:t> Transmission de la base corrigée</a:t>
            </a:r>
          </a:p>
          <a:p>
            <a:pPr algn="l">
              <a:buFont typeface="Arial" pitchFamily="34" charset="0"/>
              <a:buChar char="•"/>
              <a:defRPr/>
            </a:pPr>
            <a:endParaRPr lang="fr-FR" sz="2000" b="0" dirty="0" smtClean="0">
              <a:solidFill>
                <a:schemeClr val="tx1"/>
              </a:solidFill>
              <a:latin typeface="+mn-lt"/>
            </a:endParaRPr>
          </a:p>
          <a:p>
            <a:pPr algn="l">
              <a:buFont typeface="Arial" pitchFamily="34" charset="0"/>
              <a:buChar char="•"/>
              <a:defRPr/>
            </a:pPr>
            <a:r>
              <a:rPr lang="fr-FR" sz="2000" b="0" dirty="0" smtClean="0">
                <a:solidFill>
                  <a:schemeClr val="tx1"/>
                </a:solidFill>
                <a:latin typeface="+mn-lt"/>
              </a:rPr>
              <a:t>Obtention des annexes 1, 2 et 3 du rapport</a:t>
            </a:r>
          </a:p>
          <a:p>
            <a:pPr marL="285750" indent="-285750" algn="l">
              <a:buFont typeface="Arial" pitchFamily="34" charset="0"/>
              <a:buChar char="•"/>
              <a:defRPr/>
            </a:pPr>
            <a:endParaRPr lang="fr-FR" sz="1600" b="0" dirty="0" smtClean="0"/>
          </a:p>
          <a:p>
            <a:pPr marL="285750" indent="-285750" algn="l">
              <a:buFontTx/>
              <a:buChar char="-"/>
              <a:defRPr/>
            </a:pPr>
            <a:r>
              <a:rPr lang="fr-FR" b="0" dirty="0" smtClean="0"/>
              <a:t>Dates de finalisation et de transmission du rapport à l’UEMOA</a:t>
            </a:r>
          </a:p>
          <a:p>
            <a:pPr algn="l">
              <a:defRPr/>
            </a:pPr>
            <a:r>
              <a:rPr lang="fr-FR" sz="2000" b="0" dirty="0" smtClean="0">
                <a:solidFill>
                  <a:schemeClr val="tx1"/>
                </a:solidFill>
                <a:latin typeface="+mn-lt"/>
              </a:rPr>
              <a:t>Rapport presque finalisé, à transmettre à l’UEMOA avant la fin de l’atelier.</a:t>
            </a:r>
          </a:p>
          <a:p>
            <a:pPr marL="285750" indent="-285750" algn="l">
              <a:buFontTx/>
              <a:buChar char="-"/>
              <a:defRPr/>
            </a:pPr>
            <a:endParaRPr lang="fr-FR" sz="3200" dirty="0" smtClean="0"/>
          </a:p>
          <a:p>
            <a:pPr>
              <a:defRPr/>
            </a:pPr>
            <a:endParaRPr lang="fr-FR" dirty="0"/>
          </a:p>
        </p:txBody>
      </p:sp>
      <p:sp>
        <p:nvSpPr>
          <p:cNvPr id="33795" name="Titre 2"/>
          <p:cNvSpPr>
            <a:spLocks noGrp="1"/>
          </p:cNvSpPr>
          <p:nvPr>
            <p:ph type="title"/>
          </p:nvPr>
        </p:nvSpPr>
        <p:spPr>
          <a:xfrm>
            <a:off x="539750" y="981075"/>
            <a:ext cx="8135938" cy="431800"/>
          </a:xfrm>
        </p:spPr>
        <p:txBody>
          <a:bodyPr/>
          <a:lstStyle/>
          <a:p>
            <a:pPr algn="ctr"/>
            <a:r>
              <a:rPr lang="fr-FR" altLang="fr-FR" sz="2400" smtClean="0"/>
              <a:t>RETOUR SUR CE QUI A ÉTÉ FAIT DEPUIS LE GT4</a:t>
            </a:r>
          </a:p>
        </p:txBody>
      </p:sp>
      <p:sp>
        <p:nvSpPr>
          <p:cNvPr id="3379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29511F-2CDE-40EC-9F3F-E14F9A8C449B}" type="slidenum">
              <a:rPr lang="fr-FR" altLang="fr-FR" smtClean="0">
                <a:solidFill>
                  <a:srgbClr val="000099"/>
                </a:solidFill>
                <a:latin typeface="Garamond" pitchFamily="18" charset="0"/>
              </a:rPr>
              <a:pPr eaLnBrk="1" hangingPunct="1"/>
              <a:t>3</a:t>
            </a:fld>
            <a:endParaRPr lang="fr-FR" altLang="fr-FR" smtClean="0">
              <a:solidFill>
                <a:srgbClr val="000099"/>
              </a:solidFill>
              <a:latin typeface="Garamond" pitchFamily="18" charset="0"/>
            </a:endParaRPr>
          </a:p>
        </p:txBody>
      </p:sp>
      <p:sp>
        <p:nvSpPr>
          <p:cNvPr id="33797"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3798"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1"/>
          <p:cNvSpPr>
            <a:spLocks noGrp="1"/>
          </p:cNvSpPr>
          <p:nvPr>
            <p:ph idx="1"/>
          </p:nvPr>
        </p:nvSpPr>
        <p:spPr>
          <a:xfrm>
            <a:off x="539750" y="1412875"/>
            <a:ext cx="8147050" cy="4464050"/>
          </a:xfrm>
        </p:spPr>
        <p:txBody>
          <a:bodyPr/>
          <a:lstStyle/>
          <a:p>
            <a:pPr algn="l">
              <a:defRPr/>
            </a:pPr>
            <a:r>
              <a:rPr lang="fr-FR" sz="2000" dirty="0" smtClean="0"/>
              <a:t>Importance et particularités de la pêche dans l’EM, tendances et évolutions du secteur </a:t>
            </a:r>
          </a:p>
          <a:p>
            <a:pPr algn="just">
              <a:defRPr/>
            </a:pPr>
            <a:r>
              <a:rPr lang="fr-FR" sz="2000" b="0" dirty="0" smtClean="0">
                <a:solidFill>
                  <a:schemeClr val="tx1"/>
                </a:solidFill>
                <a:latin typeface="+mn-lt"/>
              </a:rPr>
              <a:t>Les potentialités du Bénin en matière de pêche ne sont pas négligeables.  Elle génère environ 300 000 emplois directs et indirects. </a:t>
            </a:r>
          </a:p>
          <a:p>
            <a:pPr algn="just">
              <a:defRPr/>
            </a:pPr>
            <a:endParaRPr lang="fr-FR" sz="2000" b="0" dirty="0" smtClean="0">
              <a:solidFill>
                <a:schemeClr val="tx1"/>
              </a:solidFill>
              <a:latin typeface="+mn-lt"/>
            </a:endParaRPr>
          </a:p>
          <a:p>
            <a:pPr algn="just">
              <a:defRPr/>
            </a:pPr>
            <a:r>
              <a:rPr lang="fr-FR" sz="2000" b="0" dirty="0" smtClean="0">
                <a:solidFill>
                  <a:schemeClr val="tx1"/>
                </a:solidFill>
                <a:latin typeface="+mn-lt"/>
              </a:rPr>
              <a:t>Au regard du nombre d’acteurs que draine le secteur de la pêche, du caractère épuisable de la ressource qu’elle exploite et de sa contribution non négligeable à l’économie nationale (environ 3% du PIB), il s’avère indispensable de disposer d’une base de données fiable sur ce secteur en vu d’une analyse objective au service de la mise en œuvre de sa gestion durable. D’où l’organisation de l’EC-PAM.</a:t>
            </a:r>
          </a:p>
          <a:p>
            <a:pPr algn="l">
              <a:defRPr/>
            </a:pPr>
            <a:endParaRPr lang="fr-FR" sz="1800" dirty="0" smtClean="0">
              <a:solidFill>
                <a:schemeClr val="tx1"/>
              </a:solidFill>
            </a:endParaRPr>
          </a:p>
          <a:p>
            <a:pPr>
              <a:defRPr/>
            </a:pPr>
            <a:endParaRPr lang="fr-FR" sz="1600" dirty="0" smtClean="0"/>
          </a:p>
        </p:txBody>
      </p:sp>
      <p:sp>
        <p:nvSpPr>
          <p:cNvPr id="34819" name="Titre 2"/>
          <p:cNvSpPr>
            <a:spLocks noGrp="1"/>
          </p:cNvSpPr>
          <p:nvPr>
            <p:ph type="title"/>
          </p:nvPr>
        </p:nvSpPr>
        <p:spPr>
          <a:xfrm>
            <a:off x="611188" y="1052513"/>
            <a:ext cx="8064500" cy="431800"/>
          </a:xfrm>
        </p:spPr>
        <p:txBody>
          <a:bodyPr/>
          <a:lstStyle/>
          <a:p>
            <a:r>
              <a:rPr lang="fr-FR" altLang="fr-FR" sz="2000" smtClean="0"/>
              <a:t>2- PRÉSENTATION SYNTHÉTIQUE DES PRINCIPAUX RÉSULTATS NATIONAUX </a:t>
            </a:r>
          </a:p>
        </p:txBody>
      </p:sp>
      <p:sp>
        <p:nvSpPr>
          <p:cNvPr id="3482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E241BD-EC3C-4C94-ABC5-CFAC3A32A411}" type="slidenum">
              <a:rPr lang="fr-FR" altLang="fr-FR" smtClean="0">
                <a:solidFill>
                  <a:srgbClr val="000099"/>
                </a:solidFill>
                <a:latin typeface="Garamond" pitchFamily="18" charset="0"/>
              </a:rPr>
              <a:pPr eaLnBrk="1" hangingPunct="1"/>
              <a:t>4</a:t>
            </a:fld>
            <a:endParaRPr lang="fr-FR" altLang="fr-FR" smtClean="0">
              <a:solidFill>
                <a:srgbClr val="000099"/>
              </a:solidFill>
              <a:latin typeface="Garamond" pitchFamily="18" charset="0"/>
            </a:endParaRPr>
          </a:p>
        </p:txBody>
      </p:sp>
      <p:sp>
        <p:nvSpPr>
          <p:cNvPr id="34821"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4822"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2"/>
          <p:cNvSpPr>
            <a:spLocks noGrp="1"/>
          </p:cNvSpPr>
          <p:nvPr>
            <p:ph type="title"/>
          </p:nvPr>
        </p:nvSpPr>
        <p:spPr>
          <a:xfrm>
            <a:off x="539750" y="981075"/>
            <a:ext cx="8135938" cy="503238"/>
          </a:xfrm>
        </p:spPr>
        <p:txBody>
          <a:bodyPr/>
          <a:lstStyle/>
          <a:p>
            <a:pPr algn="ctr"/>
            <a:r>
              <a:rPr lang="fr-FR" altLang="fr-FR" smtClean="0"/>
              <a:t>BREF APPERCU DE L’EC-PAM</a:t>
            </a:r>
          </a:p>
        </p:txBody>
      </p:sp>
      <p:sp>
        <p:nvSpPr>
          <p:cNvPr id="3584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2539D5-CB63-4FA3-9B73-0FE85C1384C7}" type="slidenum">
              <a:rPr lang="fr-FR" altLang="fr-FR" smtClean="0">
                <a:solidFill>
                  <a:srgbClr val="000099"/>
                </a:solidFill>
                <a:latin typeface="Garamond" pitchFamily="18" charset="0"/>
              </a:rPr>
              <a:pPr eaLnBrk="1" hangingPunct="1"/>
              <a:t>5</a:t>
            </a:fld>
            <a:endParaRPr lang="fr-FR" altLang="fr-FR" smtClean="0">
              <a:solidFill>
                <a:srgbClr val="000099"/>
              </a:solidFill>
              <a:latin typeface="Garamond" pitchFamily="18" charset="0"/>
            </a:endParaRPr>
          </a:p>
        </p:txBody>
      </p:sp>
      <p:sp>
        <p:nvSpPr>
          <p:cNvPr id="35844"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5845"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35846" name="Espace réservé du contenu 6"/>
          <p:cNvPicPr>
            <a:picLocks noGrp="1"/>
          </p:cNvPicPr>
          <p:nvPr>
            <p:ph idx="1"/>
          </p:nvPr>
        </p:nvPicPr>
        <p:blipFill>
          <a:blip r:embed="rId2">
            <a:extLst>
              <a:ext uri="{28A0092B-C50C-407E-A947-70E740481C1C}">
                <a14:useLocalDpi xmlns:a14="http://schemas.microsoft.com/office/drawing/2010/main" val="0"/>
              </a:ext>
            </a:extLst>
          </a:blip>
          <a:srcRect l="26776" t="29118" r="30701" b="47060"/>
          <a:stretch>
            <a:fillRect/>
          </a:stretch>
        </p:blipFill>
        <p:spPr>
          <a:xfrm>
            <a:off x="971550" y="1557338"/>
            <a:ext cx="7704138" cy="3155950"/>
          </a:xfrm>
        </p:spPr>
      </p:pic>
      <p:sp>
        <p:nvSpPr>
          <p:cNvPr id="35847" name="ZoneTexte 7"/>
          <p:cNvSpPr txBox="1">
            <a:spLocks noChangeArrowheads="1"/>
          </p:cNvSpPr>
          <p:nvPr/>
        </p:nvSpPr>
        <p:spPr bwMode="auto">
          <a:xfrm>
            <a:off x="611188" y="5084763"/>
            <a:ext cx="813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u="sng"/>
              <a:t>Tableau comparatif</a:t>
            </a:r>
          </a:p>
          <a:p>
            <a:pPr algn="ctr" eaLnBrk="1" hangingPunct="1"/>
            <a:endParaRPr lang="fr-FR" altLang="fr-FR"/>
          </a:p>
          <a:p>
            <a:pPr algn="ctr" eaLnBrk="1" hangingPunct="1"/>
            <a:r>
              <a:rPr lang="fr-FR" altLang="fr-FR"/>
              <a:t>Tendance baissière par rapport à l’année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698334-2A6F-4A6D-8D54-D3F142932E3B}" type="slidenum">
              <a:rPr lang="fr-FR" altLang="fr-FR" smtClean="0">
                <a:solidFill>
                  <a:srgbClr val="000099"/>
                </a:solidFill>
                <a:latin typeface="Garamond" pitchFamily="18" charset="0"/>
              </a:rPr>
              <a:pPr eaLnBrk="1" hangingPunct="1"/>
              <a:t>6</a:t>
            </a:fld>
            <a:endParaRPr lang="fr-FR" altLang="fr-FR" smtClean="0">
              <a:solidFill>
                <a:srgbClr val="000099"/>
              </a:solidFill>
              <a:latin typeface="Garamond" pitchFamily="18" charset="0"/>
            </a:endParaRPr>
          </a:p>
        </p:txBody>
      </p:sp>
      <p:sp>
        <p:nvSpPr>
          <p:cNvPr id="36867"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6868"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2"/>
          <p:cNvSpPr>
            <a:spLocks noGrp="1"/>
          </p:cNvSpPr>
          <p:nvPr>
            <p:ph type="title"/>
          </p:nvPr>
        </p:nvSpPr>
        <p:spPr>
          <a:xfrm>
            <a:off x="827088" y="981075"/>
            <a:ext cx="7848600" cy="360363"/>
          </a:xfrm>
          <a:solidFill>
            <a:schemeClr val="accent3">
              <a:lumMod val="40000"/>
              <a:lumOff val="60000"/>
            </a:schemeClr>
          </a:solidFill>
        </p:spPr>
        <p:txBody>
          <a:bodyPr/>
          <a:lstStyle/>
          <a:p>
            <a:pPr algn="ctr">
              <a:defRPr/>
            </a:pPr>
            <a:r>
              <a:rPr lang="fr-FR" dirty="0" smtClean="0"/>
              <a:t>EXPLOITATION ET CAPACITÉ DE PÊCHE</a:t>
            </a:r>
            <a:endParaRPr lang="fr-FR" dirty="0"/>
          </a:p>
        </p:txBody>
      </p:sp>
      <p:pic>
        <p:nvPicPr>
          <p:cNvPr id="36870"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476" t="15533" r="14490" b="29083"/>
          <a:stretch>
            <a:fillRect/>
          </a:stretch>
        </p:blipFill>
        <p:spPr>
          <a:xfrm>
            <a:off x="827088" y="1341438"/>
            <a:ext cx="3313112" cy="4032250"/>
          </a:xfrm>
        </p:spPr>
      </p:pic>
      <p:sp>
        <p:nvSpPr>
          <p:cNvPr id="36871" name="ZoneTexte 8"/>
          <p:cNvSpPr txBox="1">
            <a:spLocks noChangeArrowheads="1"/>
          </p:cNvSpPr>
          <p:nvPr/>
        </p:nvSpPr>
        <p:spPr bwMode="auto">
          <a:xfrm>
            <a:off x="971550" y="5457825"/>
            <a:ext cx="72009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600" b="1" i="1"/>
              <a:t>Unités de pêche utilisés et motorisation</a:t>
            </a:r>
          </a:p>
          <a:p>
            <a:pPr algn="ctr" eaLnBrk="1" hangingPunct="1"/>
            <a:endParaRPr lang="fr-FR" altLang="fr-FR" sz="1600" b="1" i="1"/>
          </a:p>
          <a:p>
            <a:pPr algn="ctr" eaLnBrk="1" hangingPunct="1"/>
            <a:r>
              <a:rPr lang="fr-FR" altLang="fr-FR" sz="1600"/>
              <a:t>728 pirogue en PAM dont 70% sont MOA; 90% de motorisation</a:t>
            </a:r>
          </a:p>
          <a:p>
            <a:pPr eaLnBrk="1" hangingPunct="1"/>
            <a:endParaRPr lang="fr-FR" altLang="fr-FR"/>
          </a:p>
        </p:txBody>
      </p:sp>
      <p:pic>
        <p:nvPicPr>
          <p:cNvPr id="36872" name="Espace réservé du contenu 3"/>
          <p:cNvPicPr>
            <a:picLocks/>
          </p:cNvPicPr>
          <p:nvPr/>
        </p:nvPicPr>
        <p:blipFill>
          <a:blip r:embed="rId3">
            <a:extLst>
              <a:ext uri="{28A0092B-C50C-407E-A947-70E740481C1C}">
                <a14:useLocalDpi xmlns:a14="http://schemas.microsoft.com/office/drawing/2010/main" val="0"/>
              </a:ext>
            </a:extLst>
          </a:blip>
          <a:srcRect l="20580" t="16786" r="5228" b="12857"/>
          <a:stretch>
            <a:fillRect/>
          </a:stretch>
        </p:blipFill>
        <p:spPr bwMode="auto">
          <a:xfrm>
            <a:off x="4140200" y="1341438"/>
            <a:ext cx="45370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D79A03-BDF8-4149-869C-8599BE17E774}" type="slidenum">
              <a:rPr lang="fr-FR" altLang="fr-FR" smtClean="0">
                <a:solidFill>
                  <a:srgbClr val="000099"/>
                </a:solidFill>
                <a:latin typeface="Garamond" pitchFamily="18" charset="0"/>
              </a:rPr>
              <a:pPr eaLnBrk="1" hangingPunct="1"/>
              <a:t>7</a:t>
            </a:fld>
            <a:endParaRPr lang="fr-FR" altLang="fr-FR" smtClean="0">
              <a:solidFill>
                <a:srgbClr val="000099"/>
              </a:solidFill>
              <a:latin typeface="Garamond" pitchFamily="18" charset="0"/>
            </a:endParaRPr>
          </a:p>
        </p:txBody>
      </p:sp>
      <p:sp>
        <p:nvSpPr>
          <p:cNvPr id="37891"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7892"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2"/>
          <p:cNvSpPr>
            <a:spLocks noGrp="1"/>
          </p:cNvSpPr>
          <p:nvPr>
            <p:ph type="title"/>
          </p:nvPr>
        </p:nvSpPr>
        <p:spPr>
          <a:xfrm>
            <a:off x="827088" y="981075"/>
            <a:ext cx="7632700" cy="360363"/>
          </a:xfrm>
          <a:solidFill>
            <a:schemeClr val="accent3">
              <a:lumMod val="40000"/>
              <a:lumOff val="60000"/>
            </a:schemeClr>
          </a:solidFill>
        </p:spPr>
        <p:txBody>
          <a:bodyPr/>
          <a:lstStyle/>
          <a:p>
            <a:pPr algn="ctr">
              <a:defRPr/>
            </a:pPr>
            <a:r>
              <a:rPr lang="fr-FR" dirty="0" smtClean="0"/>
              <a:t>EXPLOITATION ET CAPACITÉ DE PÊCHE</a:t>
            </a:r>
            <a:endParaRPr lang="fr-FR" dirty="0"/>
          </a:p>
        </p:txBody>
      </p:sp>
      <p:pic>
        <p:nvPicPr>
          <p:cNvPr id="3789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l="26346" t="18420" r="15028" b="23663"/>
          <a:stretch>
            <a:fillRect/>
          </a:stretch>
        </p:blipFill>
        <p:spPr>
          <a:xfrm>
            <a:off x="827088" y="1341438"/>
            <a:ext cx="7627937" cy="3887787"/>
          </a:xfrm>
        </p:spPr>
      </p:pic>
      <p:sp>
        <p:nvSpPr>
          <p:cNvPr id="37895" name="ZoneTexte 8"/>
          <p:cNvSpPr txBox="1">
            <a:spLocks noChangeArrowheads="1"/>
          </p:cNvSpPr>
          <p:nvPr/>
        </p:nvSpPr>
        <p:spPr bwMode="auto">
          <a:xfrm>
            <a:off x="684213" y="5229225"/>
            <a:ext cx="77755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‘Type d’engin principal déclaré au niveau national et par région’</a:t>
            </a:r>
          </a:p>
          <a:p>
            <a:pPr algn="just" eaLnBrk="1" hangingPunct="1"/>
            <a:endParaRPr lang="fr-FR" altLang="fr-FR" sz="800"/>
          </a:p>
          <a:p>
            <a:pPr algn="just" eaLnBrk="1" hangingPunct="1"/>
            <a:r>
              <a:rPr lang="fr-FR" altLang="fr-FR"/>
              <a:t>Les filets maillants sont les plus utilisés (environ 73%). Viennent ensuite les sennes tournantes et les sennes de plage.</a:t>
            </a:r>
          </a:p>
          <a:p>
            <a:pPr eaLnBrk="1" hangingPunct="1"/>
            <a:endParaRPr lang="fr-FR" alt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8807F7-91B2-40FB-B05D-D4F522916790}" type="slidenum">
              <a:rPr lang="fr-FR" altLang="fr-FR" smtClean="0">
                <a:solidFill>
                  <a:srgbClr val="000099"/>
                </a:solidFill>
                <a:latin typeface="Garamond" pitchFamily="18" charset="0"/>
              </a:rPr>
              <a:pPr eaLnBrk="1" hangingPunct="1"/>
              <a:t>8</a:t>
            </a:fld>
            <a:endParaRPr lang="fr-FR" altLang="fr-FR" smtClean="0">
              <a:solidFill>
                <a:srgbClr val="000099"/>
              </a:solidFill>
              <a:latin typeface="Garamond" pitchFamily="18" charset="0"/>
            </a:endParaRPr>
          </a:p>
        </p:txBody>
      </p:sp>
      <p:sp>
        <p:nvSpPr>
          <p:cNvPr id="38915"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8916"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8" name="Titre 2"/>
          <p:cNvSpPr>
            <a:spLocks noGrp="1"/>
          </p:cNvSpPr>
          <p:nvPr>
            <p:ph type="title"/>
          </p:nvPr>
        </p:nvSpPr>
        <p:spPr>
          <a:xfrm>
            <a:off x="684213" y="908050"/>
            <a:ext cx="8135937" cy="504825"/>
          </a:xfrm>
          <a:solidFill>
            <a:schemeClr val="accent3">
              <a:lumMod val="40000"/>
              <a:lumOff val="60000"/>
            </a:schemeClr>
          </a:solidFill>
        </p:spPr>
        <p:txBody>
          <a:bodyPr/>
          <a:lstStyle/>
          <a:p>
            <a:pPr algn="ctr">
              <a:defRPr/>
            </a:pPr>
            <a:r>
              <a:rPr lang="fr-FR" dirty="0" smtClean="0"/>
              <a:t>EXPLOITATION ET CAPACITÉ DE PÊCHE</a:t>
            </a:r>
            <a:endParaRPr lang="fr-FR" dirty="0"/>
          </a:p>
        </p:txBody>
      </p:sp>
      <p:sp>
        <p:nvSpPr>
          <p:cNvPr id="38918" name="ZoneTexte 9"/>
          <p:cNvSpPr txBox="1">
            <a:spLocks noChangeArrowheads="1"/>
          </p:cNvSpPr>
          <p:nvPr/>
        </p:nvSpPr>
        <p:spPr bwMode="auto">
          <a:xfrm>
            <a:off x="900113" y="4941888"/>
            <a:ext cx="74168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captures moyenne déclarées par sortie de pêche</a:t>
            </a:r>
          </a:p>
          <a:p>
            <a:pPr algn="ctr" eaLnBrk="1" hangingPunct="1"/>
            <a:endParaRPr lang="fr-FR" altLang="fr-FR" sz="800" b="1" i="1"/>
          </a:p>
          <a:p>
            <a:pPr algn="ctr" eaLnBrk="1" hangingPunct="1"/>
            <a:r>
              <a:rPr lang="fr-FR" altLang="fr-FR"/>
              <a:t>ST et SP pour la pêche de jour (environ 500 kg/ sorti et L+P pour la pêche de marée (environ 118 kg/ sortie)</a:t>
            </a:r>
          </a:p>
        </p:txBody>
      </p:sp>
      <p:pic>
        <p:nvPicPr>
          <p:cNvPr id="38919" name="Espace réservé du contenu 9"/>
          <p:cNvPicPr>
            <a:picLocks noGrp="1"/>
          </p:cNvPicPr>
          <p:nvPr>
            <p:ph idx="1"/>
          </p:nvPr>
        </p:nvPicPr>
        <p:blipFill>
          <a:blip r:embed="rId2">
            <a:extLst>
              <a:ext uri="{28A0092B-C50C-407E-A947-70E740481C1C}">
                <a14:useLocalDpi xmlns:a14="http://schemas.microsoft.com/office/drawing/2010/main" val="0"/>
              </a:ext>
            </a:extLst>
          </a:blip>
          <a:srcRect l="27104" t="18605" r="26828" b="25575"/>
          <a:stretch>
            <a:fillRect/>
          </a:stretch>
        </p:blipFill>
        <p:spPr>
          <a:xfrm>
            <a:off x="395288" y="1412875"/>
            <a:ext cx="3960812" cy="3529013"/>
          </a:xfrm>
        </p:spPr>
      </p:pic>
      <p:pic>
        <p:nvPicPr>
          <p:cNvPr id="38920" name="Espace réservé du contenu 6"/>
          <p:cNvPicPr>
            <a:picLocks/>
          </p:cNvPicPr>
          <p:nvPr/>
        </p:nvPicPr>
        <p:blipFill>
          <a:blip r:embed="rId3">
            <a:extLst>
              <a:ext uri="{28A0092B-C50C-407E-A947-70E740481C1C}">
                <a14:useLocalDpi xmlns:a14="http://schemas.microsoft.com/office/drawing/2010/main" val="0"/>
              </a:ext>
            </a:extLst>
          </a:blip>
          <a:srcRect l="26907" t="31010" r="26846" b="15680"/>
          <a:stretch>
            <a:fillRect/>
          </a:stretch>
        </p:blipFill>
        <p:spPr bwMode="auto">
          <a:xfrm>
            <a:off x="4427538" y="1412875"/>
            <a:ext cx="42481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3E23DC-EE94-4072-A558-D758A284E36F}" type="slidenum">
              <a:rPr lang="fr-FR" altLang="fr-FR" smtClean="0">
                <a:solidFill>
                  <a:srgbClr val="000099"/>
                </a:solidFill>
                <a:latin typeface="Garamond" pitchFamily="18" charset="0"/>
              </a:rPr>
              <a:pPr eaLnBrk="1" hangingPunct="1"/>
              <a:t>9</a:t>
            </a:fld>
            <a:endParaRPr lang="fr-FR" altLang="fr-FR" smtClean="0">
              <a:solidFill>
                <a:srgbClr val="000099"/>
              </a:solidFill>
              <a:latin typeface="Garamond" pitchFamily="18" charset="0"/>
            </a:endParaRPr>
          </a:p>
        </p:txBody>
      </p:sp>
      <p:sp>
        <p:nvSpPr>
          <p:cNvPr id="39939" name="Espace réservé de la date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9940" name="Espace réservé du pied de page 5"/>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Titre 1"/>
          <p:cNvSpPr>
            <a:spLocks noGrp="1"/>
          </p:cNvSpPr>
          <p:nvPr>
            <p:ph type="title"/>
          </p:nvPr>
        </p:nvSpPr>
        <p:spPr>
          <a:xfrm>
            <a:off x="900113" y="836613"/>
            <a:ext cx="7704137" cy="504825"/>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defRPr/>
            </a:pPr>
            <a:r>
              <a:rPr lang="fr-FR" dirty="0" smtClean="0"/>
              <a:t/>
            </a:r>
            <a:br>
              <a:rPr lang="fr-FR" dirty="0" smtClean="0"/>
            </a:br>
            <a:r>
              <a:rPr lang="fr-FR" dirty="0" smtClean="0"/>
              <a:t>COMMODITES </a:t>
            </a:r>
            <a:r>
              <a:rPr lang="fr-FR" dirty="0"/>
              <a:t>ET SERVICES</a:t>
            </a:r>
            <a:br>
              <a:rPr lang="fr-FR" dirty="0"/>
            </a:br>
            <a:endParaRPr lang="fr-FR" dirty="0"/>
          </a:p>
        </p:txBody>
      </p:sp>
      <p:pic>
        <p:nvPicPr>
          <p:cNvPr id="39942" name="Espace réservé du contenu 5"/>
          <p:cNvPicPr>
            <a:picLocks noGrp="1"/>
          </p:cNvPicPr>
          <p:nvPr>
            <p:ph idx="1"/>
          </p:nvPr>
        </p:nvPicPr>
        <p:blipFill>
          <a:blip r:embed="rId2">
            <a:extLst>
              <a:ext uri="{28A0092B-C50C-407E-A947-70E740481C1C}">
                <a14:useLocalDpi xmlns:a14="http://schemas.microsoft.com/office/drawing/2010/main" val="0"/>
              </a:ext>
            </a:extLst>
          </a:blip>
          <a:srcRect l="24481" t="37473" r="46715" b="22067"/>
          <a:stretch>
            <a:fillRect/>
          </a:stretch>
        </p:blipFill>
        <p:spPr>
          <a:xfrm>
            <a:off x="900113" y="1484313"/>
            <a:ext cx="7559675" cy="3529012"/>
          </a:xfrm>
        </p:spPr>
      </p:pic>
      <p:sp>
        <p:nvSpPr>
          <p:cNvPr id="39943" name="ZoneTexte 8"/>
          <p:cNvSpPr txBox="1">
            <a:spLocks noChangeArrowheads="1"/>
          </p:cNvSpPr>
          <p:nvPr/>
        </p:nvSpPr>
        <p:spPr bwMode="auto">
          <a:xfrm>
            <a:off x="539750" y="5229225"/>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i="1"/>
              <a:t>‘Présence et accessibilité sur le site d’habitation à des services et commodités : école primaire, puits/Forage, transfert d’argent, électricité, centre de santé, marché publique (Pourcentage de sites équipés)’</a:t>
            </a:r>
            <a:endParaRPr lang="fr-FR" altLang="fr-FR"/>
          </a:p>
          <a:p>
            <a:pPr eaLnBrk="1" hangingPunct="1"/>
            <a:endParaRPr lang="fr-FR" altLang="fr-FR"/>
          </a:p>
        </p:txBody>
      </p:sp>
    </p:spTree>
  </p:cSld>
  <p:clrMapOvr>
    <a:masterClrMapping/>
  </p:clrMapOvr>
</p:sld>
</file>

<file path=ppt/theme/theme1.xml><?xml version="1.0" encoding="utf-8"?>
<a:theme xmlns:a="http://schemas.openxmlformats.org/drawingml/2006/main" name="premièr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1136</Words>
  <Application>Microsoft Office PowerPoint</Application>
  <PresentationFormat>Affichage à l'écran (4:3)</PresentationFormat>
  <Paragraphs>164</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23</vt:i4>
      </vt:variant>
    </vt:vector>
  </HeadingPairs>
  <TitlesOfParts>
    <vt:vector size="35" baseType="lpstr">
      <vt:lpstr>Arial</vt:lpstr>
      <vt:lpstr>Calibri</vt:lpstr>
      <vt:lpstr>Garamond</vt:lpstr>
      <vt:lpstr>Wingdings</vt:lpstr>
      <vt:lpstr>Times New Roman</vt:lpstr>
      <vt:lpstr>Forte</vt:lpstr>
      <vt:lpstr>première page</vt:lpstr>
      <vt:lpstr>4_Conception personnalisée</vt:lpstr>
      <vt:lpstr>3_Conception personnalisée</vt:lpstr>
      <vt:lpstr>2_Conception personnalisée</vt:lpstr>
      <vt:lpstr>1_Conception personnalisée</vt:lpstr>
      <vt:lpstr>Conception personnalisée</vt:lpstr>
      <vt:lpstr>ATELIER REGIONAL DE VALIDATION ET CLOTURE DU PROGRAMME : ETAT DES PECHERIES ARTISANALES CONTINENTALE ET MARITIME DANS LES 8 ETATS MEMBRES DE L’UEMOA   Abidjan, du 22 au 26 février 2016</vt:lpstr>
      <vt:lpstr>Objectif du GT en pêche maritime : validation des EC-PAM</vt:lpstr>
      <vt:lpstr>RETOUR SUR CE QUI A ÉTÉ FAIT DEPUIS LE GT4</vt:lpstr>
      <vt:lpstr>2- PRÉSENTATION SYNTHÉTIQUE DES PRINCIPAUX RÉSULTATS NATIONAUX </vt:lpstr>
      <vt:lpstr>BREF APPERCU DE L’EC-PAM</vt:lpstr>
      <vt:lpstr>EXPLOITATION ET CAPACITÉ DE PÊCHE</vt:lpstr>
      <vt:lpstr>EXPLOITATION ET CAPACITÉ DE PÊCHE</vt:lpstr>
      <vt:lpstr>EXPLOITATION ET CAPACITÉ DE PÊCHE</vt:lpstr>
      <vt:lpstr> COMMODITES ET SERVICES </vt:lpstr>
      <vt:lpstr> COMMODITES ET SERVICES </vt:lpstr>
      <vt:lpstr>ECONOMIE ET FILIERE PECHE</vt:lpstr>
      <vt:lpstr>ECONOMIE ET FILIERE PECHE</vt:lpstr>
      <vt:lpstr>ECONOMIE ET FILIERE PECHE</vt:lpstr>
      <vt:lpstr>ECONOMIE ET FILIERE PECHE</vt:lpstr>
      <vt:lpstr>SOCIAL - GOUVERNANCE</vt:lpstr>
      <vt:lpstr>SOCIAL - GOUVERNANCE</vt:lpstr>
      <vt:lpstr>SOCIAL - COMMUNAUTE</vt:lpstr>
      <vt:lpstr>SOCIAL - COMMUNAUTE</vt:lpstr>
      <vt:lpstr>SOCIAL - COMMUNAUTE</vt:lpstr>
      <vt:lpstr>SOCIAL - COMMUNAUTE</vt:lpstr>
      <vt:lpstr>SOCIAL - COMMUNAUTE</vt:lpstr>
      <vt:lpstr> 3 - Bilan de l’ECPM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Carole ESCARAVAGE</dc:creator>
  <cp:lastModifiedBy>Nolwenn COZANNET</cp:lastModifiedBy>
  <cp:revision>246</cp:revision>
  <dcterms:created xsi:type="dcterms:W3CDTF">2011-01-28T14:13:06Z</dcterms:created>
  <dcterms:modified xsi:type="dcterms:W3CDTF">2016-03-07T11:25:14Z</dcterms:modified>
</cp:coreProperties>
</file>