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5" r:id="rId2"/>
    <p:sldMasterId id="2147483763" r:id="rId3"/>
    <p:sldMasterId id="2147483686" r:id="rId4"/>
    <p:sldMasterId id="2147483674" r:id="rId5"/>
    <p:sldMasterId id="2147483661" r:id="rId6"/>
  </p:sldMasterIdLst>
  <p:notesMasterIdLst>
    <p:notesMasterId r:id="rId17"/>
  </p:notesMasterIdLst>
  <p:handoutMasterIdLst>
    <p:handoutMasterId r:id="rId18"/>
  </p:handoutMasterIdLst>
  <p:sldIdLst>
    <p:sldId id="258" r:id="rId7"/>
    <p:sldId id="261" r:id="rId8"/>
    <p:sldId id="262" r:id="rId9"/>
    <p:sldId id="263" r:id="rId10"/>
    <p:sldId id="264" r:id="rId11"/>
    <p:sldId id="269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6699"/>
    <a:srgbClr val="336699"/>
    <a:srgbClr val="FFFFFF"/>
    <a:srgbClr val="FFCC66"/>
    <a:srgbClr val="FF3300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5" autoAdjust="0"/>
    <p:restoredTop sz="90592" autoAdjust="0"/>
  </p:normalViewPr>
  <p:slideViewPr>
    <p:cSldViewPr>
      <p:cViewPr>
        <p:scale>
          <a:sx n="110" d="100"/>
          <a:sy n="110" d="100"/>
        </p:scale>
        <p:origin x="-72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3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31/01/2011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C46494-5F2B-4EC7-AA0F-3D50CC36AA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2022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31/01/2011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8E27F8-E9AE-406D-82B7-C7C7413539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2004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12"/>
          <p:cNvSpPr txBox="1">
            <a:spLocks/>
          </p:cNvSpPr>
          <p:nvPr userDrawn="1"/>
        </p:nvSpPr>
        <p:spPr>
          <a:xfrm>
            <a:off x="3997325" y="6351588"/>
            <a:ext cx="367188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006699"/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 dirty="0" smtClean="0"/>
              <a:t>GT n°2 – 9 au 13 février, Dakar - SENEGAL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9672" y="1124744"/>
            <a:ext cx="7067128" cy="5001419"/>
          </a:xfrm>
        </p:spPr>
        <p:txBody>
          <a:bodyPr/>
          <a:lstStyle>
            <a:lvl1pPr marL="0" indent="0" algn="r">
              <a:defRPr sz="2600">
                <a:solidFill>
                  <a:srgbClr val="0070C0"/>
                </a:solidFill>
                <a:latin typeface="Garamond" pitchFamily="18" charset="0"/>
              </a:defRPr>
            </a:lvl1pPr>
            <a:lvl2pPr marL="542925" indent="-457200">
              <a:spcBef>
                <a:spcPts val="0"/>
              </a:spcBef>
              <a:buSzPct val="85000"/>
              <a:buFont typeface="Wingdings" pitchFamily="2" charset="2"/>
              <a:buChar char="ü"/>
              <a:defRPr sz="2400" u="sng"/>
            </a:lvl2pPr>
            <a:lvl3pPr marL="1143000" indent="-600075">
              <a:spcBef>
                <a:spcPts val="0"/>
              </a:spcBef>
              <a:buSzPct val="85000"/>
              <a:defRPr sz="2000" b="0" u="none" baseline="0">
                <a:latin typeface="+mn-lt"/>
              </a:defRPr>
            </a:lvl3pPr>
            <a:lvl4pPr>
              <a:spcBef>
                <a:spcPts val="0"/>
              </a:spcBef>
              <a:buSzPct val="85000"/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     Troisième niveau</a:t>
            </a:r>
          </a:p>
          <a:p>
            <a:pPr lvl="3"/>
            <a:r>
              <a:rPr lang="fr-FR" dirty="0" smtClean="0"/>
              <a:t>       Quatrième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1340768"/>
            <a:ext cx="1331639" cy="4608512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SzPct val="100000"/>
              <a:buFont typeface="+mj-lt"/>
              <a:buNone/>
              <a:defRPr sz="1600" u="sng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400" b="1">
                <a:solidFill>
                  <a:srgbClr val="0066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F160C3EE-C105-4255-A453-9E915C14646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Espace réservé du pied de page 1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rgbClr val="0066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Programme Régional </a:t>
            </a:r>
            <a:r>
              <a:rPr lang="fr-FR" smtClean="0"/>
              <a:t>UEMOA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596FDF-C590-44A8-8E68-DDBE7AFB0E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3D4B3C-CC61-43A0-839E-346162C0AB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00EE1-3B7C-43FB-B69B-6CD6445B04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C10811-DC95-4048-A2A8-3D59391B52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86CBC-33EE-41D0-B160-C604FA6B94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10B40-5B4D-4E98-9D1F-C8613C995C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9FD59-EF39-402B-AE32-CD0082B932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E5F11-D706-4F72-BA12-CAEC2E74FB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EFB49-6065-466B-9F0F-EC8A40E930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1841-49E4-4FFB-89E9-53167DA0F3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qu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3501008"/>
            <a:ext cx="8147248" cy="2625155"/>
          </a:xfrm>
        </p:spPr>
        <p:txBody>
          <a:bodyPr/>
          <a:lstStyle>
            <a:lvl1pPr marL="0" indent="0" algn="r">
              <a:defRPr sz="2800">
                <a:latin typeface="Garamond" pitchFamily="18" charset="0"/>
              </a:defRPr>
            </a:lvl1pPr>
            <a:lvl2pPr>
              <a:defRPr sz="2400" u="sng"/>
            </a:lvl2pPr>
            <a:lvl3pPr>
              <a:defRPr sz="2000" b="1" u="none">
                <a:latin typeface="+mn-l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136135" cy="1944216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9D0604D6-FDCD-47F7-8833-5070EDB66EA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e la date 17"/>
          <p:cNvSpPr>
            <a:spLocks noGrp="1"/>
          </p:cNvSpPr>
          <p:nvPr>
            <p:ph type="dt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altLang="fr-FR"/>
              <a:t>GT n°5 – 22 au 26 février 2016 à Abidjan, Côte d’Ivoire</a:t>
            </a:r>
          </a:p>
        </p:txBody>
      </p:sp>
      <p:sp>
        <p:nvSpPr>
          <p:cNvPr id="6" name="Espace réservé du pied de page 19"/>
          <p:cNvSpPr>
            <a:spLocks noGrp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altLang="fr-FR"/>
              <a:t>Programme Régional UEMOA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A5A65-020F-4C4A-A512-CD43D77BF4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56966-6856-4DA0-B0CE-A130B26048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5574A-340A-4EE9-8CDD-C954D7F157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2A6E0-D091-4315-B94A-93F820A43E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A8DBD-906E-4885-B7BE-7B7A9EDAF3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7FF0-D893-47A2-9237-A72FE726D9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B6DBE-0BFA-461B-A841-2C6646287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D1B28-FADF-4A65-838B-0F57D790BE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BC8CE-D43D-451E-B2B4-1C96A5948D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E1B3-36AB-4B8D-97D6-9F1B404CD8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5EFD-0940-432F-95A5-4E908FAD75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25D8F-09EE-4C34-B1F8-E0588AD305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BDD9D-BE84-4511-94EC-0EC7618A6F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B3D2B-2016-4588-B456-1D9555B6A6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A8392-FAF3-4A9F-837D-C4B2BD517C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01CA2-156D-4165-A492-A7CE5E4A40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CF2A0-B232-4BC8-A881-55A6038427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2D02-1998-4BCC-BE87-A0E330F35B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09CB-808D-4159-AA90-0F5E52F4AC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64CD9-C210-444B-B7E8-9A715C2947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3"/>
          <p:cNvSpPr txBox="1">
            <a:spLocks/>
          </p:cNvSpPr>
          <p:nvPr userDrawn="1"/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 anchor="ctr"/>
          <a:lstStyle>
            <a:lvl1pPr algn="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CCAB3F8F-EB01-4A15-A326-58BA8DA56BC7}" type="slidenum">
              <a:rPr lang="fr-FR" smtClean="0">
                <a:solidFill>
                  <a:srgbClr val="336699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36699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9036496" cy="764704"/>
          </a:xfrm>
          <a:prstGeom prst="rect">
            <a:avLst/>
          </a:prstGeom>
          <a:gradFill>
            <a:gsLst>
              <a:gs pos="90000">
                <a:srgbClr val="006699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17" descr="logo ppt consortiu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-3175"/>
            <a:ext cx="143668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4050" y="0"/>
            <a:ext cx="8636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619672" y="1196752"/>
            <a:ext cx="7067128" cy="5001419"/>
          </a:xfrm>
        </p:spPr>
        <p:txBody>
          <a:bodyPr/>
          <a:lstStyle>
            <a:lvl1pPr marL="0" indent="0" algn="r">
              <a:buNone/>
              <a:defRPr sz="2600">
                <a:latin typeface="Garamond" pitchFamily="18" charset="0"/>
              </a:defRPr>
            </a:lvl1pPr>
            <a:lvl2pPr marL="542925" indent="-457200">
              <a:spcBef>
                <a:spcPts val="0"/>
              </a:spcBef>
              <a:buSzPct val="85000"/>
              <a:buFont typeface="Wingdings" pitchFamily="2" charset="2"/>
              <a:buChar char="ü"/>
              <a:defRPr sz="2400" u="sng"/>
            </a:lvl2pPr>
            <a:lvl3pPr marL="1080000" marR="0" indent="-360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None/>
              <a:tabLst/>
              <a:defRPr sz="1800" b="0" u="none" baseline="0">
                <a:latin typeface="+mn-lt"/>
                <a:sym typeface="Wingdings"/>
              </a:defRPr>
            </a:lvl3pPr>
            <a:lvl4pPr>
              <a:spcBef>
                <a:spcPts val="0"/>
              </a:spcBef>
              <a:buSzPct val="85000"/>
              <a:buNone/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1340768"/>
            <a:ext cx="1331639" cy="4608512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SzPct val="100000"/>
              <a:buFont typeface="+mj-lt"/>
              <a:buNone/>
              <a:defRPr sz="1600" b="1" u="sng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6" name="Titre 1"/>
          <p:cNvSpPr>
            <a:spLocks noGrp="1"/>
          </p:cNvSpPr>
          <p:nvPr>
            <p:ph type="ctrTitle"/>
          </p:nvPr>
        </p:nvSpPr>
        <p:spPr>
          <a:xfrm>
            <a:off x="1634480" y="29793"/>
            <a:ext cx="7052320" cy="764704"/>
          </a:xfrm>
          <a:prstGeom prst="rect">
            <a:avLst/>
          </a:prstGeom>
        </p:spPr>
        <p:txBody>
          <a:bodyPr anchor="ctr"/>
          <a:lstStyle>
            <a:lvl1pPr>
              <a:defRPr sz="2600" b="1" u="none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02E8E-25D4-49DE-966A-4A4698B73D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BE4E1-88E1-4FC9-8AB8-305CE8B4CE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FFA98-C723-458A-A7E9-912A6FAE22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FD33E-974E-44DC-A988-101C1DC9F2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2A64F-9042-4278-8BB4-0D7D392863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F161-F406-47FC-A599-F83E7A6DC5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72189-7D0E-4F00-A21C-A73D9B8711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D8C5-C4CF-45C3-853A-BE63A150AA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56AD-761F-4F10-ABE6-83995DA4BA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8516-3405-483F-A9A6-31C483B642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A684D7-5E9C-4B66-9568-6CA2A9E695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654A2-4D4E-4498-AB5B-A4E3DA69F6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34473-4357-4257-9720-C8A8EE71E0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1C174-0439-4C2C-8FA2-1178ACAB7A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B8D72-4095-4AF9-86AF-2B0F41E841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7A63A-B114-4C86-A243-ED036D04B7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F009-8A45-4D39-8286-9A70361EB5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4B230-5CE4-4372-AE13-459121DFD3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61A63-593D-4C3E-8DE8-95AA1C0300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43C139-4CF1-4657-AC38-D34025D6D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80C18A-A8D6-43CC-A8FF-FE7F5EBF85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25F5BF-77DA-4CCE-8B98-4BA15A3005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491089-6F6E-489D-A276-858212533F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39750" y="2781300"/>
            <a:ext cx="8135938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	Troisième niveau</a:t>
            </a:r>
          </a:p>
          <a:p>
            <a:pPr lvl="3"/>
            <a:r>
              <a:rPr lang="fr-FR" altLang="fr-FR" smtClean="0"/>
              <a:t>	Quatrième niveau</a:t>
            </a:r>
          </a:p>
        </p:txBody>
      </p:sp>
      <p:sp>
        <p:nvSpPr>
          <p:cNvPr id="1027" name="Espace réservé du titre 22"/>
          <p:cNvSpPr>
            <a:spLocks noGrp="1"/>
          </p:cNvSpPr>
          <p:nvPr>
            <p:ph type="title"/>
          </p:nvPr>
        </p:nvSpPr>
        <p:spPr bwMode="auto">
          <a:xfrm>
            <a:off x="468313" y="1268413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pic>
        <p:nvPicPr>
          <p:cNvPr id="1028" name="Picture 20" descr="\\yankee\datas\c.escaravage\Mes documents\UEMOA\logo partenaires\image pP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63" y="49213"/>
            <a:ext cx="90836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13"/>
          <p:cNvSpPr>
            <a:spLocks noGrp="1"/>
          </p:cNvSpPr>
          <p:nvPr>
            <p:ph type="sldNum" sz="quarter" idx="4"/>
          </p:nvPr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66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4910C2AD-29F2-4896-8FA4-3A8D0D45874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63007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e la date 17"/>
          <p:cNvSpPr>
            <a:spLocks noGrp="1"/>
          </p:cNvSpPr>
          <p:nvPr>
            <p:ph type="dt" sz="quarter" idx="2"/>
          </p:nvPr>
        </p:nvSpPr>
        <p:spPr bwMode="auto">
          <a:xfrm>
            <a:off x="3635375" y="6373813"/>
            <a:ext cx="47529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rgbClr val="336699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altLang="fr-FR"/>
              <a:t>GT n°5 – 22 au 26 février 2016 à Abidjan, Côte d’Ivoire</a:t>
            </a:r>
            <a:endParaRPr lang="fr-FR" altLang="fr-FR" dirty="0"/>
          </a:p>
        </p:txBody>
      </p:sp>
      <p:sp>
        <p:nvSpPr>
          <p:cNvPr id="12" name="Espace réservé du pied de page 19"/>
          <p:cNvSpPr>
            <a:spLocks noGrp="1"/>
          </p:cNvSpPr>
          <p:nvPr>
            <p:ph type="ftr" sz="quarter" idx="3"/>
          </p:nvPr>
        </p:nvSpPr>
        <p:spPr bwMode="auto">
          <a:xfrm>
            <a:off x="6350" y="6381750"/>
            <a:ext cx="3744913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rgbClr val="336699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altLang="fr-FR"/>
              <a:t>Programme Régional UEMOA</a:t>
            </a:r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79" r:id="rId1"/>
    <p:sldLayoutId id="2147486780" r:id="rId2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604A7B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4A7B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4A7B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4A7B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4A7B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Font typeface="Arial" charset="0"/>
        <a:defRPr sz="2600" b="1" kern="1200">
          <a:solidFill>
            <a:srgbClr val="0070C0"/>
          </a:solidFill>
          <a:latin typeface="Garamond" pitchFamily="18" charset="0"/>
          <a:ea typeface="+mn-ea"/>
          <a:cs typeface="+mn-cs"/>
        </a:defRPr>
      </a:lvl1pPr>
      <a:lvl2pPr marL="446088" indent="-3603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2400" b="1" u="sng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781050" algn="l" rtl="0" eaLnBrk="0" fontAlgn="base" hangingPunct="0">
        <a:spcBef>
          <a:spcPct val="20000"/>
        </a:spcBef>
        <a:spcAft>
          <a:spcPct val="0"/>
        </a:spcAft>
        <a:buSzPct val="80000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792163"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9036496" cy="764703"/>
          </a:xfrm>
          <a:prstGeom prst="rect">
            <a:avLst/>
          </a:prstGeom>
          <a:gradFill>
            <a:gsLst>
              <a:gs pos="90000">
                <a:srgbClr val="006699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619250" y="0"/>
            <a:ext cx="7053263" cy="765175"/>
          </a:xfrm>
          <a:prstGeom prst="rect">
            <a:avLst/>
          </a:prstGeom>
        </p:spPr>
        <p:txBody>
          <a:bodyPr anchor="ctr"/>
          <a:lstStyle>
            <a:lvl1pPr>
              <a:defRPr sz="2600" b="1" u="none">
                <a:latin typeface="Garamond" pitchFamily="18" charset="0"/>
              </a:defRPr>
            </a:lvl1pPr>
          </a:lstStyle>
          <a:p>
            <a:pPr algn="ctr" eaLnBrk="0" hangingPunct="0">
              <a:defRPr/>
            </a:pPr>
            <a:r>
              <a:rPr lang="fr-FR" dirty="0" smtClean="0">
                <a:solidFill>
                  <a:schemeClr val="bg1"/>
                </a:solidFill>
                <a:ea typeface="+mj-ea"/>
                <a:cs typeface="+mj-cs"/>
              </a:rPr>
              <a:t>Cliquez pour modifier le style du titre</a:t>
            </a:r>
            <a:endParaRPr lang="fr-FR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055" name="Image 8" descr="logo ppt consortium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50" y="44450"/>
            <a:ext cx="130968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e la date 12"/>
          <p:cNvSpPr txBox="1">
            <a:spLocks/>
          </p:cNvSpPr>
          <p:nvPr/>
        </p:nvSpPr>
        <p:spPr>
          <a:xfrm>
            <a:off x="3844925" y="6373813"/>
            <a:ext cx="3671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fr-FR" dirty="0" smtClean="0">
                <a:solidFill>
                  <a:srgbClr val="336699"/>
                </a:solidFill>
              </a:rPr>
              <a:t>GT n°4 – 12 au 15 octobre à Lomé,  TOGO</a:t>
            </a:r>
            <a:endParaRPr lang="fr-FR" dirty="0">
              <a:solidFill>
                <a:srgbClr val="336699"/>
              </a:solidFill>
            </a:endParaRPr>
          </a:p>
        </p:txBody>
      </p:sp>
      <p:sp>
        <p:nvSpPr>
          <p:cNvPr id="12" name="Espace réservé du numéro de diapositive 13"/>
          <p:cNvSpPr txBox="1">
            <a:spLocks/>
          </p:cNvSpPr>
          <p:nvPr/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 anchor="ctr"/>
          <a:lstStyle>
            <a:lvl1pPr algn="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5C94DD09-7A86-42DF-8B5A-3F5E838C5D01}" type="slidenum">
              <a:rPr lang="fr-FR" smtClean="0">
                <a:solidFill>
                  <a:srgbClr val="336699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36699"/>
              </a:solidFill>
            </a:endParaRPr>
          </a:p>
        </p:txBody>
      </p:sp>
      <p:sp>
        <p:nvSpPr>
          <p:cNvPr id="13" name="Espace réservé du pied de page 14"/>
          <p:cNvSpPr txBox="1">
            <a:spLocks/>
          </p:cNvSpPr>
          <p:nvPr/>
        </p:nvSpPr>
        <p:spPr>
          <a:xfrm>
            <a:off x="0" y="6376988"/>
            <a:ext cx="3744913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fr-FR" dirty="0" smtClean="0">
                <a:solidFill>
                  <a:srgbClr val="336699"/>
                </a:solidFill>
              </a:rPr>
              <a:t>Programme Régional UEMOA</a:t>
            </a:r>
            <a:endParaRPr lang="fr-FR" dirty="0">
              <a:solidFill>
                <a:srgbClr val="336699"/>
              </a:solidFill>
            </a:endParaRPr>
          </a:p>
        </p:txBody>
      </p:sp>
      <p:pic>
        <p:nvPicPr>
          <p:cNvPr id="2059" name="Image 1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8175" y="-15875"/>
            <a:ext cx="8651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745" r:id="rId1"/>
    <p:sldLayoutId id="2147486781" r:id="rId2"/>
    <p:sldLayoutId id="2147486782" r:id="rId3"/>
    <p:sldLayoutId id="2147486783" r:id="rId4"/>
    <p:sldLayoutId id="2147486784" r:id="rId5"/>
    <p:sldLayoutId id="2147486785" r:id="rId6"/>
    <p:sldLayoutId id="2147486786" r:id="rId7"/>
    <p:sldLayoutId id="2147486787" r:id="rId8"/>
    <p:sldLayoutId id="2147486788" r:id="rId9"/>
    <p:sldLayoutId id="2147486789" r:id="rId10"/>
    <p:sldLayoutId id="214748679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2600" b="1" u="sng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11188" y="256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91" r:id="rId1"/>
    <p:sldLayoutId id="2147486792" r:id="rId2"/>
    <p:sldLayoutId id="2147486793" r:id="rId3"/>
    <p:sldLayoutId id="2147486794" r:id="rId4"/>
    <p:sldLayoutId id="2147486795" r:id="rId5"/>
    <p:sldLayoutId id="2147486796" r:id="rId6"/>
    <p:sldLayoutId id="2147486797" r:id="rId7"/>
    <p:sldLayoutId id="2147486798" r:id="rId8"/>
    <p:sldLayoutId id="2147486799" r:id="rId9"/>
    <p:sldLayoutId id="2147486800" r:id="rId10"/>
    <p:sldLayoutId id="2147486801" r:id="rId11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2060"/>
          </a:solidFill>
          <a:latin typeface="Garamond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Garamond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Garamond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Garamond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409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144619-1735-440A-A0B8-52F06EEB14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46" r:id="rId1"/>
    <p:sldLayoutId id="2147486747" r:id="rId2"/>
    <p:sldLayoutId id="2147486748" r:id="rId3"/>
    <p:sldLayoutId id="2147486749" r:id="rId4"/>
    <p:sldLayoutId id="2147486750" r:id="rId5"/>
    <p:sldLayoutId id="2147486751" r:id="rId6"/>
    <p:sldLayoutId id="2147486752" r:id="rId7"/>
    <p:sldLayoutId id="2147486753" r:id="rId8"/>
    <p:sldLayoutId id="2147486754" r:id="rId9"/>
    <p:sldLayoutId id="2147486755" r:id="rId10"/>
    <p:sldLayoutId id="214748675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B5D7-CD24-423F-8FA7-BFEACE327A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57" r:id="rId1"/>
    <p:sldLayoutId id="2147486758" r:id="rId2"/>
    <p:sldLayoutId id="2147486759" r:id="rId3"/>
    <p:sldLayoutId id="2147486760" r:id="rId4"/>
    <p:sldLayoutId id="2147486761" r:id="rId5"/>
    <p:sldLayoutId id="2147486762" r:id="rId6"/>
    <p:sldLayoutId id="2147486763" r:id="rId7"/>
    <p:sldLayoutId id="2147486764" r:id="rId8"/>
    <p:sldLayoutId id="2147486765" r:id="rId9"/>
    <p:sldLayoutId id="2147486766" r:id="rId10"/>
    <p:sldLayoutId id="214748676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A115CD-73B6-4F00-943E-51164B3508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68" r:id="rId1"/>
    <p:sldLayoutId id="2147486769" r:id="rId2"/>
    <p:sldLayoutId id="2147486770" r:id="rId3"/>
    <p:sldLayoutId id="2147486771" r:id="rId4"/>
    <p:sldLayoutId id="2147486772" r:id="rId5"/>
    <p:sldLayoutId id="2147486773" r:id="rId6"/>
    <p:sldLayoutId id="2147486774" r:id="rId7"/>
    <p:sldLayoutId id="2147486775" r:id="rId8"/>
    <p:sldLayoutId id="2147486776" r:id="rId9"/>
    <p:sldLayoutId id="2147486777" r:id="rId10"/>
    <p:sldLayoutId id="214748677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video%20de%20Gora1.AV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rop%20plan%20reporting-niger-du%2020-02-16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contenu 1"/>
          <p:cNvSpPr>
            <a:spLocks noGrp="1"/>
          </p:cNvSpPr>
          <p:nvPr>
            <p:ph idx="1"/>
          </p:nvPr>
        </p:nvSpPr>
        <p:spPr>
          <a:xfrm>
            <a:off x="539750" y="3068638"/>
            <a:ext cx="8147050" cy="2376586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altLang="fr-FR" sz="2600" dirty="0" smtClean="0">
                <a:solidFill>
                  <a:srgbClr val="0066CC"/>
                </a:solidFill>
                <a:latin typeface="+mn-lt"/>
              </a:rPr>
              <a:t>Présentation du Niger des avancées et des premiers résultats obtenus pour le suivi PC</a:t>
            </a:r>
          </a:p>
          <a:p>
            <a:pPr algn="ctr" eaLnBrk="1" hangingPunct="1">
              <a:defRPr/>
            </a:pPr>
            <a:endParaRPr lang="fr-FR" altLang="fr-FR" sz="2600" u="sng" dirty="0">
              <a:solidFill>
                <a:srgbClr val="0066CC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fr-FR" altLang="fr-FR" sz="2600" u="sng" dirty="0" smtClean="0">
                <a:solidFill>
                  <a:srgbClr val="0066CC"/>
                </a:solidFill>
                <a:latin typeface="+mn-lt"/>
              </a:rPr>
              <a:t>Présentés par Experts Nationaux du Programme</a:t>
            </a:r>
            <a:endParaRPr lang="fr-FR" altLang="fr-FR" sz="2600" u="sng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891" name="Titre 3"/>
          <p:cNvSpPr>
            <a:spLocks noGrp="1"/>
          </p:cNvSpPr>
          <p:nvPr>
            <p:ph type="title"/>
          </p:nvPr>
        </p:nvSpPr>
        <p:spPr>
          <a:xfrm>
            <a:off x="539750" y="1125538"/>
            <a:ext cx="8135938" cy="1943100"/>
          </a:xfrm>
        </p:spPr>
        <p:txBody>
          <a:bodyPr/>
          <a:lstStyle/>
          <a:p>
            <a:pPr algn="ctr">
              <a:defRPr/>
            </a:pP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ATELIER 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DE VALIDATION 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 CLOTURE DU PROGRAMME : ETAT DES PECHERIES ARTISANALES CONTINENTALE ET MARITIME DANS LES 8 ETATS MEMBRES DE 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L’UEMOA</a:t>
            </a:r>
            <a:r>
              <a:rPr lang="fr-F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fr-F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Abidjan, du 22 au 26 février 2016</a:t>
            </a:r>
            <a:endParaRPr lang="fr-FR" sz="1600" dirty="0" smtClean="0"/>
          </a:p>
        </p:txBody>
      </p:sp>
      <p:sp>
        <p:nvSpPr>
          <p:cNvPr id="30724" name="Espace réservé de la date 17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GT n°5 – 22 au 26 février 2016 à Abidjan, Côte d’Ivoire</a:t>
            </a:r>
          </a:p>
        </p:txBody>
      </p:sp>
      <p:sp>
        <p:nvSpPr>
          <p:cNvPr id="30725" name="Espace réservé du numéro de diapositive 1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C2D4688-F707-4ED6-A217-5630BFF23D70}" type="slidenum">
              <a:rPr lang="fr-FR" altLang="fr-FR" smtClean="0">
                <a:solidFill>
                  <a:srgbClr val="336699"/>
                </a:solidFill>
              </a:rPr>
              <a:pPr/>
              <a:t>1</a:t>
            </a:fld>
            <a:endParaRPr lang="fr-FR" altLang="fr-FR" smtClean="0">
              <a:solidFill>
                <a:srgbClr val="336699"/>
              </a:solidFill>
            </a:endParaRPr>
          </a:p>
        </p:txBody>
      </p:sp>
      <p:sp>
        <p:nvSpPr>
          <p:cNvPr id="30726" name="Espace réservé du pied de page 19"/>
          <p:cNvSpPr>
            <a:spLocks noGrp="1"/>
          </p:cNvSpPr>
          <p:nvPr>
            <p:ph type="ftr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Programme Régional UEMOA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2400" y="1447800"/>
            <a:ext cx="8147248" cy="4648200"/>
          </a:xfrm>
        </p:spPr>
        <p:txBody>
          <a:bodyPr/>
          <a:lstStyle/>
          <a:p>
            <a:pPr algn="l">
              <a:defRPr/>
            </a:pPr>
            <a:endParaRPr lang="fr-FR" sz="3200" dirty="0" smtClean="0"/>
          </a:p>
          <a:p>
            <a:pPr algn="l">
              <a:defRPr/>
            </a:pPr>
            <a:endParaRPr lang="fr-FR" sz="3200" dirty="0" smtClean="0"/>
          </a:p>
          <a:p>
            <a:pPr algn="l">
              <a:defRPr/>
            </a:pPr>
            <a:endParaRPr lang="fr-FR" sz="3200" dirty="0"/>
          </a:p>
          <a:p>
            <a:pPr algn="l">
              <a:defRPr/>
            </a:pPr>
            <a:endParaRPr lang="fr-FR" sz="3200" dirty="0"/>
          </a:p>
          <a:p>
            <a:pPr algn="l">
              <a:defRPr/>
            </a:pPr>
            <a:r>
              <a:rPr lang="fr-FR" sz="3200" dirty="0" smtClean="0"/>
              <a:t>Je vous remercie de votre attention</a:t>
            </a:r>
            <a:r>
              <a:rPr lang="fr-FR" sz="3200" dirty="0" smtClean="0"/>
              <a:t>!</a:t>
            </a:r>
          </a:p>
          <a:p>
            <a:pPr algn="l">
              <a:defRPr/>
            </a:pPr>
            <a:endParaRPr lang="fr-FR" sz="3200" b="0" dirty="0"/>
          </a:p>
          <a:p>
            <a:pPr algn="l">
              <a:defRPr/>
            </a:pPr>
            <a:r>
              <a:rPr lang="fr-FR" sz="6000" dirty="0" smtClean="0">
                <a:hlinkClick r:id="rId2" action="ppaction://hlinkfile"/>
              </a:rPr>
              <a:t>Vidéo de </a:t>
            </a:r>
            <a:r>
              <a:rPr lang="fr-FR" sz="6000" dirty="0" err="1" smtClean="0">
                <a:hlinkClick r:id="rId2" action="ppaction://hlinkfile"/>
              </a:rPr>
              <a:t>Gora</a:t>
            </a:r>
            <a:endParaRPr lang="fr-FR" sz="6000" dirty="0" smtClean="0"/>
          </a:p>
          <a:p>
            <a:pPr marL="285750" indent="-285750" algn="l">
              <a:buFontTx/>
              <a:buChar char="-"/>
              <a:defRPr/>
            </a:pPr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905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032448"/>
          </a:xfrm>
        </p:spPr>
        <p:txBody>
          <a:bodyPr/>
          <a:lstStyle/>
          <a:p>
            <a:pPr algn="l">
              <a:defRPr/>
            </a:pPr>
            <a:r>
              <a:rPr lang="fr-FR" sz="1800" dirty="0" smtClean="0">
                <a:latin typeface="+mn-lt"/>
              </a:rPr>
              <a:t>1 : le point sur le déploiement de la collecte des données dans le pays</a:t>
            </a:r>
          </a:p>
          <a:p>
            <a:pPr marL="285750" indent="-285750" algn="l">
              <a:buFontTx/>
              <a:buChar char="-"/>
              <a:defRPr/>
            </a:pPr>
            <a:r>
              <a:rPr lang="fr-FR" sz="1600" b="0" dirty="0" smtClean="0">
                <a:latin typeface="+mn-lt"/>
              </a:rPr>
              <a:t>rappel stratégie d’échantillonnage adoptée par le pays (en termes de strates, sites, saisons)</a:t>
            </a:r>
          </a:p>
          <a:p>
            <a:pPr marL="285750" indent="-285750" algn="l">
              <a:buFontTx/>
              <a:buChar char="-"/>
              <a:defRPr/>
            </a:pPr>
            <a:endParaRPr lang="fr-FR" sz="1600" b="0" dirty="0" smtClean="0">
              <a:latin typeface="+mn-lt"/>
            </a:endParaRPr>
          </a:p>
          <a:p>
            <a:pPr algn="l">
              <a:defRPr/>
            </a:pPr>
            <a:r>
              <a:rPr lang="fr-FR" sz="1800" dirty="0">
                <a:latin typeface="+mn-lt"/>
              </a:rPr>
              <a:t>	</a:t>
            </a:r>
          </a:p>
        </p:txBody>
      </p:sp>
      <p:sp>
        <p:nvSpPr>
          <p:cNvPr id="31747" name="Titre 2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747125" cy="1080120"/>
          </a:xfrm>
        </p:spPr>
        <p:txBody>
          <a:bodyPr/>
          <a:lstStyle/>
          <a:p>
            <a:pPr algn="l"/>
            <a:r>
              <a:rPr lang="fr-FR" altLang="fr-FR" sz="2400" dirty="0" smtClean="0"/>
              <a:t>Objectif du GT en pêche continentale : validation des indicateurs du suivi PC et du mode de restitution des données</a:t>
            </a: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0265F7C-D4F8-4884-93DC-8FADFFBEE38C}" type="slidenum">
              <a:rPr lang="fr-FR" altLang="fr-FR" smtClean="0"/>
              <a:pPr/>
              <a:t>2</a:t>
            </a:fld>
            <a:endParaRPr lang="fr-FR" altLang="fr-FR" smtClean="0"/>
          </a:p>
        </p:txBody>
      </p:sp>
      <p:sp>
        <p:nvSpPr>
          <p:cNvPr id="31749" name="Espace réservé de la date 4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GT n°5 – 22 au 26 février 2016 à Abidjan, Côte d’Ivoire</a:t>
            </a:r>
          </a:p>
        </p:txBody>
      </p:sp>
      <p:sp>
        <p:nvSpPr>
          <p:cNvPr id="31750" name="Espace réservé du pied de page 5"/>
          <p:cNvSpPr>
            <a:spLocks noGrp="1"/>
          </p:cNvSpPr>
          <p:nvPr>
            <p:ph type="ftr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Programme Régional UEMOA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287527"/>
              </p:ext>
            </p:extLst>
          </p:nvPr>
        </p:nvGraphicFramePr>
        <p:xfrm>
          <a:off x="609600" y="2971800"/>
          <a:ext cx="73914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  <a:gridCol w="923925"/>
                <a:gridCol w="923925"/>
                <a:gridCol w="1847850"/>
              </a:tblGrid>
              <a:tr h="137160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Macro-strates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Strates 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         Sites 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Saisons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Permanents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Saisonniers </a:t>
                      </a:r>
                      <a:endParaRPr lang="fr-F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Bassin</a:t>
                      </a:r>
                      <a:r>
                        <a:rPr lang="fr-FR" baseline="0" dirty="0" smtClean="0"/>
                        <a:t> du Fleuve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Tillabéri</a:t>
                      </a:r>
                      <a:r>
                        <a:rPr lang="fr-FR" dirty="0" smtClean="0"/>
                        <a:t>, Niamey, Dosso, Tahoua</a:t>
                      </a:r>
                      <a:r>
                        <a:rPr lang="fr-FR" baseline="0" dirty="0" smtClean="0"/>
                        <a:t> et Maradi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4</a:t>
                      </a:r>
                      <a:r>
                        <a:rPr lang="fr-FR" baseline="0" dirty="0" smtClean="0"/>
                        <a:t> saisons (trimestres)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Bassin Lac Tchad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Zinder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0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re 2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747125" cy="623664"/>
          </a:xfrm>
        </p:spPr>
        <p:txBody>
          <a:bodyPr/>
          <a:lstStyle/>
          <a:p>
            <a:pPr algn="l"/>
            <a:r>
              <a:rPr lang="fr-FR" altLang="fr-FR" sz="2400" dirty="0" smtClean="0"/>
              <a:t>Objectif du GT en pêche continentale : validation des indicateurs du suivi PC et du mode de restitution des données</a:t>
            </a:r>
            <a:br>
              <a:rPr lang="fr-FR" altLang="fr-FR" sz="2400" dirty="0" smtClean="0"/>
            </a:br>
            <a:r>
              <a:rPr lang="fr-FR" altLang="fr-FR" sz="2400" dirty="0" smtClean="0"/>
              <a:t>- </a:t>
            </a:r>
            <a:r>
              <a:rPr lang="fr-FR" sz="1600" b="0" dirty="0" smtClean="0"/>
              <a:t>situation </a:t>
            </a:r>
            <a:r>
              <a:rPr lang="fr-FR" sz="1600" b="0" dirty="0"/>
              <a:t>de déploiement effectif de la stratégie. Sur quelle durée (mois de début) ?</a:t>
            </a:r>
            <a:br>
              <a:rPr lang="fr-FR" sz="1600" b="0" dirty="0"/>
            </a:br>
            <a:endParaRPr lang="fr-FR" altLang="fr-FR" sz="1600" dirty="0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0265F7C-D4F8-4884-93DC-8FADFFBEE38C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  <p:sp>
        <p:nvSpPr>
          <p:cNvPr id="31749" name="Espace réservé de la date 4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GT n°5 – 22 au 26 février 2016 à Abidjan, Côte d’Ivoire</a:t>
            </a:r>
          </a:p>
        </p:txBody>
      </p:sp>
      <p:sp>
        <p:nvSpPr>
          <p:cNvPr id="31750" name="Espace réservé du pied de page 5"/>
          <p:cNvSpPr>
            <a:spLocks noGrp="1"/>
          </p:cNvSpPr>
          <p:nvPr>
            <p:ph type="ftr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Programme Régional UEMOA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38705"/>
              </p:ext>
            </p:extLst>
          </p:nvPr>
        </p:nvGraphicFramePr>
        <p:xfrm>
          <a:off x="533400" y="2057400"/>
          <a:ext cx="7543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522572"/>
                <a:gridCol w="1658778"/>
                <a:gridCol w="2914650"/>
              </a:tblGrid>
              <a:tr h="137159">
                <a:tc>
                  <a:txBody>
                    <a:bodyPr/>
                    <a:lstStyle/>
                    <a:p>
                      <a:r>
                        <a:rPr lang="fr-FR" dirty="0" smtClean="0"/>
                        <a:t>Catégorie de sites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Sites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Début de déploiement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Observations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Permanents 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06 Octobre 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Collecte</a:t>
                      </a:r>
                      <a:r>
                        <a:rPr lang="fr-FR" baseline="0" dirty="0" smtClean="0"/>
                        <a:t> des données en cours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Saisonniers 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Novembre 2015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Bagalam</a:t>
                      </a:r>
                      <a:r>
                        <a:rPr lang="fr-FR" dirty="0" smtClean="0"/>
                        <a:t> (Maradi) et </a:t>
                      </a:r>
                      <a:r>
                        <a:rPr lang="fr-FR" dirty="0" err="1" smtClean="0"/>
                        <a:t>Namga</a:t>
                      </a:r>
                      <a:r>
                        <a:rPr lang="fr-FR" dirty="0" smtClean="0"/>
                        <a:t> (</a:t>
                      </a:r>
                      <a:r>
                        <a:rPr lang="fr-FR" dirty="0" err="1" smtClean="0"/>
                        <a:t>Tillabéri</a:t>
                      </a:r>
                      <a:r>
                        <a:rPr lang="fr-FR" dirty="0" smtClean="0"/>
                        <a:t>)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Décembre 2015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Kassama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Toumbala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Lassouri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Gompha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(Zinder)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Pas commencé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Fermeture de</a:t>
                      </a:r>
                      <a:r>
                        <a:rPr lang="fr-FR" baseline="0" dirty="0" smtClean="0"/>
                        <a:t> la pêche </a:t>
                      </a:r>
                      <a:r>
                        <a:rPr lang="fr-FR" baseline="0" dirty="0" err="1" smtClean="0"/>
                        <a:t>Tcherassa</a:t>
                      </a:r>
                      <a:r>
                        <a:rPr lang="fr-FR" baseline="0" dirty="0" smtClean="0"/>
                        <a:t> (Tahoua), </a:t>
                      </a:r>
                      <a:r>
                        <a:rPr lang="fr-FR" baseline="0" dirty="0" err="1" smtClean="0"/>
                        <a:t>Albarkayzé</a:t>
                      </a:r>
                      <a:r>
                        <a:rPr lang="fr-FR" baseline="0" dirty="0" smtClean="0"/>
                        <a:t> (Dosso)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3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3400" y="2590800"/>
            <a:ext cx="8147248" cy="2625155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fr-FR" dirty="0" smtClean="0"/>
              <a:t>4 postes en fonctionnement </a:t>
            </a:r>
          </a:p>
          <a:p>
            <a:pPr marL="457200" indent="-457200" algn="l">
              <a:buFontTx/>
              <a:buChar char="-"/>
            </a:pPr>
            <a:r>
              <a:rPr lang="fr-FR" dirty="0" smtClean="0"/>
              <a:t>Retard: lié à l’acheminement des fiches remplies et à l’occupation temporaire de certains agents de saisie</a:t>
            </a:r>
          </a:p>
          <a:p>
            <a:pPr algn="l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1340768"/>
            <a:ext cx="8066087" cy="1402432"/>
          </a:xfrm>
        </p:spPr>
        <p:txBody>
          <a:bodyPr/>
          <a:lstStyle/>
          <a:p>
            <a:pPr marL="285750" indent="-285750" algn="l">
              <a:defRPr/>
            </a:pPr>
            <a:r>
              <a:rPr lang="fr-FR" sz="3200" dirty="0"/>
              <a:t>2 : le point sur les opérations de saisie et les bases de données produites</a:t>
            </a:r>
            <a:br>
              <a:rPr lang="fr-FR" sz="3200" dirty="0"/>
            </a:br>
            <a:r>
              <a:rPr lang="fr-FR" sz="3200" dirty="0" smtClean="0"/>
              <a:t>- </a:t>
            </a:r>
            <a:r>
              <a:rPr lang="fr-FR" sz="2000" b="0" dirty="0" smtClean="0"/>
              <a:t>nombre </a:t>
            </a:r>
            <a:r>
              <a:rPr lang="fr-FR" sz="2000" b="0" dirty="0"/>
              <a:t>de postes de saisie en fonctionnement, existence de retard ou non dans la saisie des fiches </a:t>
            </a:r>
            <a:r>
              <a:rPr lang="fr-FR" sz="1600" b="0" dirty="0"/>
              <a:t/>
            </a:r>
            <a:br>
              <a:rPr lang="fr-FR" sz="1600" b="0" dirty="0"/>
            </a:br>
            <a:r>
              <a:rPr lang="fr-FR" sz="1600" b="0" dirty="0"/>
              <a:t/>
            </a:r>
            <a:br>
              <a:rPr lang="fr-FR" sz="1600" b="0" dirty="0"/>
            </a:br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37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2400" y="2438400"/>
            <a:ext cx="8147248" cy="3657600"/>
          </a:xfrm>
        </p:spPr>
        <p:txBody>
          <a:bodyPr/>
          <a:lstStyle/>
          <a:p>
            <a:pPr marL="285750" indent="-285750" algn="l">
              <a:buFontTx/>
              <a:buChar char="-"/>
              <a:defRPr/>
            </a:pPr>
            <a:r>
              <a:rPr lang="fr-FR" b="0" dirty="0">
                <a:hlinkClick r:id="rId2" action="ppaction://hlinkfile"/>
              </a:rPr>
              <a:t>synthèse des résultats suivi PC au niveau du pays, en présentant le premier bulletin statistique </a:t>
            </a:r>
            <a:endParaRPr lang="fr-FR" b="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136135" cy="1250032"/>
          </a:xfrm>
        </p:spPr>
        <p:txBody>
          <a:bodyPr/>
          <a:lstStyle/>
          <a:p>
            <a:pPr algn="l"/>
            <a:r>
              <a:rPr lang="fr-FR" b="0" dirty="0" smtClean="0"/>
              <a:t>- difficultés dans </a:t>
            </a:r>
            <a:r>
              <a:rPr lang="fr-FR" b="0" dirty="0"/>
              <a:t>la saisie ou dans la gestion des bases de saisie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0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2400" y="2438400"/>
            <a:ext cx="8147248" cy="365760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fr-FR" dirty="0" smtClean="0"/>
              <a:t>Données manquantes dans certaines fiches</a:t>
            </a:r>
          </a:p>
          <a:p>
            <a:pPr marL="457200" indent="-457200" algn="l">
              <a:buFontTx/>
              <a:buChar char="-"/>
            </a:pPr>
            <a:r>
              <a:rPr lang="fr-FR" dirty="0" smtClean="0"/>
              <a:t>Revoir la question 6.2 (combien dans le groupe ci-dessous qui est le groupe C2 et non les personnes répondant )</a:t>
            </a:r>
          </a:p>
          <a:p>
            <a:pPr marL="457200" indent="-457200" algn="l">
              <a:buFontTx/>
              <a:buChar char="-"/>
            </a:pPr>
            <a:r>
              <a:rPr lang="fr-FR" dirty="0" smtClean="0"/>
              <a:t>Formulaire de saisie : absence du champs de code pays pour la base de données fournie à Lomé en Octobre (Résolue), absence du champs code site sur la nouvelle base (Résolue) 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136135" cy="1250032"/>
          </a:xfrm>
        </p:spPr>
        <p:txBody>
          <a:bodyPr/>
          <a:lstStyle/>
          <a:p>
            <a:pPr algn="l"/>
            <a:r>
              <a:rPr lang="fr-FR" b="0" dirty="0" smtClean="0"/>
              <a:t>- difficultés dans </a:t>
            </a:r>
            <a:r>
              <a:rPr lang="fr-FR" b="0" dirty="0"/>
              <a:t>la saisie ou dans la gestion des bases de saisie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6244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2400" y="2438400"/>
            <a:ext cx="8147248" cy="3657600"/>
          </a:xfrm>
        </p:spPr>
        <p:txBody>
          <a:bodyPr/>
          <a:lstStyle/>
          <a:p>
            <a:pPr marL="285750" indent="-285750" algn="l">
              <a:buFontTx/>
              <a:buChar char="-"/>
              <a:defRPr/>
            </a:pPr>
            <a:r>
              <a:rPr lang="fr-FR" b="0" dirty="0"/>
              <a:t>difficultés </a:t>
            </a:r>
            <a:r>
              <a:rPr lang="fr-FR" b="0" dirty="0" smtClean="0"/>
              <a:t>rencontrées </a:t>
            </a:r>
            <a:r>
              <a:rPr lang="fr-FR" b="0" dirty="0"/>
              <a:t>dans la réalisation des </a:t>
            </a:r>
            <a:r>
              <a:rPr lang="fr-FR" b="0" dirty="0" smtClean="0"/>
              <a:t>traitements: </a:t>
            </a:r>
            <a:endParaRPr lang="fr-FR" b="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fr-FR" b="0" dirty="0" smtClean="0"/>
              <a:t>La macro strate lac Tchad n’est pas prise en compte dans le tableau de facteur d’extrapolation </a:t>
            </a:r>
            <a:r>
              <a:rPr lang="fr-FR" b="0" dirty="0" err="1" smtClean="0"/>
              <a:t>reporting</a:t>
            </a:r>
            <a:r>
              <a:rPr lang="fr-FR" b="0" dirty="0" smtClean="0"/>
              <a:t> (voir base centrale issu de du travail de la mission d’appui de Monsieur  </a:t>
            </a:r>
            <a:r>
              <a:rPr lang="fr-FR" b="0" dirty="0" err="1" smtClean="0"/>
              <a:t>Soumah</a:t>
            </a:r>
            <a:r>
              <a:rPr lang="fr-FR" b="0" dirty="0" smtClean="0"/>
              <a:t>)</a:t>
            </a:r>
            <a:endParaRPr lang="fr-FR" b="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136135" cy="945232"/>
          </a:xfrm>
        </p:spPr>
        <p:txBody>
          <a:bodyPr/>
          <a:lstStyle/>
          <a:p>
            <a:pPr algn="l">
              <a:defRPr/>
            </a:pPr>
            <a:r>
              <a:rPr lang="fr-FR" dirty="0"/>
              <a:t>3 : les traitements et les résultats obtenus, présentation  d’un bulletin </a:t>
            </a:r>
            <a:r>
              <a:rPr lang="fr-FR" dirty="0" smtClean="0"/>
              <a:t>statistique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36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2400" y="1295400"/>
            <a:ext cx="8147248" cy="4800600"/>
          </a:xfrm>
        </p:spPr>
        <p:txBody>
          <a:bodyPr/>
          <a:lstStyle/>
          <a:p>
            <a:pPr algn="l">
              <a:defRPr/>
            </a:pPr>
            <a:r>
              <a:rPr lang="fr-FR" sz="3200" dirty="0"/>
              <a:t>4 : suites du suivi PC dans le pays</a:t>
            </a:r>
          </a:p>
          <a:p>
            <a:pPr marL="285750" indent="-285750" algn="l">
              <a:buFontTx/>
              <a:buChar char="-"/>
              <a:defRPr/>
            </a:pPr>
            <a:r>
              <a:rPr lang="fr-FR" b="0" dirty="0"/>
              <a:t>en termes d’améliorations techniques encore nécessaires sur la base ou sur le </a:t>
            </a:r>
            <a:r>
              <a:rPr lang="fr-FR" b="0" dirty="0" smtClean="0"/>
              <a:t>bulletin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fr-FR" sz="2400" b="0" dirty="0" smtClean="0"/>
              <a:t>Tenir compte de la fonctionnalité des sites: créer une variable Etat (ouverture/fermeture de la pêche) afin d’éviter les surévaluations des indicateurs (Cas de la production à Tahoua);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fr-FR" sz="2400" b="0" dirty="0" smtClean="0"/>
              <a:t>Ajouter un paramètre nombre de poissons par classe de poids pour mieux apprécier le niveau d’exploitation du stock;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fr-FR" sz="2400" b="0" dirty="0" smtClean="0"/>
              <a:t>Elargir l’échantillon pour que ça soit plus représentatif.   </a:t>
            </a:r>
            <a:endParaRPr lang="fr-FR" sz="2400" b="0" dirty="0"/>
          </a:p>
          <a:p>
            <a:pPr algn="l">
              <a:defRPr/>
            </a:pPr>
            <a:endParaRPr lang="fr-FR" sz="2400" dirty="0"/>
          </a:p>
          <a:p>
            <a:pPr marL="285750" indent="-285750" algn="l">
              <a:buFontTx/>
              <a:buChar char="-"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2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2400" y="2438400"/>
            <a:ext cx="8147248" cy="3657600"/>
          </a:xfrm>
        </p:spPr>
        <p:txBody>
          <a:bodyPr/>
          <a:lstStyle/>
          <a:p>
            <a:pPr algn="l">
              <a:defRPr/>
            </a:pPr>
            <a:r>
              <a:rPr lang="fr-FR" sz="3200" dirty="0"/>
              <a:t>4 : suites du suivi PC dans le pays</a:t>
            </a:r>
          </a:p>
          <a:p>
            <a:pPr marL="285750" indent="-285750" algn="l">
              <a:buFontTx/>
              <a:buChar char="-"/>
              <a:defRPr/>
            </a:pPr>
            <a:r>
              <a:rPr lang="fr-FR" b="0" dirty="0"/>
              <a:t>en termes de ressources pérennes mobilisées pour assurer la continuité du suivi dans le pays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fr-FR" b="0" dirty="0"/>
              <a:t>Augmenter les ressources financières pour couvrir toutes les saisons</a:t>
            </a:r>
            <a:r>
              <a:rPr lang="fr-FR" b="0" dirty="0" smtClean="0"/>
              <a:t>;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fr-FR" b="0" dirty="0" smtClean="0"/>
              <a:t>Faire un plaidoyer à l’endroit de l’Etat pour la pérennisation de l’activité (financement).</a:t>
            </a:r>
          </a:p>
          <a:p>
            <a:pPr marL="285750" indent="-285750" algn="l">
              <a:buFontTx/>
              <a:buChar char="-"/>
              <a:defRPr/>
            </a:pPr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15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mièr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712</Words>
  <Application>Microsoft Office PowerPoint</Application>
  <PresentationFormat>Affichage à l'écran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6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première page</vt:lpstr>
      <vt:lpstr>4_Conception personnalisée</vt:lpstr>
      <vt:lpstr>3_Conception personnalisée</vt:lpstr>
      <vt:lpstr>2_Conception personnalisée</vt:lpstr>
      <vt:lpstr>1_Conception personnalisée</vt:lpstr>
      <vt:lpstr>Conception personnalisée</vt:lpstr>
      <vt:lpstr>ATELIER REGIONAL DE VALIDATION ET CLOTURE DU PROGRAMME : ETAT DES PECHERIES ARTISANALES CONTINENTALE ET MARITIME DANS LES 8 ETATS MEMBRES DE L’UEMOA   Abidjan, du 22 au 26 février 2016</vt:lpstr>
      <vt:lpstr>Objectif du GT en pêche continentale : validation des indicateurs du suivi PC et du mode de restitution des données</vt:lpstr>
      <vt:lpstr>Objectif du GT en pêche continentale : validation des indicateurs du suivi PC et du mode de restitution des données - situation de déploiement effectif de la stratégie. Sur quelle durée (mois de début) ? </vt:lpstr>
      <vt:lpstr>2 : le point sur les opérations de saisie et les bases de données produites - nombre de postes de saisie en fonctionnement, existence de retard ou non dans la saisie des fiches   </vt:lpstr>
      <vt:lpstr>- difficultés dans la saisie ou dans la gestion des bases de saisie</vt:lpstr>
      <vt:lpstr>- difficultés dans la saisie ou dans la gestion des bases de saisie</vt:lpstr>
      <vt:lpstr>3 : les traitements et les résultats obtenus, présentation  d’un bulletin statistique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Carole ESCARAVAGE</dc:creator>
  <cp:lastModifiedBy>user</cp:lastModifiedBy>
  <cp:revision>224</cp:revision>
  <dcterms:created xsi:type="dcterms:W3CDTF">2011-01-28T14:13:06Z</dcterms:created>
  <dcterms:modified xsi:type="dcterms:W3CDTF">2016-02-22T10:40:24Z</dcterms:modified>
</cp:coreProperties>
</file>