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en-U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74" autoAdjust="0"/>
    <p:restoredTop sz="94660"/>
  </p:normalViewPr>
  <p:slideViewPr>
    <p:cSldViewPr>
      <p:cViewPr>
        <p:scale>
          <a:sx n="30" d="100"/>
          <a:sy n="30" d="100"/>
        </p:scale>
        <p:origin x="-1416" y="412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B622F-CBD3-4254-B9F8-2A1D53B2ED39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37222-A6BB-4505-B882-8625A12F2E4E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5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7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1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  <a:prstGeom prst="rect">
            <a:avLst/>
          </a:prstGeom>
        </p:spPr>
        <p:txBody>
          <a:bodyPr vert="eaVert"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lIns="432054" tIns="216027" rIns="432054" bIns="216027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</p:spPr>
        <p:txBody>
          <a:bodyPr lIns="432054" tIns="216027" rIns="432054" bIns="216027" anchor="t"/>
          <a:lstStyle>
            <a:lvl1pPr algn="l">
              <a:defRPr sz="189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0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3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  <a:prstGeom prst="rect">
            <a:avLst/>
          </a:prstGeom>
        </p:spPr>
        <p:txBody>
          <a:bodyPr lIns="432054" tIns="216027" rIns="432054" bIns="216027"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lIns="432054" tIns="216027" rIns="432054" bIns="216027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9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  <a:prstGeom prst="rect">
            <a:avLst/>
          </a:prstGeom>
        </p:spPr>
        <p:txBody>
          <a:bodyPr lIns="432054" tIns="216027" rIns="432054" bIns="216027"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5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</p:spPr>
        <p:txBody>
          <a:bodyPr lIns="432054" tIns="216027" rIns="432054" bIns="216027" anchor="b"/>
          <a:lstStyle>
            <a:lvl1pPr algn="l">
              <a:defRPr sz="95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  <a:prstGeom prst="rect">
            <a:avLst/>
          </a:prstGeom>
        </p:spPr>
        <p:txBody>
          <a:bodyPr lIns="432054" tIns="216027" rIns="432054" bIns="216027"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BFA3CFD2-07CD-411D-AC77-0A5060E10DCA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lIns="432054" tIns="216027" rIns="432054" bIns="216027"/>
          <a:lstStyle/>
          <a:p>
            <a:fld id="{8D056B7D-650A-409B-8569-BECDA35AF00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4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20339474" y="2275147"/>
            <a:ext cx="12064576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25250" tIns="212625" rIns="425250" bIns="212625"/>
          <a:lstStyle/>
          <a:p>
            <a:pPr algn="ctr" hangingPunct="1">
              <a:lnSpc>
                <a:spcPct val="100000"/>
              </a:lnSpc>
              <a:tabLst>
                <a:tab pos="3420428" algn="l"/>
                <a:tab pos="6840855" algn="l"/>
                <a:tab pos="10261283" algn="l"/>
                <a:tab pos="13681710" algn="l"/>
                <a:tab pos="17102138" algn="l"/>
              </a:tabLst>
            </a:pPr>
            <a:endParaRPr lang="fr-FR" sz="6600" b="1" dirty="0">
              <a:solidFill>
                <a:srgbClr val="000099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8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à coins arrondis 42"/>
          <p:cNvSpPr/>
          <p:nvPr/>
        </p:nvSpPr>
        <p:spPr>
          <a:xfrm>
            <a:off x="165230" y="6337004"/>
            <a:ext cx="31702987" cy="31539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0"/>
            <a:ext cx="32404050" cy="26645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0" y="41359877"/>
            <a:ext cx="32404050" cy="1845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617" y="432348"/>
            <a:ext cx="1336600" cy="1965278"/>
          </a:xfrm>
          <a:prstGeom prst="rect">
            <a:avLst/>
          </a:prstGeom>
        </p:spPr>
      </p:pic>
      <p:grpSp>
        <p:nvGrpSpPr>
          <p:cNvPr id="8" name="Groupe 7"/>
          <p:cNvGrpSpPr/>
          <p:nvPr/>
        </p:nvGrpSpPr>
        <p:grpSpPr>
          <a:xfrm>
            <a:off x="25965327" y="41516273"/>
            <a:ext cx="6089879" cy="1328787"/>
            <a:chOff x="964237" y="0"/>
            <a:chExt cx="4563106" cy="996287"/>
          </a:xfrm>
        </p:grpSpPr>
        <p:pic>
          <p:nvPicPr>
            <p:cNvPr id="9" name="Image 8" descr="C:\Users\NCOZANNET\Dropbox\Oceanic Dév\ADMINISTRATIF\PAPIER EN TETE + LOGOS\oceanic-bleu copie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665" y="177421"/>
              <a:ext cx="1760561" cy="7779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409" y="177421"/>
              <a:ext cx="1009934" cy="5732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10" descr="LogoAgrocampusOuest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237" y="0"/>
              <a:ext cx="1487606" cy="99628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183552" y="534794"/>
            <a:ext cx="25850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/>
              <a:t>RESULTATS ECPM</a:t>
            </a:r>
            <a:endParaRPr lang="fr-FR" sz="88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24878" y="2880620"/>
            <a:ext cx="31143339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7200" i="1" dirty="0" smtClean="0"/>
              <a:t>Note sur le projet par l’UEMOA</a:t>
            </a:r>
          </a:p>
          <a:p>
            <a:pPr algn="ctr"/>
            <a:r>
              <a:rPr lang="fr-FR" sz="7200" i="1" dirty="0" smtClean="0"/>
              <a:t>…..</a:t>
            </a:r>
          </a:p>
          <a:p>
            <a:pPr algn="ctr"/>
            <a:r>
              <a:rPr lang="fr-FR" sz="7200" i="1" dirty="0" smtClean="0"/>
              <a:t>…..</a:t>
            </a:r>
            <a:endParaRPr lang="fr-FR" sz="7200" i="1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30" y="41596810"/>
            <a:ext cx="1874306" cy="1401679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52" y="41548042"/>
            <a:ext cx="2209161" cy="1473669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936" y="41476908"/>
            <a:ext cx="2310049" cy="1537001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7113490" y="41701316"/>
            <a:ext cx="29255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POSTER PREPARE PAR </a:t>
            </a:r>
            <a:endParaRPr lang="fr-FR" sz="4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3753753" y="41620924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Date publication poster</a:t>
            </a:r>
            <a:endParaRPr lang="fr-FR" sz="4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864321" y="8713268"/>
            <a:ext cx="68917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</a:t>
            </a:r>
          </a:p>
          <a:p>
            <a:endParaRPr lang="fr-FR" sz="3200" dirty="0" smtClean="0"/>
          </a:p>
          <a:p>
            <a:r>
              <a:rPr lang="fr-FR" sz="3200" dirty="0" smtClean="0"/>
              <a:t>Population  dans les ménages de pêcheurs sur un graphique bâton à deux échelles gauche et droite , par région</a:t>
            </a:r>
          </a:p>
          <a:p>
            <a:r>
              <a:rPr lang="fr-FR" sz="3200" dirty="0" smtClean="0"/>
              <a:t>Ou bien un tableau à deux colonnes</a:t>
            </a:r>
          </a:p>
          <a:p>
            <a:endParaRPr lang="fr-FR" sz="3200" dirty="0" smtClean="0"/>
          </a:p>
        </p:txBody>
      </p:sp>
      <p:sp>
        <p:nvSpPr>
          <p:cNvPr id="29" name="ZoneTexte 28"/>
          <p:cNvSpPr txBox="1"/>
          <p:nvPr/>
        </p:nvSpPr>
        <p:spPr>
          <a:xfrm>
            <a:off x="10801425" y="8785276"/>
            <a:ext cx="716557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2 :</a:t>
            </a:r>
          </a:p>
          <a:p>
            <a:endParaRPr lang="fr-FR" sz="3200" dirty="0" smtClean="0"/>
          </a:p>
          <a:p>
            <a:r>
              <a:rPr lang="fr-FR" sz="3200" dirty="0" smtClean="0"/>
              <a:t>Pour 4 pays: Nombre de pirogues, avec la part motorisée , par région</a:t>
            </a:r>
          </a:p>
          <a:p>
            <a:r>
              <a:rPr lang="fr-FR" sz="3200" dirty="0" smtClean="0"/>
              <a:t>Pour la GB: Nombre de pirogues, avec la part des pirogues </a:t>
            </a:r>
          </a:p>
          <a:p>
            <a:endParaRPr lang="fr-FR" sz="3200" dirty="0" smtClean="0"/>
          </a:p>
          <a:p>
            <a:r>
              <a:rPr lang="fr-FR" sz="3200" dirty="0" smtClean="0"/>
              <a:t>Jauge avec part par rapport à UEMOA</a:t>
            </a:r>
            <a:endParaRPr lang="fr-FR" sz="3200" dirty="0"/>
          </a:p>
        </p:txBody>
      </p:sp>
      <p:sp>
        <p:nvSpPr>
          <p:cNvPr id="31" name="ZoneTexte 30"/>
          <p:cNvSpPr txBox="1"/>
          <p:nvPr/>
        </p:nvSpPr>
        <p:spPr>
          <a:xfrm>
            <a:off x="1368377" y="38380564"/>
            <a:ext cx="291977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Conclusions générales  sur la pêche maritime</a:t>
            </a:r>
          </a:p>
          <a:p>
            <a:r>
              <a:rPr lang="fr-FR" sz="6600" dirty="0" smtClean="0"/>
              <a:t>Suites à donner (Site web)</a:t>
            </a:r>
            <a:endParaRPr lang="fr-FR" sz="6600" dirty="0"/>
          </a:p>
        </p:txBody>
      </p:sp>
      <p:sp>
        <p:nvSpPr>
          <p:cNvPr id="42" name="ZoneTexte 41"/>
          <p:cNvSpPr txBox="1"/>
          <p:nvPr/>
        </p:nvSpPr>
        <p:spPr>
          <a:xfrm>
            <a:off x="2664521" y="6697044"/>
            <a:ext cx="30603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 smtClean="0"/>
              <a:t>Ex.: « La pêche artisanale maritime, un secteur clé pour ….  »</a:t>
            </a:r>
            <a:endParaRPr lang="fr-FR" sz="6600" dirty="0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4" r="14091" b="20357"/>
          <a:stretch/>
        </p:blipFill>
        <p:spPr>
          <a:xfrm>
            <a:off x="11305481" y="17858284"/>
            <a:ext cx="8175199" cy="3851193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489" y="33700044"/>
            <a:ext cx="8756689" cy="351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20306481" y="8641260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3: diagramme bâton</a:t>
            </a:r>
          </a:p>
          <a:p>
            <a:endParaRPr lang="fr-FR" sz="3200" dirty="0" smtClean="0"/>
          </a:p>
          <a:p>
            <a:r>
              <a:rPr lang="fr-FR" sz="3200" dirty="0" smtClean="0"/>
              <a:t>Nombre de sites par région, en faisant apparaitre le nombre de sites bien équipés   (</a:t>
            </a:r>
            <a:r>
              <a:rPr lang="fr-FR" sz="3200" dirty="0" err="1" smtClean="0"/>
              <a:t>facilit</a:t>
            </a:r>
            <a:r>
              <a:rPr lang="fr-FR" sz="3200" dirty="0" smtClean="0"/>
              <a:t> </a:t>
            </a:r>
            <a:r>
              <a:rPr lang="fr-FR" sz="3200" dirty="0" err="1" smtClean="0"/>
              <a:t>conserv</a:t>
            </a:r>
            <a:r>
              <a:rPr lang="fr-FR" sz="3200" dirty="0" smtClean="0"/>
              <a:t>. + </a:t>
            </a:r>
            <a:r>
              <a:rPr lang="fr-FR" sz="3200" dirty="0" err="1" smtClean="0"/>
              <a:t>facilit</a:t>
            </a:r>
            <a:r>
              <a:rPr lang="fr-FR" sz="3200" dirty="0" smtClean="0"/>
              <a:t> accès  </a:t>
            </a:r>
            <a:r>
              <a:rPr lang="fr-FR" sz="3200" dirty="0" err="1" smtClean="0"/>
              <a:t>commerc</a:t>
            </a:r>
            <a:r>
              <a:rPr lang="fr-FR" sz="3200" dirty="0" smtClean="0"/>
              <a:t>.)</a:t>
            </a:r>
            <a:endParaRPr lang="fr-FR" sz="3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1008337" y="14041860"/>
            <a:ext cx="88569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4 :</a:t>
            </a:r>
          </a:p>
          <a:p>
            <a:endParaRPr lang="fr-FR" sz="3200" dirty="0" smtClean="0"/>
          </a:p>
          <a:p>
            <a:r>
              <a:rPr lang="fr-FR" sz="3200" dirty="0" smtClean="0"/>
              <a:t>Structure technique du parc en termes d’engin principal (camembert)</a:t>
            </a:r>
            <a:endParaRPr lang="fr-FR" sz="3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20234473" y="13753828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5 :</a:t>
            </a:r>
          </a:p>
          <a:p>
            <a:endParaRPr lang="fr-FR" sz="3200" dirty="0" smtClean="0"/>
          </a:p>
          <a:p>
            <a:r>
              <a:rPr lang="fr-FR" sz="3200" dirty="0" smtClean="0"/>
              <a:t>Camembert sur les grandes composantes (en % de groupes d’espèces) de la ressource (capture) </a:t>
            </a:r>
            <a:endParaRPr lang="fr-FR" sz="32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1233473" y="13825836"/>
            <a:ext cx="75976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Texte ou grandes idées (tendances, problématiques ou côtés positifs du secteur)</a:t>
            </a:r>
          </a:p>
          <a:p>
            <a:r>
              <a:rPr lang="fr-FR" sz="3600" dirty="0" smtClean="0"/>
              <a:t>Production totale  se situerait aux environs de ………………… tonnes </a:t>
            </a:r>
            <a:endParaRPr lang="fr-FR" sz="3600" dirty="0"/>
          </a:p>
        </p:txBody>
      </p:sp>
      <p:sp>
        <p:nvSpPr>
          <p:cNvPr id="72" name="ZoneTexte 71"/>
          <p:cNvSpPr txBox="1"/>
          <p:nvPr/>
        </p:nvSpPr>
        <p:spPr>
          <a:xfrm>
            <a:off x="20594513" y="18146316"/>
            <a:ext cx="1026316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7</a:t>
            </a:r>
          </a:p>
          <a:p>
            <a:endParaRPr lang="fr-FR" sz="3200" dirty="0" smtClean="0"/>
          </a:p>
          <a:p>
            <a:r>
              <a:rPr lang="fr-FR" sz="3200" dirty="0" smtClean="0"/>
              <a:t>La pêche comme source de revenus principale pour des milliers (</a:t>
            </a:r>
            <a:r>
              <a:rPr lang="fr-FR" sz="3200" dirty="0" err="1" smtClean="0"/>
              <a:t>nbre</a:t>
            </a:r>
            <a:r>
              <a:rPr lang="fr-FR" sz="3200" dirty="0" smtClean="0"/>
              <a:t>: ………….. )de ménages</a:t>
            </a:r>
          </a:p>
          <a:p>
            <a:endParaRPr lang="fr-FR" sz="3200" dirty="0" smtClean="0"/>
          </a:p>
          <a:p>
            <a:r>
              <a:rPr lang="fr-FR" sz="3200" dirty="0" smtClean="0"/>
              <a:t>Camembert (%</a:t>
            </a:r>
            <a:r>
              <a:rPr lang="fr-FR" sz="3200" dirty="0" err="1" smtClean="0"/>
              <a:t>age</a:t>
            </a:r>
            <a:r>
              <a:rPr lang="fr-FR" sz="3200" dirty="0" smtClean="0"/>
              <a:t>)</a:t>
            </a:r>
          </a:p>
          <a:p>
            <a:endParaRPr lang="fr-FR" sz="3200" dirty="0" smtClean="0"/>
          </a:p>
          <a:p>
            <a:r>
              <a:rPr lang="fr-FR" sz="3200" dirty="0" smtClean="0"/>
              <a:t>  </a:t>
            </a:r>
            <a:endParaRPr lang="fr-FR" sz="3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152353" y="18362340"/>
            <a:ext cx="93540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6 :</a:t>
            </a:r>
          </a:p>
          <a:p>
            <a:endParaRPr lang="fr-FR" sz="3200" dirty="0" smtClean="0"/>
          </a:p>
          <a:p>
            <a:r>
              <a:rPr lang="fr-FR" sz="3200" dirty="0" err="1" smtClean="0"/>
              <a:t>Nbre</a:t>
            </a:r>
            <a:r>
              <a:rPr lang="fr-FR" sz="3200" dirty="0" smtClean="0"/>
              <a:t> d’opérateurs post-capture  de différents types intervenant sur les sites (valeurs empilées dans bâtons par région) </a:t>
            </a:r>
          </a:p>
          <a:p>
            <a:endParaRPr lang="fr-FR" sz="3200" dirty="0" smtClean="0"/>
          </a:p>
          <a:p>
            <a:endParaRPr lang="fr-FR" sz="3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11449497" y="2844346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Texte ou grandes idées (tendances, problématiques ou côtés positifs du secteur) concernant les problèmes sociaux – citer le %</a:t>
            </a:r>
            <a:r>
              <a:rPr lang="fr-FR" sz="4000" dirty="0" err="1" smtClean="0"/>
              <a:t>age</a:t>
            </a:r>
            <a:r>
              <a:rPr lang="fr-FR" sz="4000" dirty="0" smtClean="0"/>
              <a:t> de pêcheurs d’origine étrangère, %</a:t>
            </a:r>
            <a:r>
              <a:rPr lang="fr-FR" sz="4000" dirty="0" err="1" smtClean="0"/>
              <a:t>age</a:t>
            </a:r>
            <a:r>
              <a:rPr lang="fr-FR" sz="4000" dirty="0" smtClean="0"/>
              <a:t> d’alphabétisation des pop. de pêcheurs  </a:t>
            </a:r>
            <a:endParaRPr lang="fr-FR" sz="4000" dirty="0"/>
          </a:p>
        </p:txBody>
      </p:sp>
      <p:sp>
        <p:nvSpPr>
          <p:cNvPr id="76" name="ZoneTexte 75"/>
          <p:cNvSpPr txBox="1"/>
          <p:nvPr/>
        </p:nvSpPr>
        <p:spPr>
          <a:xfrm>
            <a:off x="1584401" y="24194988"/>
            <a:ext cx="7488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8:</a:t>
            </a:r>
          </a:p>
          <a:p>
            <a:r>
              <a:rPr lang="fr-FR" sz="3200" dirty="0" smtClean="0"/>
              <a:t>% de sites déclarant des conflits intra PA, PA-PI, PA-opérateurs post-capture, par région sur des bâtons cote à cote </a:t>
            </a:r>
            <a:endParaRPr lang="fr-FR" sz="3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21242585" y="29739604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11 :</a:t>
            </a:r>
          </a:p>
          <a:p>
            <a:endParaRPr lang="fr-FR" sz="3200" dirty="0" smtClean="0"/>
          </a:p>
          <a:p>
            <a:r>
              <a:rPr lang="fr-FR" sz="3200" dirty="0" smtClean="0"/>
              <a:t> % de ménages déclarant vouloir que leurs enfants restent dans la pêche, </a:t>
            </a:r>
          </a:p>
          <a:p>
            <a:r>
              <a:rPr lang="fr-FR" sz="3200" dirty="0" smtClean="0"/>
              <a:t>% de </a:t>
            </a:r>
            <a:r>
              <a:rPr lang="fr-FR" sz="3200" dirty="0" err="1" smtClean="0"/>
              <a:t>neo</a:t>
            </a:r>
            <a:r>
              <a:rPr lang="fr-FR" sz="3200" dirty="0" smtClean="0"/>
              <a:t>-pêcheurs, par région</a:t>
            </a:r>
          </a:p>
          <a:p>
            <a:endParaRPr lang="fr-FR" sz="3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1377489" y="22970852"/>
            <a:ext cx="75976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Texte ou grandes idées (tendances, problématiques ou côtés positifs du secteur) Concernant les problèmes halieutiques soulevés par le secteur. Parler ici des migrations (% d’U.P. faisant </a:t>
            </a:r>
            <a:r>
              <a:rPr lang="fr-FR" sz="3600" dirty="0" err="1" smtClean="0"/>
              <a:t>mig</a:t>
            </a:r>
            <a:r>
              <a:rPr lang="fr-FR" sz="3600" dirty="0" smtClean="0"/>
              <a:t>. Saisonnières).</a:t>
            </a:r>
            <a:endParaRPr lang="fr-FR" sz="3600" dirty="0"/>
          </a:p>
        </p:txBody>
      </p:sp>
      <p:sp>
        <p:nvSpPr>
          <p:cNvPr id="38" name="ZoneTexte 37"/>
          <p:cNvSpPr txBox="1"/>
          <p:nvPr/>
        </p:nvSpPr>
        <p:spPr>
          <a:xfrm>
            <a:off x="20738529" y="23186876"/>
            <a:ext cx="98650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9</a:t>
            </a:r>
          </a:p>
          <a:p>
            <a:endParaRPr lang="fr-FR" sz="3200" dirty="0" smtClean="0"/>
          </a:p>
          <a:p>
            <a:r>
              <a:rPr lang="fr-FR" sz="3200" dirty="0" smtClean="0"/>
              <a:t>La pêche subissant de nombreux accidents: % de pirogues ayant subi des accidents, par </a:t>
            </a:r>
            <a:r>
              <a:rPr lang="fr-FR" sz="3200" dirty="0" err="1" smtClean="0"/>
              <a:t>region</a:t>
            </a:r>
            <a:r>
              <a:rPr lang="fr-FR" sz="3200" dirty="0" smtClean="0"/>
              <a:t>.  Et à côté: faire apparaitre % de gilet de sauvetage de couleur différente.</a:t>
            </a:r>
          </a:p>
          <a:p>
            <a:r>
              <a:rPr lang="fr-FR" sz="3200" dirty="0" smtClean="0"/>
              <a:t>  </a:t>
            </a:r>
            <a:endParaRPr lang="fr-FR" sz="3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656409" y="29451572"/>
            <a:ext cx="71655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Indicateur 10: </a:t>
            </a:r>
          </a:p>
          <a:p>
            <a:endParaRPr lang="fr-FR" sz="3200" dirty="0" smtClean="0"/>
          </a:p>
          <a:p>
            <a:r>
              <a:rPr lang="fr-FR" sz="3200" dirty="0" smtClean="0"/>
              <a:t>Radar sur la population de pêcheurs: proximité centre de santé, proximité école, accès amélioré à l’eau, latrines, maison en dur, électricité</a:t>
            </a:r>
            <a:endParaRPr lang="fr-FR" sz="32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04281" y="288332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DRAPEAU</a:t>
            </a:r>
          </a:p>
          <a:p>
            <a:pPr algn="ctr"/>
            <a:r>
              <a:rPr lang="fr-FR" sz="4000" dirty="0" smtClean="0"/>
              <a:t>PAYS</a:t>
            </a:r>
            <a:endParaRPr lang="fr-FR" sz="4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7633073" y="39748716"/>
            <a:ext cx="2925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 </a:t>
            </a:r>
            <a:endParaRPr lang="fr-FR" sz="4000" dirty="0"/>
          </a:p>
        </p:txBody>
      </p:sp>
      <p:sp>
        <p:nvSpPr>
          <p:cNvPr id="46" name="ZoneTexte 45"/>
          <p:cNvSpPr txBox="1"/>
          <p:nvPr/>
        </p:nvSpPr>
        <p:spPr>
          <a:xfrm>
            <a:off x="20594513" y="40748117"/>
            <a:ext cx="1173730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Lien vers </a:t>
            </a:r>
            <a:r>
              <a:rPr lang="fr-FR" sz="3200" b="1" dirty="0"/>
              <a:t>le site : http://atlas.statpeche-uemoa.org/</a:t>
            </a:r>
          </a:p>
        </p:txBody>
      </p:sp>
    </p:spTree>
    <p:extLst>
      <p:ext uri="{BB962C8B-B14F-4D97-AF65-F5344CB8AC3E}">
        <p14:creationId xmlns:p14="http://schemas.microsoft.com/office/powerpoint/2010/main" val="18750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427</Words>
  <Application>Microsoft Office PowerPoint</Application>
  <PresentationFormat>Personnalisé</PresentationFormat>
  <Paragraphs>59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Pôle halieutique  18/02/2013   Programme Régional UEMOA</dc:title>
  <dc:creator>jerome</dc:creator>
  <cp:lastModifiedBy>Nolwenn COZANNET</cp:lastModifiedBy>
  <cp:revision>195</cp:revision>
  <dcterms:created xsi:type="dcterms:W3CDTF">2013-02-13T09:08:18Z</dcterms:created>
  <dcterms:modified xsi:type="dcterms:W3CDTF">2016-02-26T09:03:50Z</dcterms:modified>
</cp:coreProperties>
</file>