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5" r:id="rId2"/>
    <p:sldMasterId id="2147483763" r:id="rId3"/>
    <p:sldMasterId id="2147483686" r:id="rId4"/>
    <p:sldMasterId id="2147483674" r:id="rId5"/>
    <p:sldMasterId id="2147483661" r:id="rId6"/>
    <p:sldMasterId id="2147486802" r:id="rId7"/>
    <p:sldMasterId id="2147486805" r:id="rId8"/>
  </p:sldMasterIdLst>
  <p:notesMasterIdLst>
    <p:notesMasterId r:id="rId20"/>
  </p:notesMasterIdLst>
  <p:handoutMasterIdLst>
    <p:handoutMasterId r:id="rId21"/>
  </p:handoutMasterIdLst>
  <p:sldIdLst>
    <p:sldId id="258" r:id="rId9"/>
    <p:sldId id="281" r:id="rId10"/>
    <p:sldId id="285" r:id="rId11"/>
    <p:sldId id="288" r:id="rId12"/>
    <p:sldId id="289" r:id="rId13"/>
    <p:sldId id="290" r:id="rId14"/>
    <p:sldId id="291" r:id="rId15"/>
    <p:sldId id="294" r:id="rId16"/>
    <p:sldId id="282" r:id="rId17"/>
    <p:sldId id="293" r:id="rId18"/>
    <p:sldId id="292" r:id="rId1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FCE7B9A2-9A60-41B0-A0E7-D68B85540961}">
          <p14:sldIdLst>
            <p14:sldId id="258"/>
            <p14:sldId id="281"/>
            <p14:sldId id="285"/>
            <p14:sldId id="288"/>
            <p14:sldId id="289"/>
            <p14:sldId id="290"/>
            <p14:sldId id="291"/>
            <p14:sldId id="294"/>
            <p14:sldId id="282"/>
            <p14:sldId id="293"/>
            <p14:sldId id="292"/>
          </p14:sldIdLst>
        </p14:section>
        <p14:section name="Untitled Section" id="{65D57672-5D5F-41CD-BEB8-440A965FA2F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6699"/>
    <a:srgbClr val="336699"/>
    <a:srgbClr val="FFFFFF"/>
    <a:srgbClr val="FFCC66"/>
    <a:srgbClr val="FF3300"/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4" autoAdjust="0"/>
    <p:restoredTop sz="92280" autoAdjust="0"/>
  </p:normalViewPr>
  <p:slideViewPr>
    <p:cSldViewPr>
      <p:cViewPr varScale="1">
        <p:scale>
          <a:sx n="69" d="100"/>
          <a:sy n="69" d="100"/>
        </p:scale>
        <p:origin x="163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08" y="1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31/01/2011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C46494-5F2B-4EC7-AA0F-3D50CC36AA3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2022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31/01/2011</a:t>
            </a:r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8E27F8-E9AE-406D-82B7-C7C7413539E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2004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253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470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12"/>
          <p:cNvSpPr txBox="1">
            <a:spLocks/>
          </p:cNvSpPr>
          <p:nvPr userDrawn="1"/>
        </p:nvSpPr>
        <p:spPr>
          <a:xfrm>
            <a:off x="3997325" y="6351588"/>
            <a:ext cx="3671888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6699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fr-FR" dirty="0" smtClean="0"/>
              <a:t>GT n°2 – 9 au 13 février, Dakar - SENEGAL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9672" y="1124744"/>
            <a:ext cx="7067128" cy="5001419"/>
          </a:xfrm>
        </p:spPr>
        <p:txBody>
          <a:bodyPr/>
          <a:lstStyle>
            <a:lvl1pPr marL="0" indent="0" algn="r">
              <a:defRPr sz="2600">
                <a:solidFill>
                  <a:srgbClr val="0070C0"/>
                </a:solidFill>
                <a:latin typeface="Garamond" pitchFamily="18" charset="0"/>
              </a:defRPr>
            </a:lvl1pPr>
            <a:lvl2pPr marL="542925" indent="-457200">
              <a:spcBef>
                <a:spcPts val="0"/>
              </a:spcBef>
              <a:buSzPct val="85000"/>
              <a:buFont typeface="Wingdings" pitchFamily="2" charset="2"/>
              <a:buChar char="ü"/>
              <a:defRPr sz="2400" u="sng"/>
            </a:lvl2pPr>
            <a:lvl3pPr marL="1143000" indent="-600075">
              <a:spcBef>
                <a:spcPts val="0"/>
              </a:spcBef>
              <a:buSzPct val="85000"/>
              <a:defRPr sz="2000" b="0" u="none" baseline="0">
                <a:latin typeface="+mn-lt"/>
              </a:defRPr>
            </a:lvl3pPr>
            <a:lvl4pPr>
              <a:spcBef>
                <a:spcPts val="0"/>
              </a:spcBef>
              <a:buSzPct val="85000"/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     Troisième niveau</a:t>
            </a:r>
          </a:p>
          <a:p>
            <a:pPr lvl="3"/>
            <a:r>
              <a:rPr lang="fr-FR" dirty="0" smtClean="0"/>
              <a:t>       Quatrième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0" y="1340768"/>
            <a:ext cx="1331639" cy="4608512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SzPct val="100000"/>
              <a:buFont typeface="+mj-lt"/>
              <a:buNone/>
              <a:defRPr sz="1600" u="sng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numéro de diapositive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 b="1">
                <a:solidFill>
                  <a:srgbClr val="006699"/>
                </a:solidFill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F160C3EE-C105-4255-A453-9E915C14646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7" name="Espace réservé du pied de page 1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400" b="1">
                <a:solidFill>
                  <a:srgbClr val="006699"/>
                </a:solidFill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Programme Régional </a:t>
            </a:r>
            <a:r>
              <a:rPr lang="fr-FR" smtClean="0"/>
              <a:t>UEMOA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596FDF-C590-44A8-8E68-DDBE7AFB0E1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3D4B3C-CC61-43A0-839E-346162C0ABC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1400EE1-3B7C-43FB-B69B-6CD6445B044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C10811-DC95-4048-A2A8-3D59391B521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86CBC-33EE-41D0-B160-C604FA6B941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10B40-5B4D-4E98-9D1F-C8613C995C7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9FD59-EF39-402B-AE32-CD0082B932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E5F11-D706-4F72-BA12-CAEC2E74FB8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EFB49-6065-466B-9F0F-EC8A40E930E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41841-49E4-4FFB-89E9-53167DA0F39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qu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3501008"/>
            <a:ext cx="8147248" cy="2625155"/>
          </a:xfrm>
        </p:spPr>
        <p:txBody>
          <a:bodyPr/>
          <a:lstStyle>
            <a:lvl1pPr marL="0" indent="0" algn="r">
              <a:defRPr sz="2800">
                <a:latin typeface="Garamond" pitchFamily="18" charset="0"/>
              </a:defRPr>
            </a:lvl1pPr>
            <a:lvl2pPr>
              <a:defRPr sz="2400" u="sng"/>
            </a:lvl2pPr>
            <a:lvl3pPr>
              <a:defRPr sz="2000" b="1" u="none">
                <a:latin typeface="+mn-lt"/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136135" cy="1944216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numéro de diapositive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 b="1">
                <a:solidFill>
                  <a:srgbClr val="000099"/>
                </a:solidFill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9D0604D6-FDCD-47F7-8833-5070EDB66EA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5" name="Espace réservé de la date 17"/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defRPr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altLang="fr-FR"/>
              <a:t>GT n°5 – 22 au 26 février 2016 à Abidjan, Côte d’Ivoire</a:t>
            </a:r>
          </a:p>
        </p:txBody>
      </p:sp>
      <p:sp>
        <p:nvSpPr>
          <p:cNvPr id="6" name="Espace réservé du pied de page 19"/>
          <p:cNvSpPr>
            <a:spLocks noGrp="1"/>
          </p:cNvSpPr>
          <p:nvPr>
            <p:ph type="ftr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defRPr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altLang="fr-FR"/>
              <a:t>Programme Régional UEMOA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A5A65-020F-4C4A-A512-CD43D77BF4A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56966-6856-4DA0-B0CE-A130B26048A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5574A-340A-4EE9-8CDD-C954D7F1575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2A6E0-D091-4315-B94A-93F820A43E8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A8DBD-906E-4885-B7BE-7B7A9EDAF3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27FF0-D893-47A2-9237-A72FE726D9D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B6DBE-0BFA-461B-A841-2C66462879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D1B28-FADF-4A65-838B-0F57D790BE5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BC8CE-D43D-451E-B2B4-1C96A5948D4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FE1B3-36AB-4B8D-97D6-9F1B404CD8C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35EFD-0940-432F-95A5-4E908FAD75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25D8F-09EE-4C34-B1F8-E0588AD3059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BDD9D-BE84-4511-94EC-0EC7618A6FA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3D2B-2016-4588-B456-1D9555B6A6C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A8392-FAF3-4A9F-837D-C4B2BD517C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01CA2-156D-4165-A492-A7CE5E4A403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CF2A0-B232-4BC8-A881-55A60384274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B2D02-1998-4BCC-BE87-A0E330F35B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709CB-808D-4159-AA90-0F5E52F4AC7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64CD9-C210-444B-B7E8-9A715C2947B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3"/>
          <p:cNvSpPr txBox="1">
            <a:spLocks/>
          </p:cNvSpPr>
          <p:nvPr userDrawn="1"/>
        </p:nvSpPr>
        <p:spPr>
          <a:xfrm>
            <a:off x="8027988" y="6356350"/>
            <a:ext cx="658812" cy="36512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rgbClr val="000099"/>
                </a:solidFill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CCAB3F8F-EB01-4A15-A326-58BA8DA56BC7}" type="slidenum">
              <a:rPr lang="fr-FR" smtClean="0">
                <a:solidFill>
                  <a:srgbClr val="336699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33669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036496" cy="764704"/>
          </a:xfrm>
          <a:prstGeom prst="rect">
            <a:avLst/>
          </a:prstGeom>
          <a:gradFill>
            <a:gsLst>
              <a:gs pos="90000">
                <a:srgbClr val="006699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17" descr="logo ppt consortium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-3175"/>
            <a:ext cx="14366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cteur droit 9"/>
          <p:cNvCxnSpPr/>
          <p:nvPr userDrawn="1"/>
        </p:nvCxnSpPr>
        <p:spPr>
          <a:xfrm>
            <a:off x="0" y="63087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4050" y="0"/>
            <a:ext cx="8636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619672" y="1196752"/>
            <a:ext cx="7067128" cy="5001419"/>
          </a:xfrm>
        </p:spPr>
        <p:txBody>
          <a:bodyPr/>
          <a:lstStyle>
            <a:lvl1pPr marL="0" indent="0" algn="r">
              <a:buNone/>
              <a:defRPr sz="2600">
                <a:latin typeface="Garamond" pitchFamily="18" charset="0"/>
              </a:defRPr>
            </a:lvl1pPr>
            <a:lvl2pPr marL="542925" indent="-457200">
              <a:spcBef>
                <a:spcPts val="0"/>
              </a:spcBef>
              <a:buSzPct val="85000"/>
              <a:buFont typeface="Wingdings" pitchFamily="2" charset="2"/>
              <a:buChar char="ü"/>
              <a:defRPr sz="2400" u="sng"/>
            </a:lvl2pPr>
            <a:lvl3pPr marL="1080000" marR="0" indent="-360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None/>
              <a:tabLst/>
              <a:defRPr sz="1800" b="0" u="none" baseline="0">
                <a:latin typeface="+mn-lt"/>
                <a:sym typeface="Wingdings"/>
              </a:defRPr>
            </a:lvl3pPr>
            <a:lvl4pPr>
              <a:spcBef>
                <a:spcPts val="0"/>
              </a:spcBef>
              <a:buSzPct val="85000"/>
              <a:buNone/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0" y="1340768"/>
            <a:ext cx="1331639" cy="4608512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SzPct val="100000"/>
              <a:buFont typeface="+mj-lt"/>
              <a:buNone/>
              <a:defRPr sz="1600" b="1" u="sng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1634480" y="29793"/>
            <a:ext cx="7052320" cy="764704"/>
          </a:xfrm>
          <a:prstGeom prst="rect">
            <a:avLst/>
          </a:prstGeom>
        </p:spPr>
        <p:txBody>
          <a:bodyPr anchor="ctr"/>
          <a:lstStyle>
            <a:lvl1pPr>
              <a:defRPr sz="2600" b="1" u="none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2E8E-25D4-49DE-966A-4A4698B73DB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BE4E1-88E1-4FC9-8AB8-305CE8B4CE4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FFA98-C723-458A-A7E9-912A6FAE22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FD33E-974E-44DC-A988-101C1DC9F28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2A64F-9042-4278-8BB4-0D7D3928637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7F161-F406-47FC-A599-F83E7A6DC5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72189-7D0E-4F00-A21C-A73D9B8711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9D8C5-C4CF-45C3-853A-BE63A150AA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356AD-761F-4F10-ABE6-83995DA4BAC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68516-3405-483F-A9A6-31C483B6422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A684D7-5E9C-4B66-9568-6CA2A9E6950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654A2-4D4E-4498-AB5B-A4E3DA69F63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34473-4357-4257-9720-C8A8EE71E0B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1C174-0439-4C2C-8FA2-1178ACAB7AD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B8D72-4095-4AF9-86AF-2B0F41E8412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7A63A-B114-4C86-A243-ED036D04B78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2F009-8A45-4D39-8286-9A70361EB50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4B230-5CE4-4372-AE13-459121DFD3A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61A63-593D-4C3E-8DE8-95AA1C03004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12"/>
          <p:cNvSpPr txBox="1">
            <a:spLocks/>
          </p:cNvSpPr>
          <p:nvPr userDrawn="1"/>
        </p:nvSpPr>
        <p:spPr>
          <a:xfrm>
            <a:off x="3997325" y="6351588"/>
            <a:ext cx="3671888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6699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fr-FR" dirty="0" smtClean="0"/>
              <a:t>GT n°2 – 9 au 13 février, Dakar - SENEGAL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9672" y="1124744"/>
            <a:ext cx="7067128" cy="5001419"/>
          </a:xfrm>
        </p:spPr>
        <p:txBody>
          <a:bodyPr/>
          <a:lstStyle>
            <a:lvl1pPr marL="0" indent="0" algn="r">
              <a:defRPr sz="2600">
                <a:solidFill>
                  <a:srgbClr val="0070C0"/>
                </a:solidFill>
                <a:latin typeface="Garamond" pitchFamily="18" charset="0"/>
              </a:defRPr>
            </a:lvl1pPr>
            <a:lvl2pPr marL="542925" indent="-457200">
              <a:spcBef>
                <a:spcPts val="0"/>
              </a:spcBef>
              <a:buSzPct val="85000"/>
              <a:buFont typeface="Wingdings" pitchFamily="2" charset="2"/>
              <a:buChar char="ü"/>
              <a:defRPr sz="2400" u="sng"/>
            </a:lvl2pPr>
            <a:lvl3pPr marL="1143000" indent="-600075">
              <a:spcBef>
                <a:spcPts val="0"/>
              </a:spcBef>
              <a:buSzPct val="85000"/>
              <a:defRPr sz="2000" b="0" u="none" baseline="0">
                <a:latin typeface="+mn-lt"/>
              </a:defRPr>
            </a:lvl3pPr>
            <a:lvl4pPr>
              <a:spcBef>
                <a:spcPts val="0"/>
              </a:spcBef>
              <a:buSzPct val="85000"/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     Troisième niveau</a:t>
            </a:r>
          </a:p>
          <a:p>
            <a:pPr lvl="3"/>
            <a:r>
              <a:rPr lang="fr-FR" dirty="0" smtClean="0"/>
              <a:t>       Quatrième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0" y="1340768"/>
            <a:ext cx="1331639" cy="4608512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SzPct val="100000"/>
              <a:buFont typeface="+mj-lt"/>
              <a:buNone/>
              <a:defRPr sz="1600" u="sng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numéro de diapositive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1CAA0-D8D7-4E51-B22C-FE9F668968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 b="1">
                <a:solidFill>
                  <a:srgbClr val="006699"/>
                </a:solidFill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Programme Régional </a:t>
            </a:r>
            <a:r>
              <a:rPr lang="fr-FR" smtClean="0"/>
              <a:t>UEMOA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4535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qu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3501008"/>
            <a:ext cx="8147248" cy="2625155"/>
          </a:xfrm>
        </p:spPr>
        <p:txBody>
          <a:bodyPr/>
          <a:lstStyle>
            <a:lvl1pPr marL="0" indent="0" algn="r">
              <a:defRPr sz="2800">
                <a:latin typeface="Garamond" pitchFamily="18" charset="0"/>
              </a:defRPr>
            </a:lvl1pPr>
            <a:lvl2pPr>
              <a:defRPr sz="2400" u="sng"/>
            </a:lvl2pPr>
            <a:lvl3pPr>
              <a:defRPr sz="2000" b="1" u="none">
                <a:latin typeface="+mn-lt"/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136135" cy="1944216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numéro de diapositive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9DC70684-6071-4E3A-9F98-8C83C15AD7F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Espace réservé de la date 1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ctr">
              <a:defRPr sz="1400" b="1">
                <a:solidFill>
                  <a:srgbClr val="006699"/>
                </a:solidFill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GT n°4 – 12 au 15 octobre, Lomé - TOGO</a:t>
            </a:r>
          </a:p>
        </p:txBody>
      </p:sp>
      <p:sp>
        <p:nvSpPr>
          <p:cNvPr id="6" name="Espace réservé du pied de page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400" b="1">
                <a:solidFill>
                  <a:srgbClr val="006699"/>
                </a:solidFill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Programme Régional UEMOA </a:t>
            </a:r>
          </a:p>
        </p:txBody>
      </p:sp>
    </p:spTree>
    <p:extLst>
      <p:ext uri="{BB962C8B-B14F-4D97-AF65-F5344CB8AC3E}">
        <p14:creationId xmlns:p14="http://schemas.microsoft.com/office/powerpoint/2010/main" val="419900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143C139-4CF1-4657-AC38-D34025D6DE8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0624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3"/>
          <p:cNvSpPr txBox="1">
            <a:spLocks/>
          </p:cNvSpPr>
          <p:nvPr userDrawn="1"/>
        </p:nvSpPr>
        <p:spPr>
          <a:xfrm>
            <a:off x="8027988" y="6356350"/>
            <a:ext cx="658812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A5A21233-E204-4FA0-BD1E-E0F462E35FFB}" type="slidenum">
              <a:rPr lang="fr-FR" sz="1400" b="1" smtClean="0">
                <a:solidFill>
                  <a:srgbClr val="336699"/>
                </a:solidFill>
                <a:latin typeface="Garamond" panose="02020404030301010803" pitchFamily="18" charset="0"/>
              </a:rPr>
              <a:pPr algn="r" eaLnBrk="1" hangingPunct="1">
                <a:defRPr/>
              </a:pPr>
              <a:t>‹#›</a:t>
            </a:fld>
            <a:endParaRPr lang="fr-FR" sz="1400" b="1" smtClean="0">
              <a:solidFill>
                <a:srgbClr val="336699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036496" cy="764704"/>
          </a:xfrm>
          <a:prstGeom prst="rect">
            <a:avLst/>
          </a:prstGeom>
          <a:gradFill>
            <a:gsLst>
              <a:gs pos="90000">
                <a:srgbClr val="006699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7" name="Image 17" descr="logo ppt consortiu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3175"/>
            <a:ext cx="14366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15"/>
          <p:cNvCxnSpPr/>
          <p:nvPr userDrawn="1"/>
        </p:nvCxnSpPr>
        <p:spPr>
          <a:xfrm>
            <a:off x="0" y="63087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050" y="0"/>
            <a:ext cx="86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619672" y="1196752"/>
            <a:ext cx="7067128" cy="5001419"/>
          </a:xfrm>
        </p:spPr>
        <p:txBody>
          <a:bodyPr/>
          <a:lstStyle>
            <a:lvl1pPr marL="0" indent="0" algn="r">
              <a:buNone/>
              <a:defRPr sz="2600">
                <a:latin typeface="Garamond" pitchFamily="18" charset="0"/>
              </a:defRPr>
            </a:lvl1pPr>
            <a:lvl2pPr marL="542925" indent="-457200">
              <a:spcBef>
                <a:spcPts val="0"/>
              </a:spcBef>
              <a:buSzPct val="85000"/>
              <a:buFont typeface="Wingdings" pitchFamily="2" charset="2"/>
              <a:buChar char="ü"/>
              <a:defRPr sz="2400" u="sng"/>
            </a:lvl2pPr>
            <a:lvl3pPr marL="1080000" marR="0" indent="-360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None/>
              <a:tabLst/>
              <a:defRPr sz="1800" b="0" u="none" baseline="0">
                <a:latin typeface="+mn-lt"/>
                <a:sym typeface="Wingdings"/>
              </a:defRPr>
            </a:lvl3pPr>
            <a:lvl4pPr>
              <a:spcBef>
                <a:spcPts val="0"/>
              </a:spcBef>
              <a:buSzPct val="85000"/>
              <a:buNone/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0" y="1340768"/>
            <a:ext cx="1331639" cy="4608512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SzPct val="100000"/>
              <a:buFont typeface="+mj-lt"/>
              <a:buNone/>
              <a:defRPr sz="1600" b="1" u="sng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1634480" y="29793"/>
            <a:ext cx="7052320" cy="764704"/>
          </a:xfrm>
          <a:prstGeom prst="rect">
            <a:avLst/>
          </a:prstGeom>
        </p:spPr>
        <p:txBody>
          <a:bodyPr anchor="ctr"/>
          <a:lstStyle>
            <a:lvl1pPr>
              <a:defRPr sz="2600" b="1" u="none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17135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76CEFA9-FB3D-4B4E-B58B-EA57FF373BB5}" type="slidenum">
              <a:rPr lang="fr-F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5473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CB82C33-0468-438C-B764-E64FB838DCA4}" type="slidenum">
              <a:rPr lang="fr-F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17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GT n°1 - 16 au 20 Mai 2011, Ouagadougou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Programme Régional UEMOA - Consortium 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BCF4835-59CB-4747-9E63-85D6D5EB4EF2}" type="slidenum">
              <a:rPr lang="fr-F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0047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GT n°1 - 16 au 20 Mai 2011, Ouagadougou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Programme Régional UEMOA - Consortium 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39941C9-92E7-407A-8295-64EC85430922}" type="slidenum">
              <a:rPr lang="fr-F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997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GT n°1 - 16 au 20 Mai 2011, Ouagadougou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Programme Régional UEMOA - Consortium 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A6B3C58-8327-4201-916E-1C0C944C898B}" type="slidenum">
              <a:rPr lang="fr-F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6360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36D1838-E55F-4E21-A763-44112429C466}" type="slidenum">
              <a:rPr lang="fr-F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2138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06EE350-94E1-4C60-9770-973444DB42EA}" type="slidenum">
              <a:rPr lang="fr-F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1136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C904FD4-3F20-4A8A-A156-8211071C1F40}" type="slidenum">
              <a:rPr lang="fr-F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60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0C18A-A8D6-43CC-A8FF-FE7F5EBF850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F423EF0-E6E0-4D61-A70C-CAF203CC9DC2}" type="slidenum">
              <a:rPr lang="fr-F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4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E25F5BF-77DA-4CCE-8B98-4BA15A30058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491089-6F6E-489D-A276-858212533F1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9750" y="2781300"/>
            <a:ext cx="8135938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	Troisième niveau</a:t>
            </a:r>
          </a:p>
          <a:p>
            <a:pPr lvl="3"/>
            <a:r>
              <a:rPr lang="fr-FR" altLang="fr-FR" smtClean="0"/>
              <a:t>	Quatrième niveau</a:t>
            </a:r>
          </a:p>
        </p:txBody>
      </p:sp>
      <p:sp>
        <p:nvSpPr>
          <p:cNvPr id="1027" name="Espace réservé du titre 22"/>
          <p:cNvSpPr>
            <a:spLocks noGrp="1"/>
          </p:cNvSpPr>
          <p:nvPr>
            <p:ph type="title"/>
          </p:nvPr>
        </p:nvSpPr>
        <p:spPr bwMode="auto">
          <a:xfrm>
            <a:off x="468313" y="1268413"/>
            <a:ext cx="8207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pic>
        <p:nvPicPr>
          <p:cNvPr id="1028" name="Picture 20" descr="\\yankee\datas\c.escaravage\Mes documents\UEMOA\logo partenaires\image pPT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63" y="49213"/>
            <a:ext cx="90836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13"/>
          <p:cNvSpPr>
            <a:spLocks noGrp="1"/>
          </p:cNvSpPr>
          <p:nvPr>
            <p:ph type="sldNum" sz="quarter" idx="4"/>
          </p:nvPr>
        </p:nvSpPr>
        <p:spPr>
          <a:xfrm>
            <a:off x="8027988" y="6356350"/>
            <a:ext cx="658812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6699"/>
                </a:solidFill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4910C2AD-29F2-4896-8FA4-3A8D0D45874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0" y="63007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17"/>
          <p:cNvSpPr>
            <a:spLocks noGrp="1"/>
          </p:cNvSpPr>
          <p:nvPr>
            <p:ph type="dt" sz="quarter" idx="2"/>
          </p:nvPr>
        </p:nvSpPr>
        <p:spPr bwMode="auto">
          <a:xfrm>
            <a:off x="3635375" y="6373813"/>
            <a:ext cx="47529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rgbClr val="336699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altLang="fr-FR"/>
              <a:t>GT n°5 – 22 au 26 février 2016 à Abidjan, Côte d’Ivoire</a:t>
            </a:r>
            <a:endParaRPr lang="fr-FR" altLang="fr-FR" dirty="0"/>
          </a:p>
        </p:txBody>
      </p:sp>
      <p:sp>
        <p:nvSpPr>
          <p:cNvPr id="12" name="Espace réservé du pied de page 19"/>
          <p:cNvSpPr>
            <a:spLocks noGrp="1"/>
          </p:cNvSpPr>
          <p:nvPr>
            <p:ph type="ftr" sz="quarter" idx="3"/>
          </p:nvPr>
        </p:nvSpPr>
        <p:spPr bwMode="auto">
          <a:xfrm>
            <a:off x="6350" y="6381750"/>
            <a:ext cx="37449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rgbClr val="336699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altLang="fr-FR"/>
              <a:t>Programme Régional UEMOA</a:t>
            </a:r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79" r:id="rId1"/>
    <p:sldLayoutId id="2147486780" r:id="rId2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604A7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4A7B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4A7B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4A7B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4A7B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buFont typeface="Arial" charset="0"/>
        <a:defRPr sz="2600" b="1" kern="1200">
          <a:solidFill>
            <a:srgbClr val="0070C0"/>
          </a:solidFill>
          <a:latin typeface="Garamond" pitchFamily="18" charset="0"/>
          <a:ea typeface="+mn-ea"/>
          <a:cs typeface="+mn-cs"/>
        </a:defRPr>
      </a:lvl1pPr>
      <a:lvl2pPr marL="446088" indent="-36036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ü"/>
        <a:defRPr sz="2400" b="1" u="sng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781050" algn="l" rtl="0" eaLnBrk="0" fontAlgn="base" hangingPunct="0">
        <a:spcBef>
          <a:spcPct val="20000"/>
        </a:spcBef>
        <a:spcAft>
          <a:spcPct val="0"/>
        </a:spcAft>
        <a:buSzPct val="80000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792163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036496" cy="764703"/>
          </a:xfrm>
          <a:prstGeom prst="rect">
            <a:avLst/>
          </a:prstGeom>
          <a:gradFill>
            <a:gsLst>
              <a:gs pos="90000">
                <a:srgbClr val="006699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Titre 1"/>
          <p:cNvSpPr txBox="1">
            <a:spLocks/>
          </p:cNvSpPr>
          <p:nvPr userDrawn="1"/>
        </p:nvSpPr>
        <p:spPr>
          <a:xfrm>
            <a:off x="1619250" y="0"/>
            <a:ext cx="7053263" cy="765175"/>
          </a:xfrm>
          <a:prstGeom prst="rect">
            <a:avLst/>
          </a:prstGeom>
        </p:spPr>
        <p:txBody>
          <a:bodyPr anchor="ctr"/>
          <a:lstStyle>
            <a:lvl1pPr>
              <a:defRPr sz="2600" b="1" u="none">
                <a:latin typeface="Garamond" pitchFamily="18" charset="0"/>
              </a:defRPr>
            </a:lvl1pPr>
          </a:lstStyle>
          <a:p>
            <a:pPr algn="ctr" eaLnBrk="0" hangingPunct="0">
              <a:defRPr/>
            </a:pPr>
            <a:r>
              <a:rPr lang="fr-FR" dirty="0" smtClean="0">
                <a:solidFill>
                  <a:schemeClr val="bg1"/>
                </a:solidFill>
                <a:ea typeface="+mj-ea"/>
                <a:cs typeface="+mj-cs"/>
              </a:rPr>
              <a:t>Cliquez pour modifier le style du titre</a:t>
            </a:r>
            <a:endParaRPr lang="fr-FR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2055" name="Image 8" descr="logo ppt consortium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50" y="44450"/>
            <a:ext cx="130968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e la date 12"/>
          <p:cNvSpPr txBox="1">
            <a:spLocks/>
          </p:cNvSpPr>
          <p:nvPr userDrawn="1"/>
        </p:nvSpPr>
        <p:spPr>
          <a:xfrm>
            <a:off x="3844925" y="6373813"/>
            <a:ext cx="3671888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rgbClr val="000099"/>
                </a:solidFill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srgbClr val="336699"/>
                </a:solidFill>
              </a:rPr>
              <a:t>GT n°4 – 12 au 15 octobre à Lomé,  TOGO</a:t>
            </a:r>
            <a:endParaRPr lang="fr-FR" dirty="0">
              <a:solidFill>
                <a:srgbClr val="336699"/>
              </a:solidFill>
            </a:endParaRPr>
          </a:p>
        </p:txBody>
      </p:sp>
      <p:sp>
        <p:nvSpPr>
          <p:cNvPr id="12" name="Espace réservé du numéro de diapositive 13"/>
          <p:cNvSpPr txBox="1">
            <a:spLocks/>
          </p:cNvSpPr>
          <p:nvPr userDrawn="1"/>
        </p:nvSpPr>
        <p:spPr>
          <a:xfrm>
            <a:off x="8027988" y="6356350"/>
            <a:ext cx="658812" cy="36512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rgbClr val="000099"/>
                </a:solidFill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5C94DD09-7A86-42DF-8B5A-3F5E838C5D01}" type="slidenum">
              <a:rPr lang="fr-FR" smtClean="0">
                <a:solidFill>
                  <a:srgbClr val="336699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336699"/>
              </a:solidFill>
            </a:endParaRPr>
          </a:p>
        </p:txBody>
      </p:sp>
      <p:sp>
        <p:nvSpPr>
          <p:cNvPr id="13" name="Espace réservé du pied de page 14"/>
          <p:cNvSpPr txBox="1">
            <a:spLocks/>
          </p:cNvSpPr>
          <p:nvPr userDrawn="1"/>
        </p:nvSpPr>
        <p:spPr>
          <a:xfrm>
            <a:off x="0" y="6376988"/>
            <a:ext cx="3744913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rgbClr val="000099"/>
                </a:solidFill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srgbClr val="336699"/>
                </a:solidFill>
              </a:rPr>
              <a:t>Programme Régional UEMOA</a:t>
            </a:r>
            <a:endParaRPr lang="fr-FR" dirty="0">
              <a:solidFill>
                <a:srgbClr val="336699"/>
              </a:solidFill>
            </a:endParaRPr>
          </a:p>
        </p:txBody>
      </p:sp>
      <p:pic>
        <p:nvPicPr>
          <p:cNvPr id="2059" name="Image 1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58175" y="-15875"/>
            <a:ext cx="865188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45" r:id="rId1"/>
    <p:sldLayoutId id="2147486781" r:id="rId2"/>
    <p:sldLayoutId id="2147486782" r:id="rId3"/>
    <p:sldLayoutId id="2147486783" r:id="rId4"/>
    <p:sldLayoutId id="2147486784" r:id="rId5"/>
    <p:sldLayoutId id="2147486785" r:id="rId6"/>
    <p:sldLayoutId id="2147486786" r:id="rId7"/>
    <p:sldLayoutId id="2147486787" r:id="rId8"/>
    <p:sldLayoutId id="2147486788" r:id="rId9"/>
    <p:sldLayoutId id="2147486789" r:id="rId10"/>
    <p:sldLayoutId id="214748679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ü"/>
        <a:defRPr sz="2600" b="1" u="sng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11188" y="256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91" r:id="rId1"/>
    <p:sldLayoutId id="2147486792" r:id="rId2"/>
    <p:sldLayoutId id="2147486793" r:id="rId3"/>
    <p:sldLayoutId id="2147486794" r:id="rId4"/>
    <p:sldLayoutId id="2147486795" r:id="rId5"/>
    <p:sldLayoutId id="2147486796" r:id="rId6"/>
    <p:sldLayoutId id="2147486797" r:id="rId7"/>
    <p:sldLayoutId id="2147486798" r:id="rId8"/>
    <p:sldLayoutId id="2147486799" r:id="rId9"/>
    <p:sldLayoutId id="2147486800" r:id="rId10"/>
    <p:sldLayoutId id="2147486801" r:id="rId11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Garamond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Garamond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Garamond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144619-1735-440A-A0B8-52F06EEB147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46" r:id="rId1"/>
    <p:sldLayoutId id="2147486747" r:id="rId2"/>
    <p:sldLayoutId id="2147486748" r:id="rId3"/>
    <p:sldLayoutId id="2147486749" r:id="rId4"/>
    <p:sldLayoutId id="2147486750" r:id="rId5"/>
    <p:sldLayoutId id="2147486751" r:id="rId6"/>
    <p:sldLayoutId id="2147486752" r:id="rId7"/>
    <p:sldLayoutId id="2147486753" r:id="rId8"/>
    <p:sldLayoutId id="2147486754" r:id="rId9"/>
    <p:sldLayoutId id="2147486755" r:id="rId10"/>
    <p:sldLayoutId id="2147486756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48B5D7-CD24-423F-8FA7-BFEACE327A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57" r:id="rId1"/>
    <p:sldLayoutId id="2147486758" r:id="rId2"/>
    <p:sldLayoutId id="2147486759" r:id="rId3"/>
    <p:sldLayoutId id="2147486760" r:id="rId4"/>
    <p:sldLayoutId id="2147486761" r:id="rId5"/>
    <p:sldLayoutId id="2147486762" r:id="rId6"/>
    <p:sldLayoutId id="2147486763" r:id="rId7"/>
    <p:sldLayoutId id="2147486764" r:id="rId8"/>
    <p:sldLayoutId id="2147486765" r:id="rId9"/>
    <p:sldLayoutId id="2147486766" r:id="rId10"/>
    <p:sldLayoutId id="2147486767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A115CD-73B6-4F00-943E-51164B3508F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68" r:id="rId1"/>
    <p:sldLayoutId id="2147486769" r:id="rId2"/>
    <p:sldLayoutId id="2147486770" r:id="rId3"/>
    <p:sldLayoutId id="2147486771" r:id="rId4"/>
    <p:sldLayoutId id="2147486772" r:id="rId5"/>
    <p:sldLayoutId id="2147486773" r:id="rId6"/>
    <p:sldLayoutId id="2147486774" r:id="rId7"/>
    <p:sldLayoutId id="2147486775" r:id="rId8"/>
    <p:sldLayoutId id="2147486776" r:id="rId9"/>
    <p:sldLayoutId id="2147486777" r:id="rId10"/>
    <p:sldLayoutId id="2147486778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9750" y="2781300"/>
            <a:ext cx="8135938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	Troisième niveau</a:t>
            </a:r>
          </a:p>
          <a:p>
            <a:pPr lvl="3"/>
            <a:r>
              <a:rPr lang="fr-FR" smtClean="0"/>
              <a:t>	Quatrième niveau</a:t>
            </a:r>
          </a:p>
        </p:txBody>
      </p:sp>
      <p:sp>
        <p:nvSpPr>
          <p:cNvPr id="1027" name="Espace réservé du titre 22"/>
          <p:cNvSpPr>
            <a:spLocks noGrp="1"/>
          </p:cNvSpPr>
          <p:nvPr>
            <p:ph type="title"/>
          </p:nvPr>
        </p:nvSpPr>
        <p:spPr bwMode="auto">
          <a:xfrm>
            <a:off x="468313" y="1268413"/>
            <a:ext cx="8207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pic>
        <p:nvPicPr>
          <p:cNvPr id="1028" name="Picture 20" descr="\\yankee\datas\c.escaravage\Mes documents\UEMOA\logo partenaires\image pPT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49213"/>
            <a:ext cx="9083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12"/>
          <p:cNvSpPr>
            <a:spLocks noGrp="1"/>
          </p:cNvSpPr>
          <p:nvPr>
            <p:ph type="dt" sz="half" idx="2"/>
          </p:nvPr>
        </p:nvSpPr>
        <p:spPr>
          <a:xfrm>
            <a:off x="3844925" y="6373813"/>
            <a:ext cx="3671888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1">
                <a:solidFill>
                  <a:srgbClr val="006699"/>
                </a:solidFill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GT n°2 – 9 au 13 février, Dakar - SENEGAL</a:t>
            </a:r>
          </a:p>
        </p:txBody>
      </p:sp>
      <p:sp>
        <p:nvSpPr>
          <p:cNvPr id="6" name="Espace réservé du numéro de diapositive 13"/>
          <p:cNvSpPr>
            <a:spLocks noGrp="1"/>
          </p:cNvSpPr>
          <p:nvPr>
            <p:ph type="sldNum" sz="quarter" idx="4"/>
          </p:nvPr>
        </p:nvSpPr>
        <p:spPr>
          <a:xfrm>
            <a:off x="8027988" y="6356350"/>
            <a:ext cx="6588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006699"/>
                </a:solidFill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8CA4D6C9-BE34-4A0F-A2BA-655C2CC1B926}" type="slidenum">
              <a:rPr lang="fr-FR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fr-FR">
              <a:cs typeface="Arial" panose="020B0604020202020204" pitchFamily="34" charset="0"/>
            </a:endParaRPr>
          </a:p>
        </p:txBody>
      </p:sp>
      <p:sp>
        <p:nvSpPr>
          <p:cNvPr id="7" name="Espace réservé du pied de page 14"/>
          <p:cNvSpPr>
            <a:spLocks noGrp="1"/>
          </p:cNvSpPr>
          <p:nvPr>
            <p:ph type="ftr" sz="quarter" idx="3"/>
          </p:nvPr>
        </p:nvSpPr>
        <p:spPr>
          <a:xfrm>
            <a:off x="6350" y="6381750"/>
            <a:ext cx="3744913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1">
                <a:solidFill>
                  <a:srgbClr val="006699"/>
                </a:solidFill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Programme Régional UEMOA </a:t>
            </a:r>
            <a:r>
              <a:rPr lang="fr-FR" smtClean="0"/>
              <a:t> </a:t>
            </a:r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0" y="63007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28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03" r:id="rId1"/>
    <p:sldLayoutId id="2147486804" r:id="rId2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604A7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4A7B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4A7B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4A7B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4A7B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600" b="1" kern="1200">
          <a:solidFill>
            <a:srgbClr val="0070C0"/>
          </a:solidFill>
          <a:latin typeface="Garamond" pitchFamily="18" charset="0"/>
          <a:ea typeface="+mn-ea"/>
          <a:cs typeface="+mn-cs"/>
        </a:defRPr>
      </a:lvl1pPr>
      <a:lvl2pPr marL="446088" indent="-36036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2400" b="1" u="sng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781050" algn="l" rtl="0" eaLnBrk="0" fontAlgn="base" hangingPunct="0">
        <a:spcBef>
          <a:spcPct val="20000"/>
        </a:spcBef>
        <a:spcAft>
          <a:spcPct val="0"/>
        </a:spcAft>
        <a:buSzPct val="80000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792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036496" cy="764703"/>
          </a:xfrm>
          <a:prstGeom prst="rect">
            <a:avLst/>
          </a:prstGeom>
          <a:gradFill>
            <a:gsLst>
              <a:gs pos="90000">
                <a:srgbClr val="006699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 userDrawn="1"/>
        </p:nvSpPr>
        <p:spPr>
          <a:xfrm>
            <a:off x="1619250" y="0"/>
            <a:ext cx="7053263" cy="765175"/>
          </a:xfrm>
          <a:prstGeom prst="rect">
            <a:avLst/>
          </a:prstGeom>
        </p:spPr>
        <p:txBody>
          <a:bodyPr anchor="ctr"/>
          <a:lstStyle>
            <a:lvl1pPr>
              <a:defRPr sz="2600" b="1" u="none">
                <a:latin typeface="Garamond" pitchFamily="18" charset="0"/>
              </a:defRPr>
            </a:lvl1pPr>
          </a:lstStyle>
          <a:p>
            <a:pPr algn="ctr" eaLnBrk="0" hangingPunct="0">
              <a:defRPr/>
            </a:pPr>
            <a:r>
              <a:rPr lang="fr-FR" dirty="0" smtClean="0">
                <a:solidFill>
                  <a:prstClr val="white"/>
                </a:solidFill>
                <a:ea typeface="+mj-ea"/>
                <a:cs typeface="+mj-cs"/>
              </a:rPr>
              <a:t>Cliquez pour modifier le style du titre</a:t>
            </a:r>
            <a:endParaRPr lang="fr-FR" dirty="0">
              <a:solidFill>
                <a:prstClr val="white"/>
              </a:solidFill>
              <a:ea typeface="+mj-ea"/>
              <a:cs typeface="+mj-cs"/>
            </a:endParaRPr>
          </a:p>
        </p:txBody>
      </p:sp>
      <p:pic>
        <p:nvPicPr>
          <p:cNvPr id="2055" name="Image 8" descr="logo ppt consortium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4450"/>
            <a:ext cx="1309688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e la date 12"/>
          <p:cNvSpPr txBox="1">
            <a:spLocks/>
          </p:cNvSpPr>
          <p:nvPr userDrawn="1"/>
        </p:nvSpPr>
        <p:spPr>
          <a:xfrm>
            <a:off x="3844925" y="6373813"/>
            <a:ext cx="3671888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rgbClr val="000099"/>
                </a:solidFill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srgbClr val="336699"/>
                </a:solidFill>
              </a:rPr>
              <a:t>GT n°4 – 12 au 15 octobre à Lomé,  TOGO</a:t>
            </a:r>
            <a:endParaRPr lang="fr-FR" dirty="0">
              <a:solidFill>
                <a:srgbClr val="336699"/>
              </a:solidFill>
            </a:endParaRPr>
          </a:p>
        </p:txBody>
      </p:sp>
      <p:sp>
        <p:nvSpPr>
          <p:cNvPr id="12" name="Espace réservé du numéro de diapositive 13"/>
          <p:cNvSpPr txBox="1">
            <a:spLocks/>
          </p:cNvSpPr>
          <p:nvPr userDrawn="1"/>
        </p:nvSpPr>
        <p:spPr>
          <a:xfrm>
            <a:off x="8027988" y="6356350"/>
            <a:ext cx="658812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DBC68319-B692-44AF-9B50-5026B5C263A7}" type="slidenum">
              <a:rPr lang="fr-FR" sz="1400" b="1" smtClean="0">
                <a:solidFill>
                  <a:srgbClr val="336699"/>
                </a:solidFill>
                <a:latin typeface="Garamond" panose="02020404030301010803" pitchFamily="18" charset="0"/>
              </a:rPr>
              <a:pPr algn="r" eaLnBrk="1" hangingPunct="1">
                <a:defRPr/>
              </a:pPr>
              <a:t>‹#›</a:t>
            </a:fld>
            <a:endParaRPr lang="fr-FR" sz="1400" b="1" smtClean="0">
              <a:solidFill>
                <a:srgbClr val="336699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Espace réservé du pied de page 14"/>
          <p:cNvSpPr txBox="1">
            <a:spLocks/>
          </p:cNvSpPr>
          <p:nvPr userDrawn="1"/>
        </p:nvSpPr>
        <p:spPr>
          <a:xfrm>
            <a:off x="0" y="6376988"/>
            <a:ext cx="3744913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rgbClr val="000099"/>
                </a:solidFill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srgbClr val="336699"/>
                </a:solidFill>
              </a:rPr>
              <a:t>Programme Régional UEMOA</a:t>
            </a:r>
            <a:endParaRPr lang="fr-FR" dirty="0">
              <a:solidFill>
                <a:srgbClr val="336699"/>
              </a:solidFill>
            </a:endParaRPr>
          </a:p>
        </p:txBody>
      </p:sp>
      <p:pic>
        <p:nvPicPr>
          <p:cNvPr id="2059" name="Imag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-15875"/>
            <a:ext cx="8651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63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06" r:id="rId1"/>
    <p:sldLayoutId id="2147486807" r:id="rId2"/>
    <p:sldLayoutId id="2147486808" r:id="rId3"/>
    <p:sldLayoutId id="2147486809" r:id="rId4"/>
    <p:sldLayoutId id="2147486810" r:id="rId5"/>
    <p:sldLayoutId id="2147486811" r:id="rId6"/>
    <p:sldLayoutId id="2147486812" r:id="rId7"/>
    <p:sldLayoutId id="2147486813" r:id="rId8"/>
    <p:sldLayoutId id="2147486814" r:id="rId9"/>
    <p:sldLayoutId id="2147486815" r:id="rId10"/>
    <p:sldLayoutId id="2147486816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2600" b="1" u="sng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contenu 1"/>
          <p:cNvSpPr>
            <a:spLocks noGrp="1"/>
          </p:cNvSpPr>
          <p:nvPr>
            <p:ph idx="1"/>
          </p:nvPr>
        </p:nvSpPr>
        <p:spPr>
          <a:xfrm>
            <a:off x="539750" y="3068638"/>
            <a:ext cx="8147050" cy="2376586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altLang="fr-FR" sz="2600" dirty="0" smtClean="0">
                <a:solidFill>
                  <a:srgbClr val="0066CC"/>
                </a:solidFill>
                <a:latin typeface="+mn-lt"/>
              </a:rPr>
              <a:t>Présentation </a:t>
            </a:r>
            <a:r>
              <a:rPr lang="fr-FR" altLang="fr-FR" sz="2600" dirty="0" smtClean="0">
                <a:solidFill>
                  <a:srgbClr val="0066CC"/>
                </a:solidFill>
                <a:latin typeface="+mn-lt"/>
              </a:rPr>
              <a:t>TOGO</a:t>
            </a:r>
            <a:endParaRPr lang="fr-FR" altLang="fr-FR" sz="2600" u="sng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891" name="Titre 3"/>
          <p:cNvSpPr>
            <a:spLocks noGrp="1"/>
          </p:cNvSpPr>
          <p:nvPr>
            <p:ph type="title"/>
          </p:nvPr>
        </p:nvSpPr>
        <p:spPr>
          <a:xfrm>
            <a:off x="539750" y="1125538"/>
            <a:ext cx="8135938" cy="1943100"/>
          </a:xfrm>
        </p:spPr>
        <p:txBody>
          <a:bodyPr/>
          <a:lstStyle/>
          <a:p>
            <a:pPr algn="ctr">
              <a:defRPr/>
            </a:pPr>
            <a:r>
              <a:rPr 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ATELIER 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REGIONAL DE VALIDATION </a:t>
            </a:r>
            <a:r>
              <a:rPr 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 CLOTURE DU PROGRAMME : ETAT DES PECHERIES ARTISANALES CONTINENTALE ET MARITIME DANS LES 8 ETATS MEMBRES DE 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L’UEMOA</a:t>
            </a:r>
            <a:r>
              <a:rPr lang="fr-FR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fr-FR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fr-FR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fr-FR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Abidjan, du 22 au 26 février 2016</a:t>
            </a:r>
            <a:endParaRPr lang="fr-FR" sz="1600" dirty="0" smtClean="0"/>
          </a:p>
        </p:txBody>
      </p:sp>
      <p:sp>
        <p:nvSpPr>
          <p:cNvPr id="30724" name="Espace réservé de la date 17"/>
          <p:cNvSpPr>
            <a:spLocks noGrp="1"/>
          </p:cNvSpPr>
          <p:nvPr>
            <p:ph type="dt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dirty="0" smtClean="0">
                <a:latin typeface="Arial" charset="0"/>
                <a:cs typeface="Arial" charset="0"/>
              </a:rPr>
              <a:t>GT n°5 – 22 au 26 février 2016 à Abidjan, Côte d’Ivoire</a:t>
            </a:r>
          </a:p>
        </p:txBody>
      </p:sp>
      <p:sp>
        <p:nvSpPr>
          <p:cNvPr id="30725" name="Espace réservé du numéro de diapositive 18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C2D4688-F707-4ED6-A217-5630BFF23D70}" type="slidenum">
              <a:rPr lang="fr-FR" altLang="fr-FR" smtClean="0">
                <a:solidFill>
                  <a:srgbClr val="336699"/>
                </a:solidFill>
              </a:rPr>
              <a:pPr/>
              <a:t>1</a:t>
            </a:fld>
            <a:endParaRPr lang="fr-FR" altLang="fr-FR" smtClean="0">
              <a:solidFill>
                <a:srgbClr val="336699"/>
              </a:solidFill>
            </a:endParaRPr>
          </a:p>
        </p:txBody>
      </p:sp>
      <p:sp>
        <p:nvSpPr>
          <p:cNvPr id="30726" name="Espace réservé du pied de page 19"/>
          <p:cNvSpPr>
            <a:spLocks noGrp="1"/>
          </p:cNvSpPr>
          <p:nvPr>
            <p:ph type="ftr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smtClean="0">
                <a:latin typeface="Arial" charset="0"/>
                <a:cs typeface="Arial" charset="0"/>
              </a:rPr>
              <a:t>Programme Régional UEMOA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926" y="980728"/>
            <a:ext cx="9003569" cy="4896544"/>
          </a:xfrm>
        </p:spPr>
        <p:txBody>
          <a:bodyPr/>
          <a:lstStyle/>
          <a:p>
            <a:pPr lvl="0" algn="l">
              <a:defRPr/>
            </a:pPr>
            <a:r>
              <a:rPr lang="fr-FR" sz="1800" dirty="0">
                <a:latin typeface="Calibri"/>
              </a:rPr>
              <a:t>4 : suites du suivi PC dans le pays</a:t>
            </a:r>
          </a:p>
          <a:p>
            <a:pPr lvl="0" algn="l">
              <a:defRPr/>
            </a:pPr>
            <a:r>
              <a:rPr lang="fr-FR" sz="2600" b="0" dirty="0">
                <a:solidFill>
                  <a:prstClr val="black"/>
                </a:solidFill>
                <a:cs typeface="Arial" charset="0"/>
              </a:rPr>
              <a:t>E</a:t>
            </a:r>
            <a:r>
              <a:rPr lang="fr-FR" sz="2600" b="0" dirty="0" smtClean="0">
                <a:solidFill>
                  <a:prstClr val="black"/>
                </a:solidFill>
                <a:cs typeface="Arial" charset="0"/>
              </a:rPr>
              <a:t>n </a:t>
            </a:r>
            <a:r>
              <a:rPr lang="fr-FR" sz="2600" b="0" dirty="0">
                <a:solidFill>
                  <a:prstClr val="black"/>
                </a:solidFill>
                <a:cs typeface="Arial" charset="0"/>
              </a:rPr>
              <a:t>termes d’améliorations techniques encore nécessaires sur la base ou sur le </a:t>
            </a:r>
            <a:r>
              <a:rPr lang="fr-FR" sz="2600" b="0" dirty="0" smtClean="0">
                <a:solidFill>
                  <a:prstClr val="black"/>
                </a:solidFill>
                <a:cs typeface="Arial" charset="0"/>
              </a:rPr>
              <a:t>bulletin:</a:t>
            </a:r>
          </a:p>
          <a:p>
            <a:pPr marL="285750" lvl="0" indent="-285750" algn="l">
              <a:buFontTx/>
              <a:buChar char="-"/>
              <a:defRPr/>
            </a:pPr>
            <a:r>
              <a:rPr lang="fr-FR" sz="2600" b="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fr-FR" sz="2600" b="0" dirty="0">
                <a:solidFill>
                  <a:prstClr val="black"/>
                </a:solidFill>
                <a:cs typeface="Arial" charset="0"/>
              </a:rPr>
              <a:t>sur le bulletin il faut une annexe d’explication des indicateurs pour rendre </a:t>
            </a:r>
            <a:r>
              <a:rPr lang="fr-FR" sz="2600" b="0" dirty="0" smtClean="0">
                <a:solidFill>
                  <a:prstClr val="black"/>
                </a:solidFill>
                <a:cs typeface="Arial" charset="0"/>
              </a:rPr>
              <a:t>l’interprétation </a:t>
            </a:r>
            <a:r>
              <a:rPr lang="fr-FR" sz="2600" b="0" dirty="0">
                <a:solidFill>
                  <a:prstClr val="black"/>
                </a:solidFill>
                <a:cs typeface="Arial" charset="0"/>
              </a:rPr>
              <a:t>aisée.</a:t>
            </a:r>
          </a:p>
          <a:p>
            <a:pPr lvl="0" algn="l">
              <a:defRPr/>
            </a:pPr>
            <a:r>
              <a:rPr lang="fr-FR" sz="2600" b="0" dirty="0" smtClean="0">
                <a:solidFill>
                  <a:prstClr val="black"/>
                </a:solidFill>
                <a:cs typeface="Arial" charset="0"/>
              </a:rPr>
              <a:t>En </a:t>
            </a:r>
            <a:r>
              <a:rPr lang="fr-FR" sz="2600" b="0" dirty="0">
                <a:solidFill>
                  <a:prstClr val="black"/>
                </a:solidFill>
                <a:cs typeface="Arial" charset="0"/>
              </a:rPr>
              <a:t>termes de ressources pérennes mobilisées pour assurer la continuité du suivi dans le </a:t>
            </a:r>
            <a:r>
              <a:rPr lang="fr-FR" sz="2600" b="0" dirty="0">
                <a:solidFill>
                  <a:prstClr val="black"/>
                </a:solidFill>
                <a:cs typeface="Arial" charset="0"/>
              </a:rPr>
              <a:t>pays</a:t>
            </a:r>
          </a:p>
          <a:p>
            <a:pPr lvl="0" algn="l">
              <a:defRPr/>
            </a:pPr>
            <a:r>
              <a:rPr lang="fr-FR" sz="2600" b="0" dirty="0" smtClean="0">
                <a:solidFill>
                  <a:prstClr val="black"/>
                </a:solidFill>
                <a:cs typeface="Arial" charset="0"/>
              </a:rPr>
              <a:t>Collecte des données par les pêcheurs lettrés dans leur campements , les secrétaires des comités( le lac de barrage de </a:t>
            </a:r>
            <a:r>
              <a:rPr lang="fr-FR" sz="2600" b="0" dirty="0" err="1" smtClean="0">
                <a:solidFill>
                  <a:prstClr val="black"/>
                </a:solidFill>
                <a:cs typeface="Arial" charset="0"/>
              </a:rPr>
              <a:t>Nangbéto</a:t>
            </a:r>
            <a:r>
              <a:rPr lang="fr-FR" sz="2600" b="0" dirty="0" smtClean="0">
                <a:solidFill>
                  <a:prstClr val="black"/>
                </a:solidFill>
                <a:cs typeface="Arial" charset="0"/>
              </a:rPr>
              <a:t> et le barrage de </a:t>
            </a:r>
            <a:r>
              <a:rPr lang="fr-FR" sz="2600" b="0" dirty="0" err="1" smtClean="0">
                <a:solidFill>
                  <a:prstClr val="black"/>
                </a:solidFill>
                <a:cs typeface="Arial" charset="0"/>
              </a:rPr>
              <a:t>Koumfab</a:t>
            </a:r>
            <a:r>
              <a:rPr lang="fr-FR" sz="2600" b="0" dirty="0" smtClean="0">
                <a:solidFill>
                  <a:prstClr val="black"/>
                </a:solidFill>
                <a:cs typeface="Arial" charset="0"/>
              </a:rPr>
              <a:t> dans la mise en œuvre des plans de gestion élaborés)</a:t>
            </a:r>
          </a:p>
          <a:p>
            <a:pPr lvl="0" algn="l">
              <a:defRPr/>
            </a:pPr>
            <a:endParaRPr lang="fr-FR" sz="2600" dirty="0" smtClean="0">
              <a:solidFill>
                <a:prstClr val="black"/>
              </a:solidFill>
              <a:cs typeface="Arial" charset="0"/>
            </a:endParaRPr>
          </a:p>
          <a:p>
            <a:pPr lvl="0" algn="l">
              <a:defRPr/>
            </a:pPr>
            <a:endParaRPr lang="fr-FR" sz="2600" dirty="0">
              <a:solidFill>
                <a:prstClr val="black"/>
              </a:solidFill>
              <a:cs typeface="Arial" charset="0"/>
            </a:endParaRPr>
          </a:p>
          <a:p>
            <a:pPr lvl="0" algn="l">
              <a:defRPr/>
            </a:pPr>
            <a:endParaRPr lang="fr-FR" sz="2600" dirty="0">
              <a:solidFill>
                <a:prstClr val="black"/>
              </a:solidFill>
              <a:cs typeface="Arial" charset="0"/>
            </a:endParaRPr>
          </a:p>
          <a:p>
            <a:endParaRPr lang="en-GB" sz="2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3810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350" y="908720"/>
            <a:ext cx="9144000" cy="5257580"/>
          </a:xfrm>
        </p:spPr>
        <p:txBody>
          <a:bodyPr/>
          <a:lstStyle/>
          <a:p>
            <a:pPr algn="l">
              <a:defRPr/>
            </a:pPr>
            <a:r>
              <a:rPr lang="fr-FR" sz="1800" dirty="0">
                <a:latin typeface="+mn-lt"/>
              </a:rPr>
              <a:t>	</a:t>
            </a:r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0265F7C-D4F8-4884-93DC-8FADFFBEE38C}" type="slidenum">
              <a:rPr lang="fr-FR" altLang="fr-FR" smtClean="0"/>
              <a:pPr/>
              <a:t>11</a:t>
            </a:fld>
            <a:endParaRPr lang="fr-FR" altLang="fr-FR" smtClean="0"/>
          </a:p>
        </p:txBody>
      </p:sp>
      <p:sp>
        <p:nvSpPr>
          <p:cNvPr id="31749" name="Espace réservé de la date 4"/>
          <p:cNvSpPr>
            <a:spLocks noGrp="1"/>
          </p:cNvSpPr>
          <p:nvPr>
            <p:ph type="dt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smtClean="0">
                <a:latin typeface="Arial" charset="0"/>
                <a:cs typeface="Arial" charset="0"/>
              </a:rPr>
              <a:t>GT n°5 – 22 au 26 février 2016 à Abidjan, Côte d’Ivoire</a:t>
            </a:r>
          </a:p>
        </p:txBody>
      </p:sp>
      <p:sp>
        <p:nvSpPr>
          <p:cNvPr id="31750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smtClean="0">
                <a:latin typeface="Arial" charset="0"/>
                <a:cs typeface="Arial" charset="0"/>
              </a:rPr>
              <a:t>Programme Régional UEMOA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3" y="907620"/>
            <a:ext cx="2877561" cy="3164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775" y="914725"/>
            <a:ext cx="2414225" cy="3231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58" y="2194756"/>
            <a:ext cx="8004742" cy="413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256584"/>
          </a:xfrm>
        </p:spPr>
        <p:txBody>
          <a:bodyPr/>
          <a:lstStyle/>
          <a:p>
            <a:pPr algn="l">
              <a:defRPr/>
            </a:pPr>
            <a:r>
              <a:rPr lang="fr-FR" sz="1800" dirty="0" smtClean="0">
                <a:latin typeface="+mn-lt"/>
              </a:rPr>
              <a:t>1 : le point sur le déploiement de la collecte des données dans le pays</a:t>
            </a:r>
          </a:p>
          <a:p>
            <a:pPr marL="285750" indent="-285750" algn="l">
              <a:buFontTx/>
              <a:buChar char="-"/>
              <a:defRPr/>
            </a:pPr>
            <a:r>
              <a:rPr lang="fr-FR" sz="1600" b="0" dirty="0" smtClean="0">
                <a:latin typeface="+mn-lt"/>
              </a:rPr>
              <a:t>rappel stratégie d’échantillonnage adoptée par le pays (en termes de strates, sites, saisons)</a:t>
            </a:r>
          </a:p>
          <a:p>
            <a:pPr marL="285750" indent="-285750" algn="l">
              <a:buFontTx/>
              <a:buChar char="-"/>
              <a:defRPr/>
            </a:pPr>
            <a:endParaRPr lang="fr-FR" sz="1600" b="0" dirty="0">
              <a:latin typeface="+mn-lt"/>
            </a:endParaRPr>
          </a:p>
          <a:p>
            <a:pPr marL="285750" indent="-285750" algn="l">
              <a:buFontTx/>
              <a:buChar char="-"/>
              <a:defRPr/>
            </a:pPr>
            <a:endParaRPr lang="fr-FR" sz="1600" b="0" dirty="0" smtClean="0">
              <a:latin typeface="+mn-lt"/>
            </a:endParaRPr>
          </a:p>
          <a:p>
            <a:pPr marL="285750" indent="-285750" algn="l">
              <a:buFontTx/>
              <a:buChar char="-"/>
              <a:defRPr/>
            </a:pPr>
            <a:endParaRPr lang="fr-FR" sz="1600" b="0" dirty="0" smtClean="0">
              <a:latin typeface="+mn-lt"/>
            </a:endParaRPr>
          </a:p>
          <a:p>
            <a:pPr marL="285750" indent="-285750" algn="l">
              <a:buFontTx/>
              <a:buChar char="-"/>
              <a:defRPr/>
            </a:pPr>
            <a:endParaRPr lang="fr-FR" sz="1600" b="0" dirty="0">
              <a:latin typeface="+mn-lt"/>
            </a:endParaRPr>
          </a:p>
          <a:p>
            <a:pPr marL="285750" indent="-285750" algn="l">
              <a:buFontTx/>
              <a:buChar char="-"/>
              <a:defRPr/>
            </a:pPr>
            <a:endParaRPr lang="fr-FR" sz="1600" b="0" dirty="0" smtClean="0">
              <a:latin typeface="+mn-lt"/>
            </a:endParaRPr>
          </a:p>
          <a:p>
            <a:pPr marL="285750" indent="-285750" algn="l">
              <a:buFontTx/>
              <a:buChar char="-"/>
              <a:defRPr/>
            </a:pPr>
            <a:endParaRPr lang="fr-FR" sz="1600" b="0" dirty="0">
              <a:latin typeface="+mn-lt"/>
            </a:endParaRPr>
          </a:p>
          <a:p>
            <a:pPr marL="285750" indent="-285750" algn="l">
              <a:buFontTx/>
              <a:buChar char="-"/>
              <a:defRPr/>
            </a:pPr>
            <a:endParaRPr lang="fr-FR" sz="1600" b="0" dirty="0">
              <a:latin typeface="+mn-lt"/>
            </a:endParaRPr>
          </a:p>
          <a:p>
            <a:pPr algn="l">
              <a:defRPr/>
            </a:pPr>
            <a:endParaRPr lang="fr-FR" sz="1600" b="0" dirty="0" smtClean="0">
              <a:latin typeface="+mn-lt"/>
            </a:endParaRPr>
          </a:p>
          <a:p>
            <a:pPr marL="285750" indent="-285750" algn="l">
              <a:buFontTx/>
              <a:buChar char="-"/>
              <a:defRPr/>
            </a:pPr>
            <a:endParaRPr lang="fr-FR" sz="1600" b="0" dirty="0" smtClean="0">
              <a:latin typeface="+mn-lt"/>
            </a:endParaRPr>
          </a:p>
          <a:p>
            <a:pPr marL="285750" indent="-285750" algn="l">
              <a:buFontTx/>
              <a:buChar char="-"/>
              <a:defRPr/>
            </a:pPr>
            <a:r>
              <a:rPr lang="fr-FR" sz="1600" b="0" dirty="0" smtClean="0">
                <a:latin typeface="+mn-lt"/>
              </a:rPr>
              <a:t>situation de déploiement effectif de la stratégie. Sur quelle durée (mois de début) ?</a:t>
            </a:r>
          </a:p>
          <a:p>
            <a:pPr algn="l">
              <a:defRPr/>
            </a:pPr>
            <a:endParaRPr lang="fr-FR" sz="1600" b="0" dirty="0" smtClean="0">
              <a:latin typeface="+mn-lt"/>
            </a:endParaRPr>
          </a:p>
          <a:p>
            <a:pPr lvl="0" algn="just"/>
            <a:r>
              <a:rPr lang="fr-FR" sz="2400" dirty="0" smtClean="0">
                <a:solidFill>
                  <a:prstClr val="black"/>
                </a:solidFill>
              </a:rPr>
              <a:t>4 saison correspondant aux quatre trimestre de l’année</a:t>
            </a:r>
          </a:p>
          <a:p>
            <a:pPr lvl="0" algn="just"/>
            <a:r>
              <a:rPr lang="fr-FR" sz="2400" dirty="0" smtClean="0">
                <a:solidFill>
                  <a:prstClr val="black"/>
                </a:solidFill>
              </a:rPr>
              <a:t>Sur </a:t>
            </a:r>
            <a:r>
              <a:rPr lang="fr-FR" sz="2400" dirty="0">
                <a:solidFill>
                  <a:prstClr val="black"/>
                </a:solidFill>
              </a:rPr>
              <a:t>les 217 sites enquêtés lors de l’EC 2012,  10% des sites feront l’objet de suivi soit  vingt deux sites (22). </a:t>
            </a:r>
          </a:p>
          <a:p>
            <a:pPr algn="l">
              <a:defRPr/>
            </a:pPr>
            <a:r>
              <a:rPr lang="fr-FR" sz="1800" dirty="0">
                <a:latin typeface="+mn-lt"/>
              </a:rPr>
              <a:t>	</a:t>
            </a:r>
            <a:endParaRPr lang="fr-FR" sz="1800" dirty="0" smtClean="0">
              <a:latin typeface="+mn-lt"/>
            </a:endParaRPr>
          </a:p>
          <a:p>
            <a:pPr algn="l">
              <a:defRPr/>
            </a:pPr>
            <a:r>
              <a:rPr lang="fr-FR" sz="1800" dirty="0">
                <a:latin typeface="+mn-lt"/>
              </a:rPr>
              <a:t>	</a:t>
            </a:r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0265F7C-D4F8-4884-93DC-8FADFFBEE38C}" type="slidenum">
              <a:rPr lang="fr-FR" altLang="fr-FR" smtClean="0"/>
              <a:pPr/>
              <a:t>2</a:t>
            </a:fld>
            <a:endParaRPr lang="fr-FR" altLang="fr-FR" smtClean="0"/>
          </a:p>
        </p:txBody>
      </p:sp>
      <p:sp>
        <p:nvSpPr>
          <p:cNvPr id="31749" name="Espace réservé de la date 4"/>
          <p:cNvSpPr>
            <a:spLocks noGrp="1"/>
          </p:cNvSpPr>
          <p:nvPr>
            <p:ph type="dt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smtClean="0">
                <a:latin typeface="Arial" charset="0"/>
                <a:cs typeface="Arial" charset="0"/>
              </a:rPr>
              <a:t>GT n°5 – 22 au 26 février 2016 à Abidjan, Côte d’Ivoire</a:t>
            </a:r>
          </a:p>
        </p:txBody>
      </p:sp>
      <p:sp>
        <p:nvSpPr>
          <p:cNvPr id="31750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smtClean="0">
                <a:latin typeface="Arial" charset="0"/>
                <a:cs typeface="Arial" charset="0"/>
              </a:rPr>
              <a:t>Programme Régional UEMOA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" y="1844824"/>
            <a:ext cx="9137650" cy="271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4032448"/>
          </a:xfrm>
        </p:spPr>
        <p:txBody>
          <a:bodyPr/>
          <a:lstStyle/>
          <a:p>
            <a:pPr algn="l">
              <a:defRPr/>
            </a:pPr>
            <a:endParaRPr lang="fr-FR" sz="1600" b="0" dirty="0" smtClean="0">
              <a:latin typeface="+mn-lt"/>
            </a:endParaRPr>
          </a:p>
          <a:p>
            <a:pPr algn="l">
              <a:defRPr/>
            </a:pPr>
            <a:r>
              <a:rPr lang="fr-FR" sz="1800" dirty="0">
                <a:latin typeface="+mn-lt"/>
              </a:rPr>
              <a:t>	</a:t>
            </a:r>
            <a:endParaRPr lang="fr-FR" sz="1800" dirty="0" smtClean="0">
              <a:latin typeface="+mn-lt"/>
            </a:endParaRPr>
          </a:p>
          <a:p>
            <a:pPr algn="l">
              <a:defRPr/>
            </a:pPr>
            <a:r>
              <a:rPr lang="fr-FR" sz="1800" dirty="0">
                <a:latin typeface="+mn-lt"/>
              </a:rPr>
              <a:t>	</a:t>
            </a:r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0265F7C-D4F8-4884-93DC-8FADFFBEE38C}" type="slidenum">
              <a:rPr lang="fr-FR" altLang="fr-FR" smtClean="0"/>
              <a:pPr/>
              <a:t>3</a:t>
            </a:fld>
            <a:endParaRPr lang="fr-FR" altLang="fr-FR" smtClean="0"/>
          </a:p>
        </p:txBody>
      </p:sp>
      <p:sp>
        <p:nvSpPr>
          <p:cNvPr id="31749" name="Espace réservé de la date 4"/>
          <p:cNvSpPr>
            <a:spLocks noGrp="1"/>
          </p:cNvSpPr>
          <p:nvPr>
            <p:ph type="dt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smtClean="0">
                <a:latin typeface="Arial" charset="0"/>
                <a:cs typeface="Arial" charset="0"/>
              </a:rPr>
              <a:t>GT n°5 – 22 au 26 février 2016 à Abidjan, Côte d’Ivoire</a:t>
            </a:r>
          </a:p>
        </p:txBody>
      </p:sp>
      <p:sp>
        <p:nvSpPr>
          <p:cNvPr id="31750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smtClean="0">
                <a:latin typeface="Arial" charset="0"/>
                <a:cs typeface="Arial" charset="0"/>
              </a:rPr>
              <a:t>Programme Régional UEMOA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36135" cy="93610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3" y="908719"/>
            <a:ext cx="8967995" cy="54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4032448"/>
          </a:xfrm>
        </p:spPr>
        <p:txBody>
          <a:bodyPr/>
          <a:lstStyle/>
          <a:p>
            <a:pPr algn="l">
              <a:defRPr/>
            </a:pPr>
            <a:endParaRPr lang="fr-FR" sz="1600" b="0" dirty="0" smtClean="0">
              <a:latin typeface="+mn-lt"/>
            </a:endParaRPr>
          </a:p>
          <a:p>
            <a:pPr algn="l">
              <a:defRPr/>
            </a:pPr>
            <a:r>
              <a:rPr lang="fr-FR" sz="1800" dirty="0">
                <a:latin typeface="+mn-lt"/>
              </a:rPr>
              <a:t>	</a:t>
            </a:r>
            <a:endParaRPr lang="fr-FR" sz="1800" dirty="0" smtClean="0">
              <a:latin typeface="+mn-lt"/>
            </a:endParaRPr>
          </a:p>
          <a:p>
            <a:pPr algn="l">
              <a:defRPr/>
            </a:pPr>
            <a:r>
              <a:rPr lang="fr-FR" sz="1800" dirty="0">
                <a:latin typeface="+mn-lt"/>
              </a:rPr>
              <a:t>	</a:t>
            </a:r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0265F7C-D4F8-4884-93DC-8FADFFBEE38C}" type="slidenum">
              <a:rPr lang="fr-FR" altLang="fr-FR" smtClean="0"/>
              <a:pPr/>
              <a:t>4</a:t>
            </a:fld>
            <a:endParaRPr lang="fr-FR" altLang="fr-FR" smtClean="0"/>
          </a:p>
        </p:txBody>
      </p:sp>
      <p:sp>
        <p:nvSpPr>
          <p:cNvPr id="31749" name="Espace réservé de la date 4"/>
          <p:cNvSpPr>
            <a:spLocks noGrp="1"/>
          </p:cNvSpPr>
          <p:nvPr>
            <p:ph type="dt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smtClean="0">
                <a:latin typeface="Arial" charset="0"/>
                <a:cs typeface="Arial" charset="0"/>
              </a:rPr>
              <a:t>GT n°5 – 22 au 26 février 2016 à Abidjan, Côte d’Ivoire</a:t>
            </a:r>
          </a:p>
        </p:txBody>
      </p:sp>
      <p:sp>
        <p:nvSpPr>
          <p:cNvPr id="31750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smtClean="0">
                <a:latin typeface="Arial" charset="0"/>
                <a:cs typeface="Arial" charset="0"/>
              </a:rPr>
              <a:t>Programme Régional UEMOA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36135" cy="93610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908720"/>
            <a:ext cx="9146231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4032448"/>
          </a:xfrm>
        </p:spPr>
        <p:txBody>
          <a:bodyPr/>
          <a:lstStyle/>
          <a:p>
            <a:pPr algn="l">
              <a:defRPr/>
            </a:pPr>
            <a:endParaRPr lang="fr-FR" sz="1600" b="0" dirty="0" smtClean="0">
              <a:latin typeface="+mn-lt"/>
            </a:endParaRPr>
          </a:p>
          <a:p>
            <a:pPr algn="l">
              <a:defRPr/>
            </a:pPr>
            <a:r>
              <a:rPr lang="fr-FR" sz="1800" dirty="0">
                <a:latin typeface="+mn-lt"/>
              </a:rPr>
              <a:t>	</a:t>
            </a:r>
            <a:endParaRPr lang="fr-FR" sz="1800" dirty="0" smtClean="0">
              <a:latin typeface="+mn-lt"/>
            </a:endParaRPr>
          </a:p>
          <a:p>
            <a:pPr algn="l">
              <a:defRPr/>
            </a:pPr>
            <a:r>
              <a:rPr lang="fr-FR" sz="1800" dirty="0">
                <a:latin typeface="+mn-lt"/>
              </a:rPr>
              <a:t>	</a:t>
            </a:r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0265F7C-D4F8-4884-93DC-8FADFFBEE38C}" type="slidenum">
              <a:rPr lang="fr-FR" altLang="fr-FR" smtClean="0"/>
              <a:pPr/>
              <a:t>5</a:t>
            </a:fld>
            <a:endParaRPr lang="fr-FR" altLang="fr-FR" smtClean="0"/>
          </a:p>
        </p:txBody>
      </p:sp>
      <p:sp>
        <p:nvSpPr>
          <p:cNvPr id="31749" name="Espace réservé de la date 4"/>
          <p:cNvSpPr>
            <a:spLocks noGrp="1"/>
          </p:cNvSpPr>
          <p:nvPr>
            <p:ph type="dt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smtClean="0">
                <a:latin typeface="Arial" charset="0"/>
                <a:cs typeface="Arial" charset="0"/>
              </a:rPr>
              <a:t>GT n°5 – 22 au 26 février 2016 à Abidjan, Côte d’Ivoire</a:t>
            </a:r>
          </a:p>
        </p:txBody>
      </p:sp>
      <p:sp>
        <p:nvSpPr>
          <p:cNvPr id="31750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smtClean="0">
                <a:latin typeface="Arial" charset="0"/>
                <a:cs typeface="Arial" charset="0"/>
              </a:rPr>
              <a:t>Programme Régional UEMOA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36135" cy="93610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2" y="908720"/>
            <a:ext cx="9165734" cy="550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4032448"/>
          </a:xfrm>
        </p:spPr>
        <p:txBody>
          <a:bodyPr/>
          <a:lstStyle/>
          <a:p>
            <a:pPr algn="l">
              <a:defRPr/>
            </a:pPr>
            <a:endParaRPr lang="fr-FR" sz="1600" b="0" dirty="0" smtClean="0">
              <a:latin typeface="+mn-lt"/>
            </a:endParaRPr>
          </a:p>
          <a:p>
            <a:pPr algn="l">
              <a:defRPr/>
            </a:pPr>
            <a:r>
              <a:rPr lang="fr-FR" sz="1800" dirty="0">
                <a:latin typeface="+mn-lt"/>
              </a:rPr>
              <a:t>	</a:t>
            </a:r>
            <a:endParaRPr lang="fr-FR" sz="1800" dirty="0" smtClean="0">
              <a:latin typeface="+mn-lt"/>
            </a:endParaRPr>
          </a:p>
          <a:p>
            <a:pPr algn="l">
              <a:defRPr/>
            </a:pPr>
            <a:r>
              <a:rPr lang="fr-FR" sz="1800" dirty="0">
                <a:latin typeface="+mn-lt"/>
              </a:rPr>
              <a:t>	</a:t>
            </a:r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0265F7C-D4F8-4884-93DC-8FADFFBEE38C}" type="slidenum">
              <a:rPr lang="fr-FR" altLang="fr-FR" smtClean="0"/>
              <a:pPr/>
              <a:t>6</a:t>
            </a:fld>
            <a:endParaRPr lang="fr-FR" altLang="fr-FR" smtClean="0"/>
          </a:p>
        </p:txBody>
      </p:sp>
      <p:sp>
        <p:nvSpPr>
          <p:cNvPr id="31749" name="Espace réservé de la date 4"/>
          <p:cNvSpPr>
            <a:spLocks noGrp="1"/>
          </p:cNvSpPr>
          <p:nvPr>
            <p:ph type="dt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smtClean="0">
                <a:latin typeface="Arial" charset="0"/>
                <a:cs typeface="Arial" charset="0"/>
              </a:rPr>
              <a:t>GT n°5 – 22 au 26 février 2016 à Abidjan, Côte d’Ivoire</a:t>
            </a:r>
          </a:p>
        </p:txBody>
      </p:sp>
      <p:sp>
        <p:nvSpPr>
          <p:cNvPr id="31750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smtClean="0">
                <a:latin typeface="Arial" charset="0"/>
                <a:cs typeface="Arial" charset="0"/>
              </a:rPr>
              <a:t>Programme Régional UEMOA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1340768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dirty="0">
                <a:latin typeface="Garamond" pitchFamily="18" charset="0"/>
                <a:cs typeface="+mn-cs"/>
              </a:rPr>
              <a:t>Deux sessions  de formation</a:t>
            </a:r>
            <a:r>
              <a:rPr lang="fr-FR" sz="2600" dirty="0" smtClean="0">
                <a:latin typeface="Garamond" pitchFamily="18" charset="0"/>
                <a:cs typeface="+mn-cs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600" dirty="0" smtClean="0">
                <a:latin typeface="Garamond" pitchFamily="18" charset="0"/>
                <a:cs typeface="+mn-cs"/>
              </a:rPr>
              <a:t> </a:t>
            </a:r>
            <a:r>
              <a:rPr lang="fr-FR" sz="2600" dirty="0">
                <a:latin typeface="Garamond" pitchFamily="18" charset="0"/>
                <a:cs typeface="+mn-cs"/>
              </a:rPr>
              <a:t>Première session </a:t>
            </a:r>
            <a:r>
              <a:rPr lang="fr-FR" sz="2600" dirty="0" smtClean="0">
                <a:latin typeface="Garamond" pitchFamily="18" charset="0"/>
                <a:cs typeface="+mn-cs"/>
              </a:rPr>
              <a:t>: Formation </a:t>
            </a:r>
            <a:r>
              <a:rPr lang="fr-FR" sz="2600" dirty="0">
                <a:latin typeface="Garamond" pitchFamily="18" charset="0"/>
                <a:cs typeface="+mn-cs"/>
              </a:rPr>
              <a:t>des enquêteurs de la région maritime (7) à </a:t>
            </a:r>
            <a:r>
              <a:rPr lang="fr-FR" sz="2600" dirty="0" smtClean="0">
                <a:latin typeface="Garamond" pitchFamily="18" charset="0"/>
                <a:cs typeface="+mn-cs"/>
              </a:rPr>
              <a:t>Lomé . Date</a:t>
            </a:r>
            <a:r>
              <a:rPr lang="fr-FR" sz="2600" dirty="0">
                <a:latin typeface="Garamond" pitchFamily="18" charset="0"/>
                <a:cs typeface="+mn-cs"/>
              </a:rPr>
              <a:t>: 15/09/2015    Lieu : </a:t>
            </a:r>
            <a:r>
              <a:rPr lang="fr-FR" sz="2600" dirty="0" smtClean="0">
                <a:latin typeface="Garamond" pitchFamily="18" charset="0"/>
                <a:cs typeface="+mn-cs"/>
              </a:rPr>
              <a:t>Lomé</a:t>
            </a:r>
          </a:p>
          <a:p>
            <a:endParaRPr lang="fr-FR" sz="2600" dirty="0">
              <a:latin typeface="Garamond" pitchFamily="18" charset="0"/>
              <a:cs typeface="+mn-cs"/>
            </a:endParaRPr>
          </a:p>
          <a:p>
            <a:endParaRPr lang="fr-FR" sz="2600" dirty="0" smtClean="0">
              <a:latin typeface="Garamond" pitchFamily="18" charset="0"/>
              <a:cs typeface="+mn-cs"/>
            </a:endParaRPr>
          </a:p>
          <a:p>
            <a:endParaRPr lang="fr-FR" sz="2600" dirty="0">
              <a:latin typeface="Garamond" pitchFamily="18" charset="0"/>
              <a:cs typeface="+mn-cs"/>
            </a:endParaRPr>
          </a:p>
          <a:p>
            <a:pPr marL="457200" indent="-457200">
              <a:buClr>
                <a:srgbClr val="006699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fr-FR" sz="2600" dirty="0" smtClean="0">
                <a:latin typeface="Garamond" pitchFamily="18" charset="0"/>
                <a:cs typeface="+mn-cs"/>
              </a:rPr>
              <a:t> Deuxième session : Formation </a:t>
            </a:r>
            <a:r>
              <a:rPr lang="fr-FR" sz="2600" dirty="0">
                <a:latin typeface="Garamond" pitchFamily="18" charset="0"/>
                <a:cs typeface="+mn-cs"/>
              </a:rPr>
              <a:t>des enquêteurs de la région des plateaux , centrale, savane et Kara et (17) à </a:t>
            </a:r>
            <a:r>
              <a:rPr lang="fr-FR" sz="2600" dirty="0" smtClean="0">
                <a:latin typeface="Garamond" pitchFamily="18" charset="0"/>
                <a:cs typeface="+mn-cs"/>
              </a:rPr>
              <a:t>Atakpamé              Date</a:t>
            </a:r>
            <a:r>
              <a:rPr lang="fr-FR" sz="2600" dirty="0">
                <a:latin typeface="Garamond" pitchFamily="18" charset="0"/>
                <a:cs typeface="+mn-cs"/>
              </a:rPr>
              <a:t>: 01/10/2015    Lieu : </a:t>
            </a:r>
            <a:r>
              <a:rPr lang="fr-FR" sz="2600" dirty="0" smtClean="0">
                <a:latin typeface="Garamond" pitchFamily="18" charset="0"/>
                <a:cs typeface="+mn-cs"/>
              </a:rPr>
              <a:t>Atakpamé</a:t>
            </a:r>
            <a:endParaRPr lang="fr-FR" sz="2600" dirty="0">
              <a:latin typeface="Garamond" pitchFamily="18" charset="0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94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4032448"/>
          </a:xfrm>
        </p:spPr>
        <p:txBody>
          <a:bodyPr/>
          <a:lstStyle/>
          <a:p>
            <a:pPr algn="l">
              <a:defRPr/>
            </a:pPr>
            <a:endParaRPr lang="fr-FR" sz="1600" b="0" dirty="0" smtClean="0">
              <a:latin typeface="+mn-lt"/>
            </a:endParaRPr>
          </a:p>
          <a:p>
            <a:pPr algn="l">
              <a:defRPr/>
            </a:pPr>
            <a:r>
              <a:rPr lang="fr-FR" sz="1800" dirty="0">
                <a:latin typeface="+mn-lt"/>
              </a:rPr>
              <a:t>	</a:t>
            </a:r>
            <a:endParaRPr lang="fr-FR" sz="1800" dirty="0" smtClean="0">
              <a:latin typeface="+mn-lt"/>
            </a:endParaRPr>
          </a:p>
          <a:p>
            <a:pPr algn="l">
              <a:defRPr/>
            </a:pPr>
            <a:r>
              <a:rPr lang="fr-FR" sz="1800" dirty="0">
                <a:latin typeface="+mn-lt"/>
              </a:rPr>
              <a:t>	</a:t>
            </a:r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0265F7C-D4F8-4884-93DC-8FADFFBEE38C}" type="slidenum">
              <a:rPr lang="fr-FR" altLang="fr-FR" smtClean="0"/>
              <a:pPr/>
              <a:t>7</a:t>
            </a:fld>
            <a:endParaRPr lang="fr-FR" altLang="fr-FR" smtClean="0"/>
          </a:p>
        </p:txBody>
      </p:sp>
      <p:sp>
        <p:nvSpPr>
          <p:cNvPr id="31749" name="Espace réservé de la date 4"/>
          <p:cNvSpPr>
            <a:spLocks noGrp="1"/>
          </p:cNvSpPr>
          <p:nvPr>
            <p:ph type="dt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smtClean="0">
                <a:latin typeface="Arial" charset="0"/>
                <a:cs typeface="Arial" charset="0"/>
              </a:rPr>
              <a:t>GT n°5 – 22 au 26 février 2016 à Abidjan, Côte d’Ivoire</a:t>
            </a:r>
          </a:p>
        </p:txBody>
      </p:sp>
      <p:sp>
        <p:nvSpPr>
          <p:cNvPr id="31750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smtClean="0">
                <a:latin typeface="Arial" charset="0"/>
                <a:cs typeface="Arial" charset="0"/>
              </a:rPr>
              <a:t>Programme Régional UEMOA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2492896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6699"/>
              </a:buClr>
              <a:buSzPct val="80000"/>
              <a:defRPr/>
            </a:pPr>
            <a:endParaRPr lang="fr-FR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fr-FR" dirty="0"/>
          </a:p>
          <a:p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" y="907067"/>
            <a:ext cx="9137650" cy="543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0265F7C-D4F8-4884-93DC-8FADFFBEE38C}" type="slidenum">
              <a:rPr lang="fr-FR" altLang="fr-FR" smtClean="0"/>
              <a:pPr/>
              <a:t>8</a:t>
            </a:fld>
            <a:endParaRPr lang="fr-FR" altLang="fr-FR" smtClean="0"/>
          </a:p>
        </p:txBody>
      </p:sp>
      <p:sp>
        <p:nvSpPr>
          <p:cNvPr id="31749" name="Espace réservé de la date 4"/>
          <p:cNvSpPr>
            <a:spLocks noGrp="1"/>
          </p:cNvSpPr>
          <p:nvPr>
            <p:ph type="dt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smtClean="0">
                <a:latin typeface="Arial" charset="0"/>
                <a:cs typeface="Arial" charset="0"/>
              </a:rPr>
              <a:t>GT n°5 – 22 au 26 février 2016 à Abidjan, Côte d’Ivoire</a:t>
            </a:r>
          </a:p>
        </p:txBody>
      </p:sp>
      <p:sp>
        <p:nvSpPr>
          <p:cNvPr id="31750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smtClean="0">
                <a:latin typeface="Arial" charset="0"/>
                <a:cs typeface="Arial" charset="0"/>
              </a:rPr>
              <a:t>Programme Régional UEMOA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" y="908720"/>
            <a:ext cx="9137650" cy="5616625"/>
          </a:xfrm>
        </p:spPr>
        <p:txBody>
          <a:bodyPr/>
          <a:lstStyle/>
          <a:p>
            <a:pPr marL="285750" lvl="0" indent="-285750" algn="l">
              <a:defRPr/>
            </a:pPr>
            <a:r>
              <a:rPr lang="fr-FR" sz="1800" dirty="0">
                <a:latin typeface="Calibri"/>
              </a:rPr>
              <a:t>2 : le point sur les opérations de saisie et les bases de données </a:t>
            </a:r>
            <a:r>
              <a:rPr lang="fr-FR" sz="1800" dirty="0" smtClean="0">
                <a:latin typeface="Calibri"/>
              </a:rPr>
              <a:t>produites</a:t>
            </a:r>
          </a:p>
          <a:p>
            <a:pPr lvl="0" algn="l" eaLnBrk="1" hangingPunct="1">
              <a:spcBef>
                <a:spcPct val="0"/>
              </a:spcBef>
            </a:pPr>
            <a:r>
              <a:rPr lang="fr-FR" sz="2600" b="0" dirty="0" smtClean="0">
                <a:solidFill>
                  <a:prstClr val="black"/>
                </a:solidFill>
              </a:rPr>
              <a:t> Les </a:t>
            </a:r>
            <a:r>
              <a:rPr lang="fr-FR" sz="2600" b="0" dirty="0">
                <a:solidFill>
                  <a:prstClr val="black"/>
                </a:solidFill>
              </a:rPr>
              <a:t>fiches renseignées ont été saisies dans deux bases par les experts pour maîtriser la fonctionnalité de la base avant de procéder à la formation de trois OPS.</a:t>
            </a:r>
          </a:p>
          <a:p>
            <a:pPr lvl="0" algn="l" eaLnBrk="1" hangingPunct="1">
              <a:spcBef>
                <a:spcPct val="0"/>
              </a:spcBef>
            </a:pPr>
            <a:r>
              <a:rPr lang="fr-FR" sz="2600" b="0" dirty="0">
                <a:solidFill>
                  <a:prstClr val="black"/>
                </a:solidFill>
              </a:rPr>
              <a:t>Pour la saisie quatre saison ou trimestre ont été créé avec l’expert  lors de l’atelier de Lomé au cours de la formation de l’utilisation de la base. </a:t>
            </a:r>
          </a:p>
          <a:p>
            <a:pPr lvl="0" algn="just" eaLnBrk="1" hangingPunct="1">
              <a:spcBef>
                <a:spcPct val="0"/>
              </a:spcBef>
            </a:pPr>
            <a:r>
              <a:rPr lang="fr-FR" sz="2600" b="0" dirty="0">
                <a:solidFill>
                  <a:prstClr val="black"/>
                </a:solidFill>
              </a:rPr>
              <a:t>En somme pas de difficulté sur la fonctionnalité de cette base.</a:t>
            </a:r>
          </a:p>
          <a:p>
            <a:pPr lvl="0" algn="just" eaLnBrk="1" hangingPunct="1">
              <a:spcBef>
                <a:spcPct val="0"/>
              </a:spcBef>
            </a:pPr>
            <a:r>
              <a:rPr lang="fr-FR" sz="2600" b="0" dirty="0">
                <a:solidFill>
                  <a:prstClr val="black"/>
                </a:solidFill>
              </a:rPr>
              <a:t>Avant la mission circulaire on a observé une duplication des palangres dans une liste déroulante de même que l’option autre dans le champ II-Observation de débarquement mais tout ceci a été  corrigé lors de la mission circulaire de 01 au 02 février au Togo.</a:t>
            </a:r>
          </a:p>
          <a:p>
            <a:pPr lvl="0" algn="just" eaLnBrk="1" hangingPunct="1">
              <a:spcBef>
                <a:spcPct val="0"/>
              </a:spcBef>
            </a:pPr>
            <a:r>
              <a:rPr lang="fr-FR" sz="2600" b="0" dirty="0">
                <a:solidFill>
                  <a:prstClr val="black"/>
                </a:solidFill>
              </a:rPr>
              <a:t>En somme une très bonne base qu’on doit valoriser maintenant que la fonctionnalité des extrapolation  marche bien</a:t>
            </a:r>
            <a:endParaRPr lang="en-GB" sz="2600" b="0" dirty="0">
              <a:solidFill>
                <a:prstClr val="black"/>
              </a:solidFill>
            </a:endParaRPr>
          </a:p>
          <a:p>
            <a:pPr marL="285750" lvl="0" indent="-285750" algn="l">
              <a:defRPr/>
            </a:pPr>
            <a:endParaRPr lang="fr-FR" sz="1800" dirty="0">
              <a:latin typeface="Ca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65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350" y="908720"/>
            <a:ext cx="9144000" cy="5257580"/>
          </a:xfrm>
        </p:spPr>
        <p:txBody>
          <a:bodyPr/>
          <a:lstStyle/>
          <a:p>
            <a:pPr algn="l">
              <a:defRPr/>
            </a:pPr>
            <a:r>
              <a:rPr lang="fr-FR" sz="1800" dirty="0">
                <a:latin typeface="+mn-lt"/>
              </a:rPr>
              <a:t>	</a:t>
            </a:r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0265F7C-D4F8-4884-93DC-8FADFFBEE38C}" type="slidenum">
              <a:rPr lang="fr-FR" altLang="fr-FR" smtClean="0"/>
              <a:pPr/>
              <a:t>9</a:t>
            </a:fld>
            <a:endParaRPr lang="fr-FR" altLang="fr-FR" smtClean="0"/>
          </a:p>
        </p:txBody>
      </p:sp>
      <p:sp>
        <p:nvSpPr>
          <p:cNvPr id="31749" name="Espace réservé de la date 4"/>
          <p:cNvSpPr>
            <a:spLocks noGrp="1"/>
          </p:cNvSpPr>
          <p:nvPr>
            <p:ph type="dt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smtClean="0">
                <a:latin typeface="Arial" charset="0"/>
                <a:cs typeface="Arial" charset="0"/>
              </a:rPr>
              <a:t>GT n°5 – 22 au 26 février 2016 à Abidjan, Côte d’Ivoire</a:t>
            </a:r>
          </a:p>
        </p:txBody>
      </p:sp>
      <p:sp>
        <p:nvSpPr>
          <p:cNvPr id="31750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smtClean="0">
                <a:latin typeface="Arial" charset="0"/>
                <a:cs typeface="Arial" charset="0"/>
              </a:rPr>
              <a:t>Programme Régional UEMOA</a:t>
            </a:r>
          </a:p>
        </p:txBody>
      </p:sp>
      <p:sp>
        <p:nvSpPr>
          <p:cNvPr id="4" name="Rectangle 3"/>
          <p:cNvSpPr/>
          <p:nvPr/>
        </p:nvSpPr>
        <p:spPr>
          <a:xfrm>
            <a:off x="223496" y="1230536"/>
            <a:ext cx="9137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fr-FR" b="1" dirty="0">
                <a:solidFill>
                  <a:srgbClr val="0070C0"/>
                </a:solidFill>
                <a:latin typeface="Calibri"/>
              </a:rPr>
              <a:t>3 : les traitements et les résultats obtenus, présentation  d’un bulletin </a:t>
            </a:r>
            <a:r>
              <a:rPr lang="fr-FR" b="1" dirty="0" smtClean="0">
                <a:solidFill>
                  <a:srgbClr val="0070C0"/>
                </a:solidFill>
                <a:latin typeface="Calibri"/>
              </a:rPr>
              <a:t>statistique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72564" y="2291015"/>
            <a:ext cx="87639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fr-FR" sz="2600" dirty="0" smtClean="0">
                <a:solidFill>
                  <a:prstClr val="black"/>
                </a:solidFill>
                <a:latin typeface="Garamond" pitchFamily="18" charset="0"/>
              </a:rPr>
              <a:t>Au terme de ce dernier trimestre , </a:t>
            </a:r>
            <a:r>
              <a:rPr lang="fr-FR" sz="2600" dirty="0">
                <a:solidFill>
                  <a:prstClr val="black"/>
                </a:solidFill>
                <a:latin typeface="Garamond" pitchFamily="18" charset="0"/>
              </a:rPr>
              <a:t>31 questionnaires d’observation de jour et 5 questionnaires de déclaration des activités d’une saison ont été </a:t>
            </a:r>
            <a:r>
              <a:rPr lang="fr-FR" sz="2600" dirty="0" smtClean="0">
                <a:solidFill>
                  <a:prstClr val="black"/>
                </a:solidFill>
                <a:latin typeface="Garamond" pitchFamily="18" charset="0"/>
              </a:rPr>
              <a:t>renseignes </a:t>
            </a:r>
            <a:r>
              <a:rPr lang="fr-FR" sz="2600" dirty="0">
                <a:solidFill>
                  <a:prstClr val="black"/>
                </a:solidFill>
                <a:latin typeface="Garamond" pitchFamily="18" charset="0"/>
              </a:rPr>
              <a:t>et </a:t>
            </a:r>
            <a:r>
              <a:rPr lang="fr-FR" sz="2600" dirty="0" smtClean="0">
                <a:solidFill>
                  <a:prstClr val="black"/>
                </a:solidFill>
                <a:latin typeface="Garamond" pitchFamily="18" charset="0"/>
              </a:rPr>
              <a:t>181 </a:t>
            </a:r>
            <a:r>
              <a:rPr lang="fr-FR" sz="2600" dirty="0">
                <a:solidFill>
                  <a:prstClr val="black"/>
                </a:solidFill>
                <a:latin typeface="Garamond" pitchFamily="18" charset="0"/>
              </a:rPr>
              <a:t>débarquements ont été </a:t>
            </a:r>
            <a:r>
              <a:rPr lang="fr-FR" sz="2600" dirty="0" smtClean="0">
                <a:solidFill>
                  <a:prstClr val="black"/>
                </a:solidFill>
                <a:latin typeface="Garamond" pitchFamily="18" charset="0"/>
              </a:rPr>
              <a:t>suivis dans la région maritime.</a:t>
            </a:r>
          </a:p>
          <a:p>
            <a:pPr lvl="0" eaLnBrk="0" hangingPunct="0"/>
            <a:r>
              <a:rPr lang="fr-FR" sz="2600" dirty="0" smtClean="0">
                <a:solidFill>
                  <a:prstClr val="black"/>
                </a:solidFill>
                <a:latin typeface="Garamond" pitchFamily="18" charset="0"/>
              </a:rPr>
              <a:t>Le bulletin est générer pour le dernier trimestre 2015 dont voici la teneure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5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mièr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premièr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2566</TotalTime>
  <Words>652</Words>
  <Application>Microsoft Office PowerPoint</Application>
  <PresentationFormat>On-screen Show (4:3)</PresentationFormat>
  <Paragraphs>92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Calibri</vt:lpstr>
      <vt:lpstr>Garamond</vt:lpstr>
      <vt:lpstr>Wingdings</vt:lpstr>
      <vt:lpstr>première page</vt:lpstr>
      <vt:lpstr>4_Conception personnalisée</vt:lpstr>
      <vt:lpstr>3_Conception personnalisée</vt:lpstr>
      <vt:lpstr>2_Conception personnalisée</vt:lpstr>
      <vt:lpstr>1_Conception personnalisée</vt:lpstr>
      <vt:lpstr>Conception personnalisée</vt:lpstr>
      <vt:lpstr>1_première page</vt:lpstr>
      <vt:lpstr>5_Conception personnalisée</vt:lpstr>
      <vt:lpstr>ATELIER REGIONAL DE VALIDATION ET CLOTURE DU PROGRAMME : ETAT DES PECHERIES ARTISANALES CONTINENTALE ET MARITIME DANS LES 8 ETATS MEMBRES DE L’UEMOA   Abidjan, du 22 au 26 février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Carole ESCARAVAGE</dc:creator>
  <cp:lastModifiedBy>fabrice BEIGUE ALFA</cp:lastModifiedBy>
  <cp:revision>233</cp:revision>
  <dcterms:created xsi:type="dcterms:W3CDTF">2011-01-28T14:13:06Z</dcterms:created>
  <dcterms:modified xsi:type="dcterms:W3CDTF">2016-02-24T07:27:54Z</dcterms:modified>
</cp:coreProperties>
</file>