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4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5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75" r:id="rId2"/>
    <p:sldMasterId id="2147483763" r:id="rId3"/>
    <p:sldMasterId id="2147483686" r:id="rId4"/>
    <p:sldMasterId id="2147483674" r:id="rId5"/>
    <p:sldMasterId id="2147483661" r:id="rId6"/>
  </p:sldMasterIdLst>
  <p:notesMasterIdLst>
    <p:notesMasterId r:id="rId14"/>
  </p:notesMasterIdLst>
  <p:handoutMasterIdLst>
    <p:handoutMasterId r:id="rId15"/>
  </p:handoutMasterIdLst>
  <p:sldIdLst>
    <p:sldId id="258" r:id="rId7"/>
    <p:sldId id="260" r:id="rId8"/>
    <p:sldId id="263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6699"/>
    <a:srgbClr val="336699"/>
    <a:srgbClr val="FFFFFF"/>
    <a:srgbClr val="FFCC66"/>
    <a:srgbClr val="FF3300"/>
    <a:srgbClr val="0000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15" autoAdjust="0"/>
    <p:restoredTop sz="94090" autoAdjust="0"/>
  </p:normalViewPr>
  <p:slideViewPr>
    <p:cSldViewPr>
      <p:cViewPr>
        <p:scale>
          <a:sx n="60" d="100"/>
          <a:sy n="60" d="100"/>
        </p:scale>
        <p:origin x="-2358" y="-6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3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31/01/2011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DC46494-5F2B-4EC7-AA0F-3D50CC36AA3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52022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31/01/2011</a:t>
            </a:r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58E27F8-E9AE-406D-82B7-C7C7413539E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72004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12"/>
          <p:cNvSpPr txBox="1">
            <a:spLocks/>
          </p:cNvSpPr>
          <p:nvPr userDrawn="1"/>
        </p:nvSpPr>
        <p:spPr>
          <a:xfrm>
            <a:off x="3997325" y="6351588"/>
            <a:ext cx="3671888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006699"/>
                </a:solidFill>
                <a:latin typeface="Garamond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fr-FR" dirty="0" smtClean="0"/>
              <a:t>GT n°2 – 9 au 13 février, Dakar - SENEGAL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19672" y="1124744"/>
            <a:ext cx="7067128" cy="5001419"/>
          </a:xfrm>
        </p:spPr>
        <p:txBody>
          <a:bodyPr/>
          <a:lstStyle>
            <a:lvl1pPr marL="0" indent="0" algn="r">
              <a:defRPr sz="2600">
                <a:solidFill>
                  <a:srgbClr val="0070C0"/>
                </a:solidFill>
                <a:latin typeface="Garamond" pitchFamily="18" charset="0"/>
              </a:defRPr>
            </a:lvl1pPr>
            <a:lvl2pPr marL="542925" indent="-457200">
              <a:spcBef>
                <a:spcPts val="0"/>
              </a:spcBef>
              <a:buSzPct val="85000"/>
              <a:buFont typeface="Wingdings" pitchFamily="2" charset="2"/>
              <a:buChar char="ü"/>
              <a:defRPr sz="2400" u="sng"/>
            </a:lvl2pPr>
            <a:lvl3pPr marL="1143000" indent="-600075">
              <a:spcBef>
                <a:spcPts val="0"/>
              </a:spcBef>
              <a:buSzPct val="85000"/>
              <a:defRPr sz="2000" b="0" u="none" baseline="0">
                <a:latin typeface="+mn-lt"/>
              </a:defRPr>
            </a:lvl3pPr>
            <a:lvl4pPr>
              <a:spcBef>
                <a:spcPts val="0"/>
              </a:spcBef>
              <a:buSzPct val="85000"/>
              <a:defRPr sz="18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     Troisième niveau</a:t>
            </a:r>
          </a:p>
          <a:p>
            <a:pPr lvl="3"/>
            <a:r>
              <a:rPr lang="fr-FR" dirty="0" smtClean="0"/>
              <a:t>       Quatrième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0" y="1340768"/>
            <a:ext cx="1331639" cy="4608512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SzPct val="100000"/>
              <a:buFont typeface="+mj-lt"/>
              <a:buNone/>
              <a:defRPr sz="1600" u="sng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numéro de diapositive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400" b="1">
                <a:solidFill>
                  <a:srgbClr val="006699"/>
                </a:solidFill>
                <a:latin typeface="Garamond" pitchFamily="18" charset="0"/>
                <a:cs typeface="Arial" charset="0"/>
              </a:defRPr>
            </a:lvl1pPr>
          </a:lstStyle>
          <a:p>
            <a:pPr>
              <a:defRPr/>
            </a:pPr>
            <a:fld id="{F160C3EE-C105-4255-A453-9E915C14646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7" name="Espace réservé du pied de page 1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400" b="1">
                <a:solidFill>
                  <a:srgbClr val="006699"/>
                </a:solidFill>
                <a:latin typeface="Garamond" pitchFamily="18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Programme Régional </a:t>
            </a:r>
            <a:r>
              <a:rPr lang="fr-FR" smtClean="0"/>
              <a:t>UEMOA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F596FDF-C590-44A8-8E68-DDBE7AFB0E1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63D4B3C-CC61-43A0-839E-346162C0ABC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1400EE1-3B7C-43FB-B69B-6CD6445B044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6C10811-DC95-4048-A2A8-3D59391B521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86CBC-33EE-41D0-B160-C604FA6B941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10B40-5B4D-4E98-9D1F-C8613C995C7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9FD59-EF39-402B-AE32-CD0082B9322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E5F11-D706-4F72-BA12-CAEC2E74FB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EFB49-6065-466B-9F0F-EC8A40E930E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41841-49E4-4FFB-89E9-53167DA0F39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squ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3501008"/>
            <a:ext cx="8147248" cy="2625155"/>
          </a:xfrm>
        </p:spPr>
        <p:txBody>
          <a:bodyPr/>
          <a:lstStyle>
            <a:lvl1pPr marL="0" indent="0" algn="r">
              <a:defRPr sz="2800">
                <a:latin typeface="Garamond" pitchFamily="18" charset="0"/>
              </a:defRPr>
            </a:lvl1pPr>
            <a:lvl2pPr>
              <a:defRPr sz="2400" u="sng"/>
            </a:lvl2pPr>
            <a:lvl3pPr>
              <a:defRPr sz="2000" b="1" u="none">
                <a:latin typeface="+mn-lt"/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136135" cy="1944216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4" name="Espace réservé du numéro de diapositive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400" b="1">
                <a:solidFill>
                  <a:srgbClr val="000099"/>
                </a:solidFill>
                <a:latin typeface="Garamond" pitchFamily="18" charset="0"/>
                <a:cs typeface="Arial" charset="0"/>
              </a:defRPr>
            </a:lvl1pPr>
          </a:lstStyle>
          <a:p>
            <a:pPr>
              <a:defRPr/>
            </a:pPr>
            <a:fld id="{9D0604D6-FDCD-47F7-8833-5070EDB66EA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5" name="Espace réservé de la date 17"/>
          <p:cNvSpPr>
            <a:spLocks noGrp="1"/>
          </p:cNvSpPr>
          <p:nvPr>
            <p:ph type="dt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defRPr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fr-FR" altLang="fr-FR"/>
              <a:t>GT n°5 – 22 au 26 février 2016 à Abidjan, Côte d’Ivoire</a:t>
            </a:r>
          </a:p>
        </p:txBody>
      </p:sp>
      <p:sp>
        <p:nvSpPr>
          <p:cNvPr id="6" name="Espace réservé du pied de page 19"/>
          <p:cNvSpPr>
            <a:spLocks noGrp="1"/>
          </p:cNvSpPr>
          <p:nvPr>
            <p:ph type="ftr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defRPr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fr-FR" altLang="fr-FR"/>
              <a:t>Programme Régional UEMOA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A5A65-020F-4C4A-A512-CD43D77BF4A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56966-6856-4DA0-B0CE-A130B26048A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5574A-340A-4EE9-8CDD-C954D7F1575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2A6E0-D091-4315-B94A-93F820A43E8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A8DBD-906E-4885-B7BE-7B7A9EDAF3C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27FF0-D893-47A2-9237-A72FE726D9D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B6DBE-0BFA-461B-A841-2C66462879D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D1B28-FADF-4A65-838B-0F57D790BE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BC8CE-D43D-451E-B2B4-1C96A5948D4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FE1B3-36AB-4B8D-97D6-9F1B404CD8C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35EFD-0940-432F-95A5-4E908FAD75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25D8F-09EE-4C34-B1F8-E0588AD305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BDD9D-BE84-4511-94EC-0EC7618A6FA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B3D2B-2016-4588-B456-1D9555B6A6C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A8392-FAF3-4A9F-837D-C4B2BD517C4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01CA2-156D-4165-A492-A7CE5E4A403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CF2A0-B232-4BC8-A881-55A60384274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B2D02-1998-4BCC-BE87-A0E330F35B2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709CB-808D-4159-AA90-0F5E52F4AC7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64CD9-C210-444B-B7E8-9A715C2947B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13"/>
          <p:cNvSpPr txBox="1">
            <a:spLocks/>
          </p:cNvSpPr>
          <p:nvPr userDrawn="1"/>
        </p:nvSpPr>
        <p:spPr>
          <a:xfrm>
            <a:off x="8027988" y="6356350"/>
            <a:ext cx="658812" cy="365125"/>
          </a:xfrm>
          <a:prstGeom prst="rect">
            <a:avLst/>
          </a:prstGeom>
        </p:spPr>
        <p:txBody>
          <a:bodyPr anchor="ctr"/>
          <a:lstStyle>
            <a:lvl1pPr algn="r">
              <a:defRPr sz="1400" b="1">
                <a:solidFill>
                  <a:srgbClr val="000099"/>
                </a:solidFill>
                <a:latin typeface="Garamond" pitchFamily="18" charset="0"/>
                <a:cs typeface="Arial" charset="0"/>
              </a:defRPr>
            </a:lvl1pPr>
          </a:lstStyle>
          <a:p>
            <a:pPr>
              <a:defRPr/>
            </a:pPr>
            <a:fld id="{CCAB3F8F-EB01-4A15-A326-58BA8DA56BC7}" type="slidenum">
              <a:rPr lang="fr-FR" smtClean="0">
                <a:solidFill>
                  <a:srgbClr val="336699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336699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1"/>
            <a:ext cx="9036496" cy="764704"/>
          </a:xfrm>
          <a:prstGeom prst="rect">
            <a:avLst/>
          </a:prstGeom>
          <a:gradFill>
            <a:gsLst>
              <a:gs pos="90000">
                <a:srgbClr val="006699"/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7" name="Image 17" descr="logo ppt consortium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-3175"/>
            <a:ext cx="143668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0" y="6308725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6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4050" y="0"/>
            <a:ext cx="8636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1619672" y="1196752"/>
            <a:ext cx="7067128" cy="5001419"/>
          </a:xfrm>
        </p:spPr>
        <p:txBody>
          <a:bodyPr/>
          <a:lstStyle>
            <a:lvl1pPr marL="0" indent="0" algn="r">
              <a:buNone/>
              <a:defRPr sz="2600">
                <a:latin typeface="Garamond" pitchFamily="18" charset="0"/>
              </a:defRPr>
            </a:lvl1pPr>
            <a:lvl2pPr marL="542925" indent="-457200">
              <a:spcBef>
                <a:spcPts val="0"/>
              </a:spcBef>
              <a:buSzPct val="85000"/>
              <a:buFont typeface="Wingdings" pitchFamily="2" charset="2"/>
              <a:buChar char="ü"/>
              <a:defRPr sz="2400" u="sng"/>
            </a:lvl2pPr>
            <a:lvl3pPr marL="1080000" marR="0" indent="-3600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85000"/>
              <a:buFont typeface="Wingdings" pitchFamily="2" charset="2"/>
              <a:buNone/>
              <a:tabLst/>
              <a:defRPr sz="1800" b="0" u="none" baseline="0">
                <a:latin typeface="+mn-lt"/>
                <a:sym typeface="Wingdings"/>
              </a:defRPr>
            </a:lvl3pPr>
            <a:lvl4pPr>
              <a:spcBef>
                <a:spcPts val="0"/>
              </a:spcBef>
              <a:buSzPct val="85000"/>
              <a:buNone/>
              <a:defRPr sz="18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</p:txBody>
      </p:sp>
      <p:sp>
        <p:nvSpPr>
          <p:cNvPr id="9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0" y="1340768"/>
            <a:ext cx="1331639" cy="4608512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SzPct val="100000"/>
              <a:buFont typeface="+mj-lt"/>
              <a:buNone/>
              <a:defRPr sz="1600" b="1" u="sng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16" name="Titre 1"/>
          <p:cNvSpPr>
            <a:spLocks noGrp="1"/>
          </p:cNvSpPr>
          <p:nvPr>
            <p:ph type="ctrTitle"/>
          </p:nvPr>
        </p:nvSpPr>
        <p:spPr>
          <a:xfrm>
            <a:off x="1634480" y="29793"/>
            <a:ext cx="7052320" cy="764704"/>
          </a:xfrm>
          <a:prstGeom prst="rect">
            <a:avLst/>
          </a:prstGeom>
        </p:spPr>
        <p:txBody>
          <a:bodyPr anchor="ctr"/>
          <a:lstStyle>
            <a:lvl1pPr>
              <a:defRPr sz="2600" b="1" u="none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02E8E-25D4-49DE-966A-4A4698B73DB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BE4E1-88E1-4FC9-8AB8-305CE8B4CE4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FFA98-C723-458A-A7E9-912A6FAE22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FD33E-974E-44DC-A988-101C1DC9F2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2A64F-9042-4278-8BB4-0D7D3928637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7F161-F406-47FC-A599-F83E7A6DC55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72189-7D0E-4F00-A21C-A73D9B8711A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9D8C5-C4CF-45C3-853A-BE63A150AA4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356AD-761F-4F10-ABE6-83995DA4BAC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68516-3405-483F-A9A6-31C483B6422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BA684D7-5E9C-4B66-9568-6CA2A9E6950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654A2-4D4E-4498-AB5B-A4E3DA69F6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34473-4357-4257-9720-C8A8EE71E0B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1C174-0439-4C2C-8FA2-1178ACAB7AD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B8D72-4095-4AF9-86AF-2B0F41E8412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7A63A-B114-4C86-A243-ED036D04B78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2F009-8A45-4D39-8286-9A70361EB50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4B230-5CE4-4372-AE13-459121DFD3A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61A63-593D-4C3E-8DE8-95AA1C03004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143C139-4CF1-4657-AC38-D34025D6DE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880C18A-A8D6-43CC-A8FF-FE7F5EBF85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E25F5BF-77DA-4CCE-8B98-4BA15A30058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9491089-6F6E-489D-A276-858212533F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539750" y="2781300"/>
            <a:ext cx="8135938" cy="337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	Troisième niveau</a:t>
            </a:r>
          </a:p>
          <a:p>
            <a:pPr lvl="3"/>
            <a:r>
              <a:rPr lang="fr-FR" altLang="fr-FR" smtClean="0"/>
              <a:t>	Quatrième niveau</a:t>
            </a:r>
          </a:p>
        </p:txBody>
      </p:sp>
      <p:sp>
        <p:nvSpPr>
          <p:cNvPr id="1027" name="Espace réservé du titre 22"/>
          <p:cNvSpPr>
            <a:spLocks noGrp="1"/>
          </p:cNvSpPr>
          <p:nvPr>
            <p:ph type="title"/>
          </p:nvPr>
        </p:nvSpPr>
        <p:spPr bwMode="auto">
          <a:xfrm>
            <a:off x="468313" y="1268413"/>
            <a:ext cx="8207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pic>
        <p:nvPicPr>
          <p:cNvPr id="1028" name="Picture 20" descr="\\yankee\datas\c.escaravage\Mes documents\UEMOA\logo partenaires\image pPT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163" y="49213"/>
            <a:ext cx="90836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numéro de diapositive 13"/>
          <p:cNvSpPr>
            <a:spLocks noGrp="1"/>
          </p:cNvSpPr>
          <p:nvPr>
            <p:ph type="sldNum" sz="quarter" idx="4"/>
          </p:nvPr>
        </p:nvSpPr>
        <p:spPr>
          <a:xfrm>
            <a:off x="8027988" y="6356350"/>
            <a:ext cx="658812" cy="365125"/>
          </a:xfrm>
          <a:prstGeom prst="rect">
            <a:avLst/>
          </a:prstGeom>
        </p:spPr>
        <p:txBody>
          <a:bodyPr/>
          <a:lstStyle>
            <a:lvl1pPr algn="r">
              <a:defRPr sz="1400" b="1">
                <a:solidFill>
                  <a:srgbClr val="006699"/>
                </a:solidFill>
                <a:latin typeface="Garamond" pitchFamily="18" charset="0"/>
                <a:cs typeface="Arial" charset="0"/>
              </a:defRPr>
            </a:lvl1pPr>
          </a:lstStyle>
          <a:p>
            <a:pPr>
              <a:defRPr/>
            </a:pPr>
            <a:fld id="{4910C2AD-29F2-4896-8FA4-3A8D0D45874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0" y="630078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e la date 17"/>
          <p:cNvSpPr>
            <a:spLocks noGrp="1"/>
          </p:cNvSpPr>
          <p:nvPr>
            <p:ph type="dt" sz="quarter" idx="2"/>
          </p:nvPr>
        </p:nvSpPr>
        <p:spPr bwMode="auto">
          <a:xfrm>
            <a:off x="3635375" y="6373813"/>
            <a:ext cx="47529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solidFill>
                  <a:srgbClr val="336699"/>
                </a:solidFill>
                <a:latin typeface="+mn-lt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fr-FR" altLang="fr-FR"/>
              <a:t>GT n°5 – 22 au 26 février 2016 à Abidjan, Côte d’Ivoire</a:t>
            </a:r>
            <a:endParaRPr lang="fr-FR" altLang="fr-FR" dirty="0"/>
          </a:p>
        </p:txBody>
      </p:sp>
      <p:sp>
        <p:nvSpPr>
          <p:cNvPr id="12" name="Espace réservé du pied de page 19"/>
          <p:cNvSpPr>
            <a:spLocks noGrp="1"/>
          </p:cNvSpPr>
          <p:nvPr>
            <p:ph type="ftr" sz="quarter" idx="3"/>
          </p:nvPr>
        </p:nvSpPr>
        <p:spPr bwMode="auto">
          <a:xfrm>
            <a:off x="6350" y="6381750"/>
            <a:ext cx="3744913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solidFill>
                  <a:srgbClr val="336699"/>
                </a:solidFill>
                <a:latin typeface="+mn-lt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fr-FR" altLang="fr-FR"/>
              <a:t>Programme Régional UEMOA</a:t>
            </a:r>
            <a:endParaRPr lang="fr-FR" alt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79" r:id="rId1"/>
    <p:sldLayoutId id="2147486780" r:id="rId2"/>
  </p:sldLayoutIdLst>
  <p:timing>
    <p:tnLst>
      <p:par>
        <p:cTn id="1" dur="indefinite" restart="never" nodeType="tmRoot"/>
      </p:par>
    </p:tnLst>
  </p:timing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604A7B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04A7B"/>
          </a:solidFill>
          <a:latin typeface="Calibri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04A7B"/>
          </a:solidFill>
          <a:latin typeface="Calibri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04A7B"/>
          </a:solidFill>
          <a:latin typeface="Calibri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04A7B"/>
          </a:solidFill>
          <a:latin typeface="Calibri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r" rtl="0" eaLnBrk="0" fontAlgn="base" hangingPunct="0">
        <a:spcBef>
          <a:spcPct val="20000"/>
        </a:spcBef>
        <a:spcAft>
          <a:spcPct val="0"/>
        </a:spcAft>
        <a:buFont typeface="Arial" charset="0"/>
        <a:defRPr sz="2600" b="1" kern="1200">
          <a:solidFill>
            <a:srgbClr val="0070C0"/>
          </a:solidFill>
          <a:latin typeface="Garamond" pitchFamily="18" charset="0"/>
          <a:ea typeface="+mn-ea"/>
          <a:cs typeface="+mn-cs"/>
        </a:defRPr>
      </a:lvl1pPr>
      <a:lvl2pPr marL="446088" indent="-36036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ü"/>
        <a:defRPr sz="2400" b="1" u="sng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781050" algn="l" rtl="0" eaLnBrk="0" fontAlgn="base" hangingPunct="0">
        <a:spcBef>
          <a:spcPct val="20000"/>
        </a:spcBef>
        <a:spcAft>
          <a:spcPct val="0"/>
        </a:spcAft>
        <a:buSzPct val="80000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792163" algn="l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1"/>
            <a:ext cx="9036496" cy="764703"/>
          </a:xfrm>
          <a:prstGeom prst="rect">
            <a:avLst/>
          </a:prstGeom>
          <a:gradFill>
            <a:gsLst>
              <a:gs pos="90000">
                <a:srgbClr val="006699"/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1"/>
          <p:cNvSpPr txBox="1">
            <a:spLocks/>
          </p:cNvSpPr>
          <p:nvPr userDrawn="1"/>
        </p:nvSpPr>
        <p:spPr>
          <a:xfrm>
            <a:off x="1619250" y="0"/>
            <a:ext cx="7053263" cy="765175"/>
          </a:xfrm>
          <a:prstGeom prst="rect">
            <a:avLst/>
          </a:prstGeom>
        </p:spPr>
        <p:txBody>
          <a:bodyPr anchor="ctr"/>
          <a:lstStyle>
            <a:lvl1pPr>
              <a:defRPr sz="2600" b="1" u="none">
                <a:latin typeface="Garamond" pitchFamily="18" charset="0"/>
              </a:defRPr>
            </a:lvl1pPr>
          </a:lstStyle>
          <a:p>
            <a:pPr algn="ctr" eaLnBrk="0" hangingPunct="0">
              <a:defRPr/>
            </a:pPr>
            <a:r>
              <a:rPr lang="fr-FR" dirty="0" smtClean="0">
                <a:solidFill>
                  <a:schemeClr val="bg1"/>
                </a:solidFill>
                <a:ea typeface="+mj-ea"/>
                <a:cs typeface="+mj-cs"/>
              </a:rPr>
              <a:t>Cliquez pour modifier le style du titre</a:t>
            </a:r>
            <a:endParaRPr lang="fr-FR" dirty="0">
              <a:solidFill>
                <a:schemeClr val="bg1"/>
              </a:solidFill>
              <a:ea typeface="+mj-ea"/>
              <a:cs typeface="+mj-cs"/>
            </a:endParaRPr>
          </a:p>
        </p:txBody>
      </p:sp>
      <p:pic>
        <p:nvPicPr>
          <p:cNvPr id="2055" name="Image 8" descr="logo ppt consortium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9050" y="44450"/>
            <a:ext cx="1309688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e la date 12"/>
          <p:cNvSpPr txBox="1">
            <a:spLocks/>
          </p:cNvSpPr>
          <p:nvPr userDrawn="1"/>
        </p:nvSpPr>
        <p:spPr>
          <a:xfrm>
            <a:off x="3844925" y="6373813"/>
            <a:ext cx="3671888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 b="1">
                <a:solidFill>
                  <a:srgbClr val="000099"/>
                </a:solidFill>
                <a:latin typeface="Garamond" pitchFamily="18" charset="0"/>
                <a:cs typeface="Arial" charset="0"/>
              </a:defRPr>
            </a:lvl1pPr>
          </a:lstStyle>
          <a:p>
            <a:pPr>
              <a:defRPr/>
            </a:pPr>
            <a:r>
              <a:rPr lang="fr-FR" dirty="0" smtClean="0">
                <a:solidFill>
                  <a:srgbClr val="336699"/>
                </a:solidFill>
              </a:rPr>
              <a:t>GT n°4 – 12 au 15 octobre à Lomé,  TOGO</a:t>
            </a:r>
            <a:endParaRPr lang="fr-FR" dirty="0">
              <a:solidFill>
                <a:srgbClr val="336699"/>
              </a:solidFill>
            </a:endParaRPr>
          </a:p>
        </p:txBody>
      </p:sp>
      <p:sp>
        <p:nvSpPr>
          <p:cNvPr id="12" name="Espace réservé du numéro de diapositive 13"/>
          <p:cNvSpPr txBox="1">
            <a:spLocks/>
          </p:cNvSpPr>
          <p:nvPr userDrawn="1"/>
        </p:nvSpPr>
        <p:spPr>
          <a:xfrm>
            <a:off x="8027988" y="6356350"/>
            <a:ext cx="658812" cy="365125"/>
          </a:xfrm>
          <a:prstGeom prst="rect">
            <a:avLst/>
          </a:prstGeom>
        </p:spPr>
        <p:txBody>
          <a:bodyPr anchor="ctr"/>
          <a:lstStyle>
            <a:lvl1pPr algn="r">
              <a:defRPr sz="1400" b="1">
                <a:solidFill>
                  <a:srgbClr val="000099"/>
                </a:solidFill>
                <a:latin typeface="Garamond" pitchFamily="18" charset="0"/>
                <a:cs typeface="Arial" charset="0"/>
              </a:defRPr>
            </a:lvl1pPr>
          </a:lstStyle>
          <a:p>
            <a:pPr>
              <a:defRPr/>
            </a:pPr>
            <a:fld id="{5C94DD09-7A86-42DF-8B5A-3F5E838C5D01}" type="slidenum">
              <a:rPr lang="fr-FR" smtClean="0">
                <a:solidFill>
                  <a:srgbClr val="336699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336699"/>
              </a:solidFill>
            </a:endParaRPr>
          </a:p>
        </p:txBody>
      </p:sp>
      <p:sp>
        <p:nvSpPr>
          <p:cNvPr id="13" name="Espace réservé du pied de page 14"/>
          <p:cNvSpPr txBox="1">
            <a:spLocks/>
          </p:cNvSpPr>
          <p:nvPr userDrawn="1"/>
        </p:nvSpPr>
        <p:spPr>
          <a:xfrm>
            <a:off x="0" y="6376988"/>
            <a:ext cx="3744913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 b="1">
                <a:solidFill>
                  <a:srgbClr val="000099"/>
                </a:solidFill>
                <a:latin typeface="Garamond" pitchFamily="18" charset="0"/>
                <a:cs typeface="Arial" charset="0"/>
              </a:defRPr>
            </a:lvl1pPr>
          </a:lstStyle>
          <a:p>
            <a:pPr>
              <a:defRPr/>
            </a:pPr>
            <a:r>
              <a:rPr lang="fr-FR" dirty="0" smtClean="0">
                <a:solidFill>
                  <a:srgbClr val="336699"/>
                </a:solidFill>
              </a:rPr>
              <a:t>Programme Régional UEMOA</a:t>
            </a:r>
            <a:endParaRPr lang="fr-FR" dirty="0">
              <a:solidFill>
                <a:srgbClr val="336699"/>
              </a:solidFill>
            </a:endParaRPr>
          </a:p>
        </p:txBody>
      </p:sp>
      <p:pic>
        <p:nvPicPr>
          <p:cNvPr id="2059" name="Image 1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58175" y="-15875"/>
            <a:ext cx="865188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745" r:id="rId1"/>
    <p:sldLayoutId id="2147486781" r:id="rId2"/>
    <p:sldLayoutId id="2147486782" r:id="rId3"/>
    <p:sldLayoutId id="2147486783" r:id="rId4"/>
    <p:sldLayoutId id="2147486784" r:id="rId5"/>
    <p:sldLayoutId id="2147486785" r:id="rId6"/>
    <p:sldLayoutId id="2147486786" r:id="rId7"/>
    <p:sldLayoutId id="2147486787" r:id="rId8"/>
    <p:sldLayoutId id="2147486788" r:id="rId9"/>
    <p:sldLayoutId id="2147486789" r:id="rId10"/>
    <p:sldLayoutId id="214748679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ü"/>
        <a:defRPr sz="2600" b="1" u="sng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611188" y="2565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91" r:id="rId1"/>
    <p:sldLayoutId id="2147486792" r:id="rId2"/>
    <p:sldLayoutId id="2147486793" r:id="rId3"/>
    <p:sldLayoutId id="2147486794" r:id="rId4"/>
    <p:sldLayoutId id="2147486795" r:id="rId5"/>
    <p:sldLayoutId id="2147486796" r:id="rId6"/>
    <p:sldLayoutId id="2147486797" r:id="rId7"/>
    <p:sldLayoutId id="2147486798" r:id="rId8"/>
    <p:sldLayoutId id="2147486799" r:id="rId9"/>
    <p:sldLayoutId id="2147486800" r:id="rId10"/>
    <p:sldLayoutId id="2147486801" r:id="rId11"/>
  </p:sldLayoutIdLst>
  <p:timing>
    <p:tnLst>
      <p:par>
        <p:cTn id="1" dur="indefinite" restart="never" nodeType="tmRoot"/>
      </p:par>
    </p:tnLst>
  </p:timing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2060"/>
          </a:solidFill>
          <a:latin typeface="Garamond" pitchFamily="18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2060"/>
          </a:solidFill>
          <a:latin typeface="Garamond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2060"/>
          </a:solidFill>
          <a:latin typeface="Garamond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2060"/>
          </a:solidFill>
          <a:latin typeface="Garamond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2060"/>
          </a:solidFill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4099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144619-1735-440A-A0B8-52F06EEB147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46" r:id="rId1"/>
    <p:sldLayoutId id="2147486747" r:id="rId2"/>
    <p:sldLayoutId id="2147486748" r:id="rId3"/>
    <p:sldLayoutId id="2147486749" r:id="rId4"/>
    <p:sldLayoutId id="2147486750" r:id="rId5"/>
    <p:sldLayoutId id="2147486751" r:id="rId6"/>
    <p:sldLayoutId id="2147486752" r:id="rId7"/>
    <p:sldLayoutId id="2147486753" r:id="rId8"/>
    <p:sldLayoutId id="2147486754" r:id="rId9"/>
    <p:sldLayoutId id="2147486755" r:id="rId10"/>
    <p:sldLayoutId id="2147486756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512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48B5D7-CD24-423F-8FA7-BFEACE327A5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57" r:id="rId1"/>
    <p:sldLayoutId id="2147486758" r:id="rId2"/>
    <p:sldLayoutId id="2147486759" r:id="rId3"/>
    <p:sldLayoutId id="2147486760" r:id="rId4"/>
    <p:sldLayoutId id="2147486761" r:id="rId5"/>
    <p:sldLayoutId id="2147486762" r:id="rId6"/>
    <p:sldLayoutId id="2147486763" r:id="rId7"/>
    <p:sldLayoutId id="2147486764" r:id="rId8"/>
    <p:sldLayoutId id="2147486765" r:id="rId9"/>
    <p:sldLayoutId id="2147486766" r:id="rId10"/>
    <p:sldLayoutId id="2147486767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614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A115CD-73B6-4F00-943E-51164B3508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68" r:id="rId1"/>
    <p:sldLayoutId id="2147486769" r:id="rId2"/>
    <p:sldLayoutId id="2147486770" r:id="rId3"/>
    <p:sldLayoutId id="2147486771" r:id="rId4"/>
    <p:sldLayoutId id="2147486772" r:id="rId5"/>
    <p:sldLayoutId id="2147486773" r:id="rId6"/>
    <p:sldLayoutId id="2147486774" r:id="rId7"/>
    <p:sldLayoutId id="2147486775" r:id="rId8"/>
    <p:sldLayoutId id="2147486776" r:id="rId9"/>
    <p:sldLayoutId id="2147486777" r:id="rId10"/>
    <p:sldLayoutId id="2147486778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u contenu 1"/>
          <p:cNvSpPr>
            <a:spLocks noGrp="1"/>
          </p:cNvSpPr>
          <p:nvPr>
            <p:ph idx="1"/>
          </p:nvPr>
        </p:nvSpPr>
        <p:spPr>
          <a:xfrm>
            <a:off x="539750" y="3068638"/>
            <a:ext cx="8147050" cy="2376586"/>
          </a:xfrm>
        </p:spPr>
        <p:txBody>
          <a:bodyPr/>
          <a:lstStyle/>
          <a:p>
            <a:pPr algn="ctr" eaLnBrk="1" hangingPunct="1">
              <a:defRPr/>
            </a:pPr>
            <a:r>
              <a:rPr lang="fr-FR" altLang="fr-FR" sz="3600" dirty="0" smtClean="0">
                <a:solidFill>
                  <a:srgbClr val="0066CC"/>
                </a:solidFill>
                <a:latin typeface="+mn-lt"/>
              </a:rPr>
              <a:t>Avancées et des premiers résultats obtenus pour le suivi PC</a:t>
            </a:r>
          </a:p>
          <a:p>
            <a:pPr algn="ctr" eaLnBrk="1" hangingPunct="1">
              <a:defRPr/>
            </a:pPr>
            <a:endParaRPr lang="fr-FR" altLang="fr-FR" u="sng" dirty="0" smtClean="0">
              <a:solidFill>
                <a:schemeClr val="tx1"/>
              </a:solidFill>
              <a:latin typeface="+mn-lt"/>
            </a:endParaRPr>
          </a:p>
          <a:p>
            <a:pPr algn="ctr" eaLnBrk="1" hangingPunct="1">
              <a:defRPr/>
            </a:pPr>
            <a:r>
              <a:rPr lang="fr-FR" altLang="fr-FR" sz="4400" u="sng" dirty="0" smtClean="0">
                <a:solidFill>
                  <a:srgbClr val="0066CC"/>
                </a:solidFill>
                <a:latin typeface="+mn-lt"/>
              </a:rPr>
              <a:t>BENIN</a:t>
            </a:r>
            <a:r>
              <a:rPr lang="fr-FR" altLang="fr-FR" sz="2600" dirty="0" smtClean="0">
                <a:solidFill>
                  <a:srgbClr val="0066CC"/>
                </a:solidFill>
                <a:latin typeface="+mn-lt"/>
              </a:rPr>
              <a:t> </a:t>
            </a:r>
          </a:p>
        </p:txBody>
      </p:sp>
      <p:sp>
        <p:nvSpPr>
          <p:cNvPr id="37891" name="Titre 3"/>
          <p:cNvSpPr>
            <a:spLocks noGrp="1"/>
          </p:cNvSpPr>
          <p:nvPr>
            <p:ph type="title"/>
          </p:nvPr>
        </p:nvSpPr>
        <p:spPr>
          <a:xfrm>
            <a:off x="539750" y="1125538"/>
            <a:ext cx="8135938" cy="1943100"/>
          </a:xfrm>
        </p:spPr>
        <p:txBody>
          <a:bodyPr/>
          <a:lstStyle/>
          <a:p>
            <a:pPr algn="ctr">
              <a:defRPr/>
            </a:pPr>
            <a:r>
              <a:rPr lang="fr-FR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ATELIER </a:t>
            </a:r>
            <a:r>
              <a:rPr lang="fr-FR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REGIONAL DE VALIDATION </a:t>
            </a:r>
            <a:r>
              <a:rPr lang="fr-FR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ET CLOTURE DU PROGRAMME : ETAT DES PECHERIES ARTISANALES CONTINENTALE ET MARITIME DANS LES 8 ETATS MEMBRES DE </a:t>
            </a:r>
            <a:r>
              <a:rPr lang="fr-FR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L’UEMOA</a:t>
            </a:r>
            <a:r>
              <a:rPr lang="fr-FR" sz="1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sz="1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  <a:r>
              <a:rPr lang="fr-FR" sz="1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sz="1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Abidjan, du 22 au 26 février 2016</a:t>
            </a:r>
            <a:endParaRPr lang="fr-FR" sz="1600" dirty="0" smtClean="0"/>
          </a:p>
        </p:txBody>
      </p:sp>
      <p:sp>
        <p:nvSpPr>
          <p:cNvPr id="30724" name="Espace réservé de la date 17"/>
          <p:cNvSpPr>
            <a:spLocks noGrp="1"/>
          </p:cNvSpPr>
          <p:nvPr>
            <p:ph type="dt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smtClean="0">
                <a:latin typeface="Arial" charset="0"/>
                <a:cs typeface="Arial" charset="0"/>
              </a:rPr>
              <a:t>GT n°5 – 22 au 26 février 2016 à Abidjan, Côte d’Ivoire</a:t>
            </a:r>
          </a:p>
        </p:txBody>
      </p:sp>
      <p:sp>
        <p:nvSpPr>
          <p:cNvPr id="30725" name="Espace réservé du numéro de diapositive 18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BC2D4688-F707-4ED6-A217-5630BFF23D70}" type="slidenum">
              <a:rPr lang="fr-FR" altLang="fr-FR" smtClean="0">
                <a:solidFill>
                  <a:srgbClr val="336699"/>
                </a:solidFill>
              </a:rPr>
              <a:pPr/>
              <a:t>1</a:t>
            </a:fld>
            <a:endParaRPr lang="fr-FR" altLang="fr-FR" smtClean="0">
              <a:solidFill>
                <a:srgbClr val="336699"/>
              </a:solidFill>
            </a:endParaRPr>
          </a:p>
        </p:txBody>
      </p:sp>
      <p:sp>
        <p:nvSpPr>
          <p:cNvPr id="30726" name="Espace réservé du pied de page 19"/>
          <p:cNvSpPr>
            <a:spLocks noGrp="1"/>
          </p:cNvSpPr>
          <p:nvPr>
            <p:ph type="ftr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smtClean="0">
                <a:latin typeface="Arial" charset="0"/>
                <a:cs typeface="Arial" charset="0"/>
              </a:rPr>
              <a:t>Programme Régional UEMOA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9552" y="1844824"/>
            <a:ext cx="7992888" cy="4032448"/>
          </a:xfrm>
        </p:spPr>
        <p:txBody>
          <a:bodyPr/>
          <a:lstStyle/>
          <a:p>
            <a:pPr algn="l">
              <a:lnSpc>
                <a:spcPct val="150000"/>
              </a:lnSpc>
              <a:defRPr/>
            </a:pPr>
            <a:r>
              <a:rPr lang="fr-FR" sz="1800" dirty="0" smtClean="0">
                <a:latin typeface="+mn-lt"/>
              </a:rPr>
              <a:t>1 </a:t>
            </a:r>
            <a:r>
              <a:rPr lang="fr-FR" sz="2400" dirty="0" smtClean="0">
                <a:latin typeface="+mn-lt"/>
              </a:rPr>
              <a:t>: Point sur le déploiement de la collecte des données dans le pays</a:t>
            </a:r>
          </a:p>
          <a:p>
            <a:pPr marL="285750" indent="-285750" algn="l">
              <a:lnSpc>
                <a:spcPct val="150000"/>
              </a:lnSpc>
              <a:defRPr/>
            </a:pPr>
            <a:r>
              <a:rPr lang="fr-FR" sz="2400" dirty="0" smtClean="0">
                <a:latin typeface="+mn-lt"/>
              </a:rPr>
              <a:t>2 : Point sur les opérations de saisie et les bases de données produites</a:t>
            </a:r>
          </a:p>
          <a:p>
            <a:pPr algn="l">
              <a:lnSpc>
                <a:spcPct val="150000"/>
              </a:lnSpc>
              <a:defRPr/>
            </a:pPr>
            <a:r>
              <a:rPr lang="fr-FR" sz="2400" dirty="0" smtClean="0">
                <a:latin typeface="+mn-lt"/>
              </a:rPr>
              <a:t>3 : Traitements et résultats obtenus, présentation  d’un bulletin statistique</a:t>
            </a:r>
            <a:r>
              <a:rPr lang="fr-FR" sz="2000" b="0" dirty="0" smtClean="0">
                <a:latin typeface="+mn-lt"/>
              </a:rPr>
              <a:t> </a:t>
            </a:r>
          </a:p>
          <a:p>
            <a:pPr algn="l">
              <a:lnSpc>
                <a:spcPct val="150000"/>
              </a:lnSpc>
              <a:defRPr/>
            </a:pPr>
            <a:r>
              <a:rPr lang="fr-FR" sz="2400" dirty="0" smtClean="0">
                <a:latin typeface="+mn-lt"/>
              </a:rPr>
              <a:t>4 : Suites du suivi PC dans le pays</a:t>
            </a:r>
          </a:p>
          <a:p>
            <a:pPr algn="l">
              <a:defRPr/>
            </a:pPr>
            <a:endParaRPr lang="fr-FR" sz="1800" dirty="0" smtClean="0">
              <a:latin typeface="+mn-lt"/>
            </a:endParaRPr>
          </a:p>
          <a:p>
            <a:pPr algn="l">
              <a:defRPr/>
            </a:pPr>
            <a:endParaRPr lang="fr-FR" sz="1600" b="0" dirty="0" smtClean="0">
              <a:latin typeface="+mn-lt"/>
            </a:endParaRPr>
          </a:p>
          <a:p>
            <a:pPr algn="l">
              <a:defRPr/>
            </a:pPr>
            <a:r>
              <a:rPr lang="fr-FR" sz="1800" dirty="0">
                <a:latin typeface="+mn-lt"/>
              </a:rPr>
              <a:t>	</a:t>
            </a:r>
            <a:endParaRPr lang="fr-FR" sz="1800" dirty="0" smtClean="0">
              <a:latin typeface="+mn-lt"/>
            </a:endParaRPr>
          </a:p>
          <a:p>
            <a:pPr algn="l">
              <a:defRPr/>
            </a:pPr>
            <a:r>
              <a:rPr lang="fr-FR" sz="1800" dirty="0">
                <a:latin typeface="+mn-lt"/>
              </a:rPr>
              <a:t>	</a:t>
            </a:r>
          </a:p>
        </p:txBody>
      </p:sp>
      <p:sp>
        <p:nvSpPr>
          <p:cNvPr id="31747" name="Titre 2"/>
          <p:cNvSpPr>
            <a:spLocks noGrp="1"/>
          </p:cNvSpPr>
          <p:nvPr>
            <p:ph type="title"/>
          </p:nvPr>
        </p:nvSpPr>
        <p:spPr>
          <a:xfrm>
            <a:off x="251520" y="764704"/>
            <a:ext cx="8747125" cy="1080120"/>
          </a:xfrm>
        </p:spPr>
        <p:txBody>
          <a:bodyPr/>
          <a:lstStyle/>
          <a:p>
            <a:pPr algn="ctr"/>
            <a:r>
              <a:rPr lang="fr-FR" altLang="fr-FR" sz="2400" u="sng" dirty="0" smtClean="0"/>
              <a:t>Objectif du GT en pêche continentale</a:t>
            </a:r>
            <a:r>
              <a:rPr lang="fr-FR" altLang="fr-FR" sz="2400" dirty="0" smtClean="0"/>
              <a:t/>
            </a:r>
            <a:br>
              <a:rPr lang="fr-FR" altLang="fr-FR" sz="2400" dirty="0" smtClean="0"/>
            </a:br>
            <a:r>
              <a:rPr lang="fr-FR" altLang="fr-FR" sz="2400" dirty="0" smtClean="0"/>
              <a:t>Validation des indicateurs et mode de restitution des données</a:t>
            </a:r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E0265F7C-D4F8-4884-93DC-8FADFFBEE38C}" type="slidenum">
              <a:rPr lang="fr-FR" altLang="fr-FR" smtClean="0"/>
              <a:pPr/>
              <a:t>2</a:t>
            </a:fld>
            <a:endParaRPr lang="fr-FR" altLang="fr-FR" smtClean="0"/>
          </a:p>
        </p:txBody>
      </p:sp>
      <p:sp>
        <p:nvSpPr>
          <p:cNvPr id="31749" name="Espace réservé de la date 4"/>
          <p:cNvSpPr>
            <a:spLocks noGrp="1"/>
          </p:cNvSpPr>
          <p:nvPr>
            <p:ph type="dt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smtClean="0">
                <a:latin typeface="Arial" charset="0"/>
                <a:cs typeface="Arial" charset="0"/>
              </a:rPr>
              <a:t>GT n°5 – 22 au 26 février 2016 à Abidjan, Côte d’Ivoire</a:t>
            </a:r>
          </a:p>
        </p:txBody>
      </p:sp>
      <p:sp>
        <p:nvSpPr>
          <p:cNvPr id="31750" name="Espace réservé du pied de page 5"/>
          <p:cNvSpPr>
            <a:spLocks noGrp="1"/>
          </p:cNvSpPr>
          <p:nvPr>
            <p:ph type="ftr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smtClean="0">
                <a:latin typeface="Arial" charset="0"/>
                <a:cs typeface="Arial" charset="0"/>
              </a:rPr>
              <a:t>Programme Régional UEMOA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755576" y="1772816"/>
            <a:ext cx="7272808" cy="504056"/>
          </a:xfrm>
        </p:spPr>
        <p:txBody>
          <a:bodyPr/>
          <a:lstStyle/>
          <a:p>
            <a:pPr algn="l">
              <a:defRPr/>
            </a:pPr>
            <a:r>
              <a:rPr lang="fr-FR" sz="1800" dirty="0" smtClean="0">
                <a:latin typeface="+mn-lt"/>
              </a:rPr>
              <a:t>1 : Point sur le déploiement de la collecte des données dans le pays</a:t>
            </a:r>
          </a:p>
          <a:p>
            <a:pPr algn="l">
              <a:defRPr/>
            </a:pPr>
            <a:endParaRPr lang="fr-FR" sz="1600" b="0" dirty="0" smtClean="0">
              <a:latin typeface="+mn-lt"/>
            </a:endParaRPr>
          </a:p>
          <a:p>
            <a:pPr algn="l">
              <a:defRPr/>
            </a:pPr>
            <a:r>
              <a:rPr lang="fr-FR" sz="1800" dirty="0">
                <a:latin typeface="+mn-lt"/>
              </a:rPr>
              <a:t>	</a:t>
            </a:r>
            <a:endParaRPr lang="fr-FR" sz="1800" dirty="0" smtClean="0">
              <a:latin typeface="+mn-lt"/>
            </a:endParaRPr>
          </a:p>
          <a:p>
            <a:pPr algn="l">
              <a:defRPr/>
            </a:pPr>
            <a:r>
              <a:rPr lang="fr-FR" sz="1800" dirty="0">
                <a:latin typeface="+mn-lt"/>
              </a:rPr>
              <a:t>	</a:t>
            </a:r>
          </a:p>
        </p:txBody>
      </p:sp>
      <p:sp>
        <p:nvSpPr>
          <p:cNvPr id="31747" name="Titre 2"/>
          <p:cNvSpPr>
            <a:spLocks noGrp="1"/>
          </p:cNvSpPr>
          <p:nvPr>
            <p:ph type="title"/>
          </p:nvPr>
        </p:nvSpPr>
        <p:spPr>
          <a:xfrm>
            <a:off x="251520" y="764704"/>
            <a:ext cx="8747125" cy="1080120"/>
          </a:xfrm>
        </p:spPr>
        <p:txBody>
          <a:bodyPr/>
          <a:lstStyle/>
          <a:p>
            <a:pPr algn="ctr"/>
            <a:r>
              <a:rPr lang="fr-FR" altLang="fr-FR" sz="2400" u="sng" dirty="0" smtClean="0"/>
              <a:t>Objectif du GT en pêche continentale</a:t>
            </a:r>
            <a:r>
              <a:rPr lang="fr-FR" altLang="fr-FR" sz="2400" dirty="0" smtClean="0"/>
              <a:t/>
            </a:r>
            <a:br>
              <a:rPr lang="fr-FR" altLang="fr-FR" sz="2400" dirty="0" smtClean="0"/>
            </a:br>
            <a:r>
              <a:rPr lang="fr-FR" altLang="fr-FR" sz="2400" dirty="0" smtClean="0"/>
              <a:t>Validation des indicateurs et mode de restitution des données</a:t>
            </a:r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E0265F7C-D4F8-4884-93DC-8FADFFBEE38C}" type="slidenum">
              <a:rPr lang="fr-FR" altLang="fr-FR" smtClean="0"/>
              <a:pPr/>
              <a:t>3</a:t>
            </a:fld>
            <a:endParaRPr lang="fr-FR" altLang="fr-FR" smtClean="0"/>
          </a:p>
        </p:txBody>
      </p:sp>
      <p:sp>
        <p:nvSpPr>
          <p:cNvPr id="31749" name="Espace réservé de la date 4"/>
          <p:cNvSpPr>
            <a:spLocks noGrp="1"/>
          </p:cNvSpPr>
          <p:nvPr>
            <p:ph type="dt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smtClean="0">
                <a:latin typeface="Arial" charset="0"/>
                <a:cs typeface="Arial" charset="0"/>
              </a:rPr>
              <a:t>GT n°5 – 22 au 26 février 2016 à Abidjan, Côte d’Ivoire</a:t>
            </a:r>
          </a:p>
        </p:txBody>
      </p:sp>
      <p:sp>
        <p:nvSpPr>
          <p:cNvPr id="31750" name="Espace réservé du pied de page 5"/>
          <p:cNvSpPr>
            <a:spLocks noGrp="1"/>
          </p:cNvSpPr>
          <p:nvPr>
            <p:ph type="ftr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smtClean="0">
                <a:latin typeface="Arial" charset="0"/>
                <a:cs typeface="Arial" charset="0"/>
              </a:rPr>
              <a:t>Programme Régional UEMOA</a:t>
            </a:r>
          </a:p>
        </p:txBody>
      </p:sp>
      <p:sp>
        <p:nvSpPr>
          <p:cNvPr id="7" name="Espace réservé du contenu 1"/>
          <p:cNvSpPr txBox="1">
            <a:spLocks/>
          </p:cNvSpPr>
          <p:nvPr/>
        </p:nvSpPr>
        <p:spPr bwMode="auto">
          <a:xfrm>
            <a:off x="251520" y="2204864"/>
            <a:ext cx="828092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sz="2000" dirty="0" smtClean="0">
                <a:solidFill>
                  <a:srgbClr val="0070C0"/>
                </a:solidFill>
                <a:latin typeface="+mn-lt"/>
                <a:cs typeface="+mn-cs"/>
              </a:rPr>
              <a:t>R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appel stratégie d’échantillonnage adoptée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-"/>
              <a:defRPr/>
            </a:pPr>
            <a:r>
              <a:rPr lang="fr-FR" dirty="0" smtClean="0">
                <a:solidFill>
                  <a:srgbClr val="0070C0"/>
                </a:solidFill>
                <a:latin typeface="+mn-lt"/>
                <a:cs typeface="+mn-cs"/>
              </a:rPr>
              <a:t>3 Macro strates (Sud, Centre et Nord ) caractérisant l’importance des activités de pêche.;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-"/>
              <a:defRPr/>
            </a:pPr>
            <a:r>
              <a:rPr lang="fr-FR" dirty="0" smtClean="0">
                <a:solidFill>
                  <a:srgbClr val="0070C0"/>
                </a:solidFill>
                <a:latin typeface="+mn-lt"/>
                <a:cs typeface="+mn-cs"/>
              </a:rPr>
              <a:t>54 sites répartis à travers 21 Sous strates ont été identifiées en fonction des caractéristiques des</a:t>
            </a:r>
            <a:r>
              <a:rPr lang="fr-FR" dirty="0" smtClean="0">
                <a:solidFill>
                  <a:srgbClr val="0070C0"/>
                </a:solidFill>
                <a:latin typeface="+mn-lt"/>
              </a:rPr>
              <a:t> plans d’eau et positions par rapport aux communes du pays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-"/>
              <a:defRPr/>
            </a:pPr>
            <a:r>
              <a:rPr lang="fr-FR" dirty="0" smtClean="0">
                <a:solidFill>
                  <a:srgbClr val="0070C0"/>
                </a:solidFill>
                <a:latin typeface="+mn-lt"/>
              </a:rPr>
              <a:t>Trimestre au Sud et Centre puis Semestre dans le Nord en cohérence avec les périodicité de rapportage et de l’intensité de l’activité de pêche</a:t>
            </a:r>
            <a:r>
              <a:rPr lang="fr-FR" sz="2000" dirty="0" smtClean="0">
                <a:solidFill>
                  <a:srgbClr val="0070C0"/>
                </a:solidFill>
                <a:latin typeface="+mn-lt"/>
              </a:rPr>
              <a:t> 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-"/>
              <a:defRPr/>
            </a:pPr>
            <a:endParaRPr kumimoji="0" lang="fr-FR" sz="10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sz="2000" dirty="0" smtClean="0">
                <a:solidFill>
                  <a:srgbClr val="0070C0"/>
                </a:solidFill>
                <a:latin typeface="+mn-lt"/>
                <a:cs typeface="+mn-cs"/>
              </a:rPr>
              <a:t>Situation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déploiement effectif de la stratégie.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-"/>
              <a:defRPr/>
            </a:pPr>
            <a:r>
              <a:rPr lang="fr-FR" dirty="0" smtClean="0">
                <a:solidFill>
                  <a:srgbClr val="0070C0"/>
                </a:solidFill>
                <a:latin typeface="+mn-lt"/>
                <a:cs typeface="+mn-cs"/>
              </a:rPr>
              <a:t>68 agents ont été formés, mais la collecte a démarré avec 54 agents;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-"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collecte a démarré en Août 2015 et se poursuit (au moins 6 mois);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fr-FR" sz="18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755576" y="1556792"/>
            <a:ext cx="7272808" cy="504056"/>
          </a:xfrm>
        </p:spPr>
        <p:txBody>
          <a:bodyPr/>
          <a:lstStyle/>
          <a:p>
            <a:pPr algn="l">
              <a:defRPr/>
            </a:pPr>
            <a:r>
              <a:rPr lang="fr-FR" sz="1800" dirty="0" smtClean="0">
                <a:latin typeface="+mn-lt"/>
              </a:rPr>
              <a:t>2 : Point sur les opérations de saisie et les bases de données produites</a:t>
            </a:r>
          </a:p>
          <a:p>
            <a:pPr algn="l">
              <a:defRPr/>
            </a:pPr>
            <a:endParaRPr lang="fr-FR" sz="1800" dirty="0" smtClean="0">
              <a:latin typeface="+mn-lt"/>
            </a:endParaRPr>
          </a:p>
          <a:p>
            <a:pPr algn="l">
              <a:defRPr/>
            </a:pPr>
            <a:endParaRPr lang="fr-FR" sz="1600" b="0" dirty="0" smtClean="0">
              <a:latin typeface="+mn-lt"/>
            </a:endParaRPr>
          </a:p>
          <a:p>
            <a:pPr algn="l">
              <a:defRPr/>
            </a:pPr>
            <a:r>
              <a:rPr lang="fr-FR" sz="1800" dirty="0">
                <a:latin typeface="+mn-lt"/>
              </a:rPr>
              <a:t>	</a:t>
            </a:r>
            <a:endParaRPr lang="fr-FR" sz="1800" dirty="0" smtClean="0">
              <a:latin typeface="+mn-lt"/>
            </a:endParaRPr>
          </a:p>
          <a:p>
            <a:pPr algn="l">
              <a:defRPr/>
            </a:pPr>
            <a:r>
              <a:rPr lang="fr-FR" sz="1800" dirty="0">
                <a:latin typeface="+mn-lt"/>
              </a:rPr>
              <a:t>	</a:t>
            </a:r>
          </a:p>
        </p:txBody>
      </p:sp>
      <p:sp>
        <p:nvSpPr>
          <p:cNvPr id="31747" name="Titre 2"/>
          <p:cNvSpPr>
            <a:spLocks noGrp="1"/>
          </p:cNvSpPr>
          <p:nvPr>
            <p:ph type="title"/>
          </p:nvPr>
        </p:nvSpPr>
        <p:spPr>
          <a:xfrm>
            <a:off x="251520" y="692696"/>
            <a:ext cx="8747125" cy="1080120"/>
          </a:xfrm>
        </p:spPr>
        <p:txBody>
          <a:bodyPr/>
          <a:lstStyle/>
          <a:p>
            <a:pPr algn="ctr"/>
            <a:r>
              <a:rPr lang="fr-FR" altLang="fr-FR" sz="2400" u="sng" dirty="0" smtClean="0"/>
              <a:t>Objectif du GT en pêche continentale</a:t>
            </a:r>
            <a:r>
              <a:rPr lang="fr-FR" altLang="fr-FR" sz="2400" dirty="0" smtClean="0"/>
              <a:t/>
            </a:r>
            <a:br>
              <a:rPr lang="fr-FR" altLang="fr-FR" sz="2400" dirty="0" smtClean="0"/>
            </a:br>
            <a:r>
              <a:rPr lang="fr-FR" altLang="fr-FR" sz="2400" dirty="0" smtClean="0"/>
              <a:t>Validation des indicateurs et mode de restitution des données</a:t>
            </a:r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E0265F7C-D4F8-4884-93DC-8FADFFBEE38C}" type="slidenum">
              <a:rPr lang="fr-FR" altLang="fr-FR" smtClean="0"/>
              <a:pPr/>
              <a:t>4</a:t>
            </a:fld>
            <a:endParaRPr lang="fr-FR" altLang="fr-FR" smtClean="0"/>
          </a:p>
        </p:txBody>
      </p:sp>
      <p:sp>
        <p:nvSpPr>
          <p:cNvPr id="31749" name="Espace réservé de la date 4"/>
          <p:cNvSpPr>
            <a:spLocks noGrp="1"/>
          </p:cNvSpPr>
          <p:nvPr>
            <p:ph type="dt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smtClean="0">
                <a:latin typeface="Arial" charset="0"/>
                <a:cs typeface="Arial" charset="0"/>
              </a:rPr>
              <a:t>GT n°5 – 22 au 26 février 2016 à Abidjan, Côte d’Ivoire</a:t>
            </a:r>
          </a:p>
        </p:txBody>
      </p:sp>
      <p:sp>
        <p:nvSpPr>
          <p:cNvPr id="31750" name="Espace réservé du pied de page 5"/>
          <p:cNvSpPr>
            <a:spLocks noGrp="1"/>
          </p:cNvSpPr>
          <p:nvPr>
            <p:ph type="ftr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smtClean="0">
                <a:latin typeface="Arial" charset="0"/>
                <a:cs typeface="Arial" charset="0"/>
              </a:rPr>
              <a:t>Programme Régional UEMOA</a:t>
            </a:r>
          </a:p>
        </p:txBody>
      </p:sp>
      <p:sp>
        <p:nvSpPr>
          <p:cNvPr id="7" name="Espace réservé du contenu 1"/>
          <p:cNvSpPr txBox="1">
            <a:spLocks/>
          </p:cNvSpPr>
          <p:nvPr/>
        </p:nvSpPr>
        <p:spPr bwMode="auto">
          <a:xfrm>
            <a:off x="251520" y="1988840"/>
            <a:ext cx="828092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lvl="0" indent="-285750" eaLnBrk="0" hangingPunct="0">
              <a:spcBef>
                <a:spcPct val="20000"/>
              </a:spcBef>
              <a:buFontTx/>
              <a:buChar char="-"/>
              <a:defRPr/>
            </a:pPr>
            <a:r>
              <a:rPr lang="fr-FR" sz="2000" dirty="0" smtClean="0">
                <a:solidFill>
                  <a:srgbClr val="0070C0"/>
                </a:solidFill>
                <a:latin typeface="+mn-lt"/>
                <a:cs typeface="+mn-cs"/>
              </a:rPr>
              <a:t>Nombre de postes de saisie en fonctionnement, existence de retard ou non dans la saisie des fiches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-"/>
              <a:defRPr/>
            </a:pPr>
            <a:r>
              <a:rPr lang="fr-FR" dirty="0" smtClean="0">
                <a:solidFill>
                  <a:srgbClr val="0070C0"/>
                </a:solidFill>
                <a:latin typeface="+mn-lt"/>
                <a:cs typeface="+mn-cs"/>
              </a:rPr>
              <a:t>La saisie avait démarré sur deux postes: 1 pour le Sud et 1 pour le Centre puis le Nord. Après la mission du Consortium, il est passé à 6 sans contrainte;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-"/>
              <a:defRPr/>
            </a:pPr>
            <a:r>
              <a:rPr lang="fr-FR" dirty="0" smtClean="0">
                <a:solidFill>
                  <a:srgbClr val="0070C0"/>
                </a:solidFill>
                <a:latin typeface="+mn-lt"/>
                <a:cs typeface="+mn-cs"/>
              </a:rPr>
              <a:t>Nous sommes en retard dans la saisie des fiches : de 224 avant la mission à 600 fiches  après la mission (1 semaine  et demi sans compter les coupures)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-"/>
              <a:defRPr/>
            </a:pPr>
            <a:r>
              <a:rPr lang="fr-FR" dirty="0" smtClean="0">
                <a:solidFill>
                  <a:srgbClr val="0070C0"/>
                </a:solidFill>
                <a:latin typeface="+mn-lt"/>
                <a:cs typeface="+mn-cs"/>
              </a:rPr>
              <a:t>et même dans la récupération surtout dans le Nord (Téléphone, Changement de Directeur, Ordinateur)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-"/>
              <a:defRPr/>
            </a:pPr>
            <a:endParaRPr kumimoji="0" lang="fr-FR" sz="10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lvl="0" indent="-285750" eaLnBrk="0" hangingPunct="0">
              <a:spcBef>
                <a:spcPct val="20000"/>
              </a:spcBef>
              <a:buFontTx/>
              <a:buChar char="-"/>
              <a:defRPr/>
            </a:pPr>
            <a:r>
              <a:rPr lang="fr-FR" sz="2000" dirty="0" smtClean="0">
                <a:solidFill>
                  <a:srgbClr val="0070C0"/>
                </a:solidFill>
                <a:latin typeface="+mn-lt"/>
                <a:cs typeface="+mn-cs"/>
              </a:rPr>
              <a:t>Difficultés éventuelles dans la saisie ou dans la gestion des bases de saisie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-"/>
              <a:defRPr/>
            </a:pPr>
            <a:r>
              <a:rPr lang="fr-FR" dirty="0" smtClean="0">
                <a:solidFill>
                  <a:srgbClr val="0070C0"/>
                </a:solidFill>
                <a:latin typeface="+mn-lt"/>
                <a:cs typeface="+mn-cs"/>
              </a:rPr>
              <a:t>Impossible de continuer la saisie d’une fiche en cas de coupure de courant ;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-"/>
              <a:defRPr/>
            </a:pPr>
            <a:r>
              <a:rPr lang="fr-FR" dirty="0" smtClean="0">
                <a:solidFill>
                  <a:srgbClr val="0070C0"/>
                </a:solidFill>
                <a:latin typeface="+mn-lt"/>
                <a:cs typeface="+mn-cs"/>
              </a:rPr>
              <a:t>Saisie à chaque fois du nom des enquêteurs: créer un menu déroulant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-"/>
              <a:defRPr/>
            </a:pPr>
            <a:r>
              <a:rPr lang="fr-FR" dirty="0" smtClean="0">
                <a:solidFill>
                  <a:srgbClr val="0070C0"/>
                </a:solidFill>
                <a:latin typeface="+mn-lt"/>
                <a:cs typeface="+mn-cs"/>
              </a:rPr>
              <a:t>Permettre d’actualiser la liste des espèces de poisson: car saisie répétée; 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-"/>
              <a:defRPr/>
            </a:pPr>
            <a:r>
              <a:rPr lang="fr-FR" dirty="0" smtClean="0">
                <a:solidFill>
                  <a:srgbClr val="0070C0"/>
                </a:solidFill>
                <a:latin typeface="+mn-lt"/>
                <a:cs typeface="+mn-cs"/>
              </a:rPr>
              <a:t>L’application se plante parfois et on est obligé de redémarrer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fr-FR" sz="18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755576" y="1772816"/>
            <a:ext cx="7272808" cy="504056"/>
          </a:xfrm>
        </p:spPr>
        <p:txBody>
          <a:bodyPr/>
          <a:lstStyle/>
          <a:p>
            <a:pPr algn="l">
              <a:defRPr/>
            </a:pPr>
            <a:r>
              <a:rPr lang="fr-FR" sz="1800" dirty="0" smtClean="0">
                <a:latin typeface="+mn-lt"/>
              </a:rPr>
              <a:t>3 : Les traitements et les résultats obtenus, présentation  d’un bulletin statistique</a:t>
            </a:r>
          </a:p>
          <a:p>
            <a:pPr algn="l">
              <a:defRPr/>
            </a:pPr>
            <a:endParaRPr lang="fr-FR" sz="1800" dirty="0" smtClean="0">
              <a:latin typeface="+mn-lt"/>
            </a:endParaRPr>
          </a:p>
          <a:p>
            <a:pPr algn="l">
              <a:defRPr/>
            </a:pPr>
            <a:endParaRPr lang="fr-FR" sz="1600" b="0" dirty="0" smtClean="0">
              <a:latin typeface="+mn-lt"/>
            </a:endParaRPr>
          </a:p>
          <a:p>
            <a:pPr algn="l">
              <a:defRPr/>
            </a:pPr>
            <a:r>
              <a:rPr lang="fr-FR" sz="1800" dirty="0">
                <a:latin typeface="+mn-lt"/>
              </a:rPr>
              <a:t>	</a:t>
            </a:r>
            <a:endParaRPr lang="fr-FR" sz="1800" dirty="0" smtClean="0">
              <a:latin typeface="+mn-lt"/>
            </a:endParaRPr>
          </a:p>
          <a:p>
            <a:pPr algn="l">
              <a:defRPr/>
            </a:pPr>
            <a:r>
              <a:rPr lang="fr-FR" sz="1800" dirty="0">
                <a:latin typeface="+mn-lt"/>
              </a:rPr>
              <a:t>	</a:t>
            </a:r>
          </a:p>
        </p:txBody>
      </p:sp>
      <p:sp>
        <p:nvSpPr>
          <p:cNvPr id="31747" name="Titre 2"/>
          <p:cNvSpPr>
            <a:spLocks noGrp="1"/>
          </p:cNvSpPr>
          <p:nvPr>
            <p:ph type="title"/>
          </p:nvPr>
        </p:nvSpPr>
        <p:spPr>
          <a:xfrm>
            <a:off x="251520" y="764704"/>
            <a:ext cx="8747125" cy="1080120"/>
          </a:xfrm>
        </p:spPr>
        <p:txBody>
          <a:bodyPr/>
          <a:lstStyle/>
          <a:p>
            <a:pPr algn="ctr"/>
            <a:r>
              <a:rPr lang="fr-FR" altLang="fr-FR" sz="2400" u="sng" dirty="0" smtClean="0"/>
              <a:t>Objectif du GT en pêche continentale</a:t>
            </a:r>
            <a:r>
              <a:rPr lang="fr-FR" altLang="fr-FR" sz="2400" dirty="0" smtClean="0"/>
              <a:t/>
            </a:r>
            <a:br>
              <a:rPr lang="fr-FR" altLang="fr-FR" sz="2400" dirty="0" smtClean="0"/>
            </a:br>
            <a:r>
              <a:rPr lang="fr-FR" altLang="fr-FR" sz="2400" dirty="0" smtClean="0"/>
              <a:t>Validation des indicateurs et mode de restitution des données</a:t>
            </a:r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E0265F7C-D4F8-4884-93DC-8FADFFBEE38C}" type="slidenum">
              <a:rPr lang="fr-FR" altLang="fr-FR" smtClean="0"/>
              <a:pPr/>
              <a:t>5</a:t>
            </a:fld>
            <a:endParaRPr lang="fr-FR" altLang="fr-FR" smtClean="0"/>
          </a:p>
        </p:txBody>
      </p:sp>
      <p:sp>
        <p:nvSpPr>
          <p:cNvPr id="31749" name="Espace réservé de la date 4"/>
          <p:cNvSpPr>
            <a:spLocks noGrp="1"/>
          </p:cNvSpPr>
          <p:nvPr>
            <p:ph type="dt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smtClean="0">
                <a:latin typeface="Arial" charset="0"/>
                <a:cs typeface="Arial" charset="0"/>
              </a:rPr>
              <a:t>GT n°5 – 22 au 26 février 2016 à Abidjan, Côte d’Ivoire</a:t>
            </a:r>
          </a:p>
        </p:txBody>
      </p:sp>
      <p:sp>
        <p:nvSpPr>
          <p:cNvPr id="31750" name="Espace réservé du pied de page 5"/>
          <p:cNvSpPr>
            <a:spLocks noGrp="1"/>
          </p:cNvSpPr>
          <p:nvPr>
            <p:ph type="ftr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smtClean="0">
                <a:latin typeface="Arial" charset="0"/>
                <a:cs typeface="Arial" charset="0"/>
              </a:rPr>
              <a:t>Programme Régional UEMOA</a:t>
            </a:r>
          </a:p>
        </p:txBody>
      </p:sp>
      <p:sp>
        <p:nvSpPr>
          <p:cNvPr id="7" name="Espace réservé du contenu 1"/>
          <p:cNvSpPr txBox="1">
            <a:spLocks/>
          </p:cNvSpPr>
          <p:nvPr/>
        </p:nvSpPr>
        <p:spPr bwMode="auto">
          <a:xfrm>
            <a:off x="467544" y="2420888"/>
            <a:ext cx="828092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lvl="0" indent="-285750" eaLnBrk="0" hangingPunct="0">
              <a:spcBef>
                <a:spcPct val="20000"/>
              </a:spcBef>
              <a:buFontTx/>
              <a:buChar char="-"/>
              <a:defRPr/>
            </a:pPr>
            <a:r>
              <a:rPr lang="fr-FR" sz="2000" dirty="0" smtClean="0">
                <a:solidFill>
                  <a:srgbClr val="0070C0"/>
                </a:solidFill>
                <a:latin typeface="+mn-lt"/>
                <a:cs typeface="+mn-cs"/>
              </a:rPr>
              <a:t>Synthèse des résultats suivi PC au niveau du pays, en présentant le premier bulletin statistique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-"/>
              <a:defRPr/>
            </a:pPr>
            <a:r>
              <a:rPr lang="fr-FR" dirty="0" smtClean="0">
                <a:solidFill>
                  <a:srgbClr val="0070C0"/>
                </a:solidFill>
                <a:latin typeface="+mn-lt"/>
                <a:cs typeface="+mn-cs"/>
              </a:rPr>
              <a:t>Le </a:t>
            </a:r>
            <a:r>
              <a:rPr lang="fr-FR" dirty="0" err="1" smtClean="0">
                <a:solidFill>
                  <a:srgbClr val="0070C0"/>
                </a:solidFill>
                <a:latin typeface="+mn-lt"/>
                <a:cs typeface="+mn-cs"/>
              </a:rPr>
              <a:t>draft</a:t>
            </a:r>
            <a:r>
              <a:rPr lang="fr-FR" dirty="0" smtClean="0">
                <a:solidFill>
                  <a:srgbClr val="0070C0"/>
                </a:solidFill>
                <a:latin typeface="+mn-lt"/>
                <a:cs typeface="+mn-cs"/>
              </a:rPr>
              <a:t> 0 du premier bulletin statistique couvrant le 3</a:t>
            </a:r>
            <a:r>
              <a:rPr lang="fr-FR" baseline="30000" dirty="0" smtClean="0">
                <a:solidFill>
                  <a:srgbClr val="0070C0"/>
                </a:solidFill>
                <a:latin typeface="+mn-lt"/>
                <a:cs typeface="+mn-cs"/>
              </a:rPr>
              <a:t>ème</a:t>
            </a:r>
            <a:r>
              <a:rPr lang="fr-FR" dirty="0" smtClean="0">
                <a:solidFill>
                  <a:srgbClr val="0070C0"/>
                </a:solidFill>
                <a:latin typeface="+mn-lt"/>
                <a:cs typeface="+mn-cs"/>
              </a:rPr>
              <a:t> trimestre 2015 est produit  ;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-"/>
              <a:defRPr/>
            </a:pPr>
            <a:endParaRPr kumimoji="0" lang="fr-FR" sz="10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lvl="0" indent="-285750" eaLnBrk="0" hangingPunct="0">
              <a:spcBef>
                <a:spcPct val="20000"/>
              </a:spcBef>
              <a:buFontTx/>
              <a:buChar char="-"/>
              <a:defRPr/>
            </a:pPr>
            <a:r>
              <a:rPr lang="fr-FR" sz="2000" dirty="0" smtClean="0">
                <a:solidFill>
                  <a:srgbClr val="0070C0"/>
                </a:solidFill>
                <a:latin typeface="+mn-lt"/>
                <a:cs typeface="+mn-cs"/>
              </a:rPr>
              <a:t>Difficultés éventuelles rencontrées dans la réalisation des traitements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-"/>
              <a:defRPr/>
            </a:pPr>
            <a:r>
              <a:rPr lang="fr-FR" dirty="0" smtClean="0">
                <a:solidFill>
                  <a:srgbClr val="0070C0"/>
                </a:solidFill>
                <a:latin typeface="+mn-lt"/>
                <a:cs typeface="+mn-cs"/>
              </a:rPr>
              <a:t>Insuffisance d’informations sur le code des paramètres calculés ;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-"/>
              <a:defRPr/>
            </a:pPr>
            <a:r>
              <a:rPr lang="fr-FR" dirty="0" smtClean="0">
                <a:solidFill>
                  <a:srgbClr val="0070C0"/>
                </a:solidFill>
                <a:latin typeface="+mn-lt"/>
                <a:cs typeface="+mn-cs"/>
              </a:rPr>
              <a:t>Nécessité de mettre les unités des paramètres calculés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-"/>
              <a:defRPr/>
            </a:pPr>
            <a:r>
              <a:rPr lang="fr-FR" dirty="0" smtClean="0">
                <a:solidFill>
                  <a:srgbClr val="0070C0"/>
                </a:solidFill>
                <a:latin typeface="+mn-lt"/>
                <a:cs typeface="+mn-cs"/>
              </a:rPr>
              <a:t>Définition des formules de calcul de chaque paramètre;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-"/>
              <a:defRPr/>
            </a:pPr>
            <a:r>
              <a:rPr lang="fr-FR" dirty="0" smtClean="0">
                <a:solidFill>
                  <a:srgbClr val="0070C0"/>
                </a:solidFill>
                <a:latin typeface="+mn-lt"/>
                <a:cs typeface="+mn-cs"/>
              </a:rPr>
              <a:t>Déroulement du questionnaire QAS.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-"/>
              <a:defRPr/>
            </a:pPr>
            <a:r>
              <a:rPr lang="fr-FR" dirty="0" smtClean="0">
                <a:solidFill>
                  <a:srgbClr val="0070C0"/>
                </a:solidFill>
                <a:latin typeface="+mn-lt"/>
                <a:cs typeface="+mn-cs"/>
              </a:rPr>
              <a:t>Comment savoir le nombre de fiches  ou  la série des données de débarquements utilisés pour  le calcul  des paramètres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fr-FR" sz="18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755576" y="1628800"/>
            <a:ext cx="7272808" cy="504056"/>
          </a:xfrm>
        </p:spPr>
        <p:txBody>
          <a:bodyPr/>
          <a:lstStyle/>
          <a:p>
            <a:pPr algn="l">
              <a:defRPr/>
            </a:pPr>
            <a:r>
              <a:rPr lang="fr-FR" sz="1800" dirty="0" smtClean="0">
                <a:latin typeface="+mn-lt"/>
              </a:rPr>
              <a:t>3 : Suites du suivi PC dans le pays</a:t>
            </a:r>
          </a:p>
          <a:p>
            <a:pPr algn="l">
              <a:defRPr/>
            </a:pPr>
            <a:endParaRPr lang="fr-FR" sz="1800" dirty="0" smtClean="0">
              <a:latin typeface="+mn-lt"/>
            </a:endParaRPr>
          </a:p>
          <a:p>
            <a:pPr algn="l">
              <a:defRPr/>
            </a:pPr>
            <a:endParaRPr lang="fr-FR" sz="1600" b="0" dirty="0" smtClean="0">
              <a:latin typeface="+mn-lt"/>
            </a:endParaRPr>
          </a:p>
          <a:p>
            <a:pPr algn="l">
              <a:defRPr/>
            </a:pPr>
            <a:r>
              <a:rPr lang="fr-FR" sz="1800" dirty="0">
                <a:latin typeface="+mn-lt"/>
              </a:rPr>
              <a:t>	</a:t>
            </a:r>
            <a:endParaRPr lang="fr-FR" sz="1800" dirty="0" smtClean="0">
              <a:latin typeface="+mn-lt"/>
            </a:endParaRPr>
          </a:p>
          <a:p>
            <a:pPr algn="l">
              <a:defRPr/>
            </a:pPr>
            <a:r>
              <a:rPr lang="fr-FR" sz="1800" dirty="0">
                <a:latin typeface="+mn-lt"/>
              </a:rPr>
              <a:t>	</a:t>
            </a:r>
          </a:p>
        </p:txBody>
      </p:sp>
      <p:sp>
        <p:nvSpPr>
          <p:cNvPr id="31747" name="Titre 2"/>
          <p:cNvSpPr>
            <a:spLocks noGrp="1"/>
          </p:cNvSpPr>
          <p:nvPr>
            <p:ph type="title"/>
          </p:nvPr>
        </p:nvSpPr>
        <p:spPr>
          <a:xfrm>
            <a:off x="251520" y="764704"/>
            <a:ext cx="8747125" cy="1080120"/>
          </a:xfrm>
        </p:spPr>
        <p:txBody>
          <a:bodyPr/>
          <a:lstStyle/>
          <a:p>
            <a:pPr algn="ctr"/>
            <a:r>
              <a:rPr lang="fr-FR" altLang="fr-FR" sz="2400" u="sng" dirty="0" smtClean="0"/>
              <a:t>Objectif du GT en pêche continentale</a:t>
            </a:r>
            <a:r>
              <a:rPr lang="fr-FR" altLang="fr-FR" sz="2400" dirty="0" smtClean="0"/>
              <a:t/>
            </a:r>
            <a:br>
              <a:rPr lang="fr-FR" altLang="fr-FR" sz="2400" dirty="0" smtClean="0"/>
            </a:br>
            <a:r>
              <a:rPr lang="fr-FR" altLang="fr-FR" sz="2400" dirty="0" smtClean="0"/>
              <a:t>Validation des indicateurs et mode de restitution des données</a:t>
            </a:r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E0265F7C-D4F8-4884-93DC-8FADFFBEE38C}" type="slidenum">
              <a:rPr lang="fr-FR" altLang="fr-FR" smtClean="0"/>
              <a:pPr/>
              <a:t>6</a:t>
            </a:fld>
            <a:endParaRPr lang="fr-FR" altLang="fr-FR" smtClean="0"/>
          </a:p>
        </p:txBody>
      </p:sp>
      <p:sp>
        <p:nvSpPr>
          <p:cNvPr id="31749" name="Espace réservé de la date 4"/>
          <p:cNvSpPr>
            <a:spLocks noGrp="1"/>
          </p:cNvSpPr>
          <p:nvPr>
            <p:ph type="dt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smtClean="0">
                <a:latin typeface="Arial" charset="0"/>
                <a:cs typeface="Arial" charset="0"/>
              </a:rPr>
              <a:t>GT n°5 – 22 au 26 février 2016 à Abidjan, Côte d’Ivoire</a:t>
            </a:r>
          </a:p>
        </p:txBody>
      </p:sp>
      <p:sp>
        <p:nvSpPr>
          <p:cNvPr id="31750" name="Espace réservé du pied de page 5"/>
          <p:cNvSpPr>
            <a:spLocks noGrp="1"/>
          </p:cNvSpPr>
          <p:nvPr>
            <p:ph type="ftr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smtClean="0">
                <a:latin typeface="Arial" charset="0"/>
                <a:cs typeface="Arial" charset="0"/>
              </a:rPr>
              <a:t>Programme Régional UEMOA</a:t>
            </a:r>
          </a:p>
        </p:txBody>
      </p:sp>
      <p:sp>
        <p:nvSpPr>
          <p:cNvPr id="7" name="Espace réservé du contenu 1"/>
          <p:cNvSpPr txBox="1">
            <a:spLocks/>
          </p:cNvSpPr>
          <p:nvPr/>
        </p:nvSpPr>
        <p:spPr bwMode="auto">
          <a:xfrm>
            <a:off x="251520" y="1916832"/>
            <a:ext cx="828092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lvl="0" indent="-285750" eaLnBrk="0" hangingPunct="0">
              <a:spcBef>
                <a:spcPct val="20000"/>
              </a:spcBef>
              <a:buFontTx/>
              <a:buChar char="-"/>
              <a:defRPr/>
            </a:pPr>
            <a:r>
              <a:rPr lang="fr-FR" sz="2000" dirty="0" smtClean="0">
                <a:solidFill>
                  <a:srgbClr val="0070C0"/>
                </a:solidFill>
                <a:latin typeface="+mn-lt"/>
                <a:cs typeface="+mn-cs"/>
              </a:rPr>
              <a:t>Améliorations techniques encore nécessaires sur la base ou sur le bulletin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-"/>
              <a:defRPr/>
            </a:pPr>
            <a:r>
              <a:rPr lang="fr-FR" dirty="0" smtClean="0">
                <a:solidFill>
                  <a:srgbClr val="0070C0"/>
                </a:solidFill>
                <a:latin typeface="+mn-lt"/>
                <a:cs typeface="+mn-cs"/>
              </a:rPr>
              <a:t>Permettre de faire une requête qui affiche les données de chaque fiche saisie;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-"/>
              <a:defRPr/>
            </a:pPr>
            <a:r>
              <a:rPr lang="fr-FR" dirty="0" smtClean="0">
                <a:solidFill>
                  <a:srgbClr val="0070C0"/>
                </a:solidFill>
                <a:latin typeface="+mn-lt"/>
                <a:cs typeface="+mn-cs"/>
              </a:rPr>
              <a:t>Améliorer la stabilité de la base car parfois pour le </a:t>
            </a:r>
            <a:r>
              <a:rPr lang="fr-FR" dirty="0" err="1" smtClean="0">
                <a:solidFill>
                  <a:srgbClr val="0070C0"/>
                </a:solidFill>
                <a:latin typeface="+mn-lt"/>
                <a:cs typeface="+mn-cs"/>
              </a:rPr>
              <a:t>reporting</a:t>
            </a:r>
            <a:r>
              <a:rPr lang="fr-FR" dirty="0" smtClean="0">
                <a:solidFill>
                  <a:srgbClr val="0070C0"/>
                </a:solidFill>
                <a:latin typeface="+mn-lt"/>
                <a:cs typeface="+mn-cs"/>
              </a:rPr>
              <a:t> certains feuillets n’affichent pas de résultats;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-"/>
              <a:defRPr/>
            </a:pPr>
            <a:r>
              <a:rPr lang="fr-FR" dirty="0" smtClean="0">
                <a:solidFill>
                  <a:srgbClr val="0070C0"/>
                </a:solidFill>
                <a:latin typeface="+mn-lt"/>
                <a:cs typeface="+mn-cs"/>
              </a:rPr>
              <a:t>Pour le </a:t>
            </a:r>
            <a:r>
              <a:rPr lang="fr-FR" dirty="0" err="1" smtClean="0">
                <a:solidFill>
                  <a:srgbClr val="0070C0"/>
                </a:solidFill>
                <a:latin typeface="+mn-lt"/>
                <a:cs typeface="+mn-cs"/>
              </a:rPr>
              <a:t>reporting</a:t>
            </a:r>
            <a:r>
              <a:rPr lang="fr-FR" dirty="0" smtClean="0">
                <a:solidFill>
                  <a:srgbClr val="0070C0"/>
                </a:solidFill>
                <a:latin typeface="+mn-lt"/>
                <a:cs typeface="+mn-cs"/>
              </a:rPr>
              <a:t>, les nouvelles espèces saisies ne sont prises en compte, ou partiellement dans certains paramètres (proportion par espèce)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-"/>
              <a:defRPr/>
            </a:pPr>
            <a:r>
              <a:rPr lang="fr-FR" dirty="0" smtClean="0">
                <a:solidFill>
                  <a:srgbClr val="0070C0"/>
                </a:solidFill>
                <a:latin typeface="+mn-lt"/>
                <a:cs typeface="+mn-cs"/>
              </a:rPr>
              <a:t>Le canevas doit être amélioré pour les pays n’ayant pas la même saison pour toutes les macro strates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-"/>
              <a:defRPr/>
            </a:pPr>
            <a:endParaRPr kumimoji="0" lang="fr-FR" sz="10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lvl="0" indent="-285750" eaLnBrk="0" hangingPunct="0">
              <a:spcBef>
                <a:spcPct val="20000"/>
              </a:spcBef>
              <a:buFontTx/>
              <a:buChar char="-"/>
              <a:defRPr/>
            </a:pPr>
            <a:r>
              <a:rPr lang="fr-FR" sz="2000" dirty="0" smtClean="0">
                <a:solidFill>
                  <a:srgbClr val="0070C0"/>
                </a:solidFill>
                <a:latin typeface="+mn-lt"/>
                <a:cs typeface="+mn-cs"/>
              </a:rPr>
              <a:t>Ressources pérennes mobilisées pour assurer la continuité du suivi 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-"/>
              <a:defRPr/>
            </a:pPr>
            <a:r>
              <a:rPr lang="fr-FR" dirty="0" smtClean="0">
                <a:solidFill>
                  <a:srgbClr val="0070C0"/>
                </a:solidFill>
                <a:latin typeface="+mn-lt"/>
                <a:cs typeface="+mn-cs"/>
              </a:rPr>
              <a:t>Plaidoyer auprès des DG-CARDER pour la prise en compte dans les PTBA 2016;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-"/>
              <a:defRPr/>
            </a:pPr>
            <a:r>
              <a:rPr lang="fr-FR" dirty="0" smtClean="0">
                <a:solidFill>
                  <a:srgbClr val="0070C0"/>
                </a:solidFill>
                <a:latin typeface="+mn-lt"/>
                <a:cs typeface="+mn-cs"/>
              </a:rPr>
              <a:t>Restitution aux MAEP: SGM, DPP,  DG-DAN, DSA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-"/>
              <a:defRPr/>
            </a:pPr>
            <a:r>
              <a:rPr lang="fr-FR" dirty="0" smtClean="0">
                <a:solidFill>
                  <a:srgbClr val="0070C0"/>
                </a:solidFill>
                <a:latin typeface="+mn-lt"/>
                <a:cs typeface="+mn-cs"/>
              </a:rPr>
              <a:t>Restitution des résultats  au niveau de chaque région pour montrer les avantages du suivi;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fr-FR" sz="18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itre 2"/>
          <p:cNvSpPr>
            <a:spLocks noGrp="1"/>
          </p:cNvSpPr>
          <p:nvPr>
            <p:ph type="title"/>
          </p:nvPr>
        </p:nvSpPr>
        <p:spPr>
          <a:xfrm>
            <a:off x="540891" y="2060848"/>
            <a:ext cx="8135565" cy="2232248"/>
          </a:xfrm>
        </p:spPr>
        <p:txBody>
          <a:bodyPr/>
          <a:lstStyle/>
          <a:p>
            <a:pPr algn="ctr"/>
            <a:r>
              <a:rPr lang="fr-FR" altLang="fr-FR" sz="4000" dirty="0" smtClean="0"/>
              <a:t>MERCI DE VOTRE AIMABLE ATTENTION</a:t>
            </a:r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E0265F7C-D4F8-4884-93DC-8FADFFBEE38C}" type="slidenum">
              <a:rPr lang="fr-FR" altLang="fr-FR" smtClean="0"/>
              <a:pPr/>
              <a:t>7</a:t>
            </a:fld>
            <a:endParaRPr lang="fr-FR" altLang="fr-FR" smtClean="0"/>
          </a:p>
        </p:txBody>
      </p:sp>
      <p:sp>
        <p:nvSpPr>
          <p:cNvPr id="31749" name="Espace réservé de la date 4"/>
          <p:cNvSpPr>
            <a:spLocks noGrp="1"/>
          </p:cNvSpPr>
          <p:nvPr>
            <p:ph type="dt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smtClean="0">
                <a:latin typeface="Arial" charset="0"/>
                <a:cs typeface="Arial" charset="0"/>
              </a:rPr>
              <a:t>GT n°5 – 22 au 26 février 2016 à Abidjan, Côte d’Ivoire</a:t>
            </a:r>
          </a:p>
        </p:txBody>
      </p:sp>
      <p:sp>
        <p:nvSpPr>
          <p:cNvPr id="31750" name="Espace réservé du pied de page 5"/>
          <p:cNvSpPr>
            <a:spLocks noGrp="1"/>
          </p:cNvSpPr>
          <p:nvPr>
            <p:ph type="ftr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smtClean="0">
                <a:latin typeface="Arial" charset="0"/>
                <a:cs typeface="Arial" charset="0"/>
              </a:rPr>
              <a:t>Programme Régional UEMOA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mière p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6553</TotalTime>
  <Words>784</Words>
  <Application>Microsoft Office PowerPoint</Application>
  <PresentationFormat>Affichage à l'écran (4:3)</PresentationFormat>
  <Paragraphs>111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6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première page</vt:lpstr>
      <vt:lpstr>4_Conception personnalisée</vt:lpstr>
      <vt:lpstr>3_Conception personnalisée</vt:lpstr>
      <vt:lpstr>2_Conception personnalisée</vt:lpstr>
      <vt:lpstr>1_Conception personnalisée</vt:lpstr>
      <vt:lpstr>Conception personnalisée</vt:lpstr>
      <vt:lpstr>ATELIER REGIONAL DE VALIDATION ET CLOTURE DU PROGRAMME : ETAT DES PECHERIES ARTISANALES CONTINENTALE ET MARITIME DANS LES 8 ETATS MEMBRES DE L’UEMOA   Abidjan, du 22 au 26 février 2016</vt:lpstr>
      <vt:lpstr>Objectif du GT en pêche continentale Validation des indicateurs et mode de restitution des données</vt:lpstr>
      <vt:lpstr>Objectif du GT en pêche continentale Validation des indicateurs et mode de restitution des données</vt:lpstr>
      <vt:lpstr>Objectif du GT en pêche continentale Validation des indicateurs et mode de restitution des données</vt:lpstr>
      <vt:lpstr>Objectif du GT en pêche continentale Validation des indicateurs et mode de restitution des données</vt:lpstr>
      <vt:lpstr>Objectif du GT en pêche continentale Validation des indicateurs et mode de restitution des données</vt:lpstr>
      <vt:lpstr>MERCI DE VOTRE AIMABLE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Carole ESCARAVAGE</dc:creator>
  <cp:lastModifiedBy>Nolwenn COZANNET</cp:lastModifiedBy>
  <cp:revision>215</cp:revision>
  <dcterms:created xsi:type="dcterms:W3CDTF">2011-01-28T14:13:06Z</dcterms:created>
  <dcterms:modified xsi:type="dcterms:W3CDTF">2016-02-23T17:22:57Z</dcterms:modified>
</cp:coreProperties>
</file>