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5" r:id="rId2"/>
    <p:sldMasterId id="2147483763" r:id="rId3"/>
    <p:sldMasterId id="2147483686" r:id="rId4"/>
    <p:sldMasterId id="2147483674" r:id="rId5"/>
    <p:sldMasterId id="2147483661" r:id="rId6"/>
  </p:sldMasterIdLst>
  <p:notesMasterIdLst>
    <p:notesMasterId r:id="rId44"/>
  </p:notesMasterIdLst>
  <p:handoutMasterIdLst>
    <p:handoutMasterId r:id="rId45"/>
  </p:handoutMasterIdLst>
  <p:sldIdLst>
    <p:sldId id="258" r:id="rId7"/>
    <p:sldId id="261" r:id="rId8"/>
    <p:sldId id="262" r:id="rId9"/>
    <p:sldId id="263" r:id="rId10"/>
    <p:sldId id="264" r:id="rId11"/>
    <p:sldId id="280" r:id="rId12"/>
    <p:sldId id="265" r:id="rId13"/>
    <p:sldId id="266" r:id="rId14"/>
    <p:sldId id="267" r:id="rId15"/>
    <p:sldId id="281" r:id="rId16"/>
    <p:sldId id="282" r:id="rId17"/>
    <p:sldId id="283" r:id="rId18"/>
    <p:sldId id="268" r:id="rId19"/>
    <p:sldId id="269" r:id="rId20"/>
    <p:sldId id="270" r:id="rId21"/>
    <p:sldId id="284" r:id="rId22"/>
    <p:sldId id="285" r:id="rId23"/>
    <p:sldId id="278" r:id="rId24"/>
    <p:sldId id="279" r:id="rId25"/>
    <p:sldId id="286" r:id="rId26"/>
    <p:sldId id="287" r:id="rId27"/>
    <p:sldId id="271" r:id="rId28"/>
    <p:sldId id="272" r:id="rId29"/>
    <p:sldId id="273" r:id="rId30"/>
    <p:sldId id="274" r:id="rId31"/>
    <p:sldId id="275" r:id="rId32"/>
    <p:sldId id="276" r:id="rId33"/>
    <p:sldId id="27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CC"/>
    <a:srgbClr val="006699"/>
    <a:srgbClr val="336699"/>
    <a:srgbClr val="FFFFFF"/>
    <a:srgbClr val="FFCC66"/>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5" autoAdjust="0"/>
    <p:restoredTop sz="94090" autoAdjust="0"/>
  </p:normalViewPr>
  <p:slideViewPr>
    <p:cSldViewPr>
      <p:cViewPr>
        <p:scale>
          <a:sx n="80" d="100"/>
          <a:sy n="80" d="100"/>
        </p:scale>
        <p:origin x="-2622" y="-732"/>
      </p:cViewPr>
      <p:guideLst>
        <p:guide orient="horz" pos="2160"/>
        <p:guide pos="2880"/>
      </p:guideLst>
    </p:cSldViewPr>
  </p:slideViewPr>
  <p:outlineViewPr>
    <p:cViewPr>
      <p:scale>
        <a:sx n="33" d="100"/>
        <a:sy n="33" d="100"/>
      </p:scale>
      <p:origin x="0" y="93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3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fr-FR" sz="1000" b="1" i="0" u="none" strike="noStrike" baseline="0">
                <a:effectLst/>
              </a:rPr>
              <a:t>Présence et accessibilité sur le site d'habitation à des services et commodités : école primaire, puits/forage, transfert d'argent, électricité, centre de santé, marché périodique</a:t>
            </a:r>
            <a:r>
              <a:rPr lang="fr-FR" sz="1000" b="1" i="0" u="none" strike="noStrike" baseline="0"/>
              <a:t/>
            </a:r>
            <a:br>
              <a:rPr lang="fr-FR" sz="1000" b="1" i="0" u="none" strike="noStrike" baseline="0"/>
            </a:br>
            <a:r>
              <a:rPr lang="fr-FR" sz="1000" b="1" i="0" u="none" strike="noStrike" baseline="0">
                <a:effectLst/>
              </a:rPr>
              <a:t>Pourcentage de sites équipés</a:t>
            </a:r>
            <a:endParaRPr lang="fr-FR" sz="1000"/>
          </a:p>
        </c:rich>
      </c:tx>
      <c:overlay val="0"/>
      <c:spPr>
        <a:solidFill>
          <a:schemeClr val="tx2">
            <a:lumMod val="20000"/>
            <a:lumOff val="80000"/>
          </a:schemeClr>
        </a:solidFill>
      </c:spPr>
    </c:title>
    <c:autoTitleDeleted val="0"/>
    <c:plotArea>
      <c:layout>
        <c:manualLayout>
          <c:layoutTarget val="inner"/>
          <c:xMode val="edge"/>
          <c:yMode val="edge"/>
          <c:x val="0.25853251815058004"/>
          <c:y val="0.29606683862793015"/>
          <c:w val="0.51736046048799178"/>
          <c:h val="0.66059673325958224"/>
        </c:manualLayout>
      </c:layout>
      <c:radarChart>
        <c:radarStyle val="marker"/>
        <c:varyColors val="0"/>
        <c:ser>
          <c:idx val="0"/>
          <c:order val="0"/>
          <c:tx>
            <c:strRef>
              <c:f>'Tableau recap'!$I$15</c:f>
              <c:strCache>
                <c:ptCount val="1"/>
                <c:pt idx="0">
                  <c:v>Sur place</c:v>
                </c:pt>
              </c:strCache>
            </c:strRef>
          </c:tx>
          <c:marker>
            <c:symbol val="none"/>
          </c:marker>
          <c:dLbls>
            <c:delete val="1"/>
          </c:dLbls>
          <c:cat>
            <c:strRef>
              <c:f>'Tableau recap'!$H$16:$H$21</c:f>
              <c:strCache>
                <c:ptCount val="6"/>
                <c:pt idx="0">
                  <c:v>Ecole primaire</c:v>
                </c:pt>
                <c:pt idx="1">
                  <c:v>Centre de santé</c:v>
                </c:pt>
                <c:pt idx="2">
                  <c:v>Puits</c:v>
                </c:pt>
                <c:pt idx="3">
                  <c:v>Marché périodique</c:v>
                </c:pt>
                <c:pt idx="4">
                  <c:v>Réseau électricité</c:v>
                </c:pt>
                <c:pt idx="5">
                  <c:v>Transfert d'argent</c:v>
                </c:pt>
              </c:strCache>
            </c:strRef>
          </c:cat>
          <c:val>
            <c:numRef>
              <c:f>'Tableau recap'!$I$16:$I$21</c:f>
              <c:numCache>
                <c:formatCode>0</c:formatCode>
                <c:ptCount val="6"/>
                <c:pt idx="0">
                  <c:v>23.809523809523807</c:v>
                </c:pt>
                <c:pt idx="1">
                  <c:v>6.666666666666667</c:v>
                </c:pt>
                <c:pt idx="2">
                  <c:v>30.476190476190478</c:v>
                </c:pt>
                <c:pt idx="3">
                  <c:v>10.476190476190476</c:v>
                </c:pt>
                <c:pt idx="4">
                  <c:v>24.761904761904763</c:v>
                </c:pt>
                <c:pt idx="5">
                  <c:v>4.7619047619047619</c:v>
                </c:pt>
              </c:numCache>
            </c:numRef>
          </c:val>
        </c:ser>
        <c:ser>
          <c:idx val="1"/>
          <c:order val="1"/>
          <c:tx>
            <c:strRef>
              <c:f>'Tableau recap'!$J$15</c:f>
              <c:strCache>
                <c:ptCount val="1"/>
                <c:pt idx="0">
                  <c:v>Sur place + A proximité</c:v>
                </c:pt>
              </c:strCache>
            </c:strRef>
          </c:tx>
          <c:marker>
            <c:symbol val="none"/>
          </c:marker>
          <c:dLbls>
            <c:delete val="1"/>
          </c:dLbls>
          <c:cat>
            <c:strRef>
              <c:f>'Tableau recap'!$H$16:$H$21</c:f>
              <c:strCache>
                <c:ptCount val="6"/>
                <c:pt idx="0">
                  <c:v>Ecole primaire</c:v>
                </c:pt>
                <c:pt idx="1">
                  <c:v>Centre de santé</c:v>
                </c:pt>
                <c:pt idx="2">
                  <c:v>Puits</c:v>
                </c:pt>
                <c:pt idx="3">
                  <c:v>Marché périodique</c:v>
                </c:pt>
                <c:pt idx="4">
                  <c:v>Réseau électricité</c:v>
                </c:pt>
                <c:pt idx="5">
                  <c:v>Transfert d'argent</c:v>
                </c:pt>
              </c:strCache>
            </c:strRef>
          </c:cat>
          <c:val>
            <c:numRef>
              <c:f>'Tableau recap'!$J$16:$J$21</c:f>
              <c:numCache>
                <c:formatCode>0</c:formatCode>
                <c:ptCount val="6"/>
                <c:pt idx="0">
                  <c:v>69.523809523809518</c:v>
                </c:pt>
                <c:pt idx="1">
                  <c:v>52.38095238095238</c:v>
                </c:pt>
                <c:pt idx="2">
                  <c:v>71.428571428571431</c:v>
                </c:pt>
                <c:pt idx="3">
                  <c:v>32.38095238095238</c:v>
                </c:pt>
                <c:pt idx="4">
                  <c:v>58.095238095238088</c:v>
                </c:pt>
                <c:pt idx="5">
                  <c:v>32.38095238095238</c:v>
                </c:pt>
              </c:numCache>
            </c:numRef>
          </c:val>
        </c:ser>
        <c:dLbls>
          <c:showLegendKey val="0"/>
          <c:showVal val="1"/>
          <c:showCatName val="0"/>
          <c:showSerName val="0"/>
          <c:showPercent val="0"/>
          <c:showBubbleSize val="0"/>
        </c:dLbls>
        <c:axId val="160282496"/>
        <c:axId val="160284032"/>
      </c:radarChart>
      <c:catAx>
        <c:axId val="160282496"/>
        <c:scaling>
          <c:orientation val="minMax"/>
        </c:scaling>
        <c:delete val="0"/>
        <c:axPos val="b"/>
        <c:majorGridlines/>
        <c:majorTickMark val="none"/>
        <c:minorTickMark val="none"/>
        <c:tickLblPos val="nextTo"/>
        <c:spPr>
          <a:ln w="9525">
            <a:noFill/>
          </a:ln>
        </c:spPr>
        <c:txPr>
          <a:bodyPr/>
          <a:lstStyle/>
          <a:p>
            <a:pPr>
              <a:defRPr sz="1100" b="1">
                <a:latin typeface="Times New Roman" pitchFamily="18" charset="0"/>
                <a:cs typeface="Times New Roman" pitchFamily="18" charset="0"/>
              </a:defRPr>
            </a:pPr>
            <a:endParaRPr lang="fr-FR"/>
          </a:p>
        </c:txPr>
        <c:crossAx val="160284032"/>
        <c:crosses val="autoZero"/>
        <c:auto val="1"/>
        <c:lblAlgn val="ctr"/>
        <c:lblOffset val="100"/>
        <c:noMultiLvlLbl val="0"/>
      </c:catAx>
      <c:valAx>
        <c:axId val="160284032"/>
        <c:scaling>
          <c:orientation val="minMax"/>
        </c:scaling>
        <c:delete val="0"/>
        <c:axPos val="l"/>
        <c:majorGridlines/>
        <c:numFmt formatCode="0" sourceLinked="1"/>
        <c:majorTickMark val="none"/>
        <c:minorTickMark val="none"/>
        <c:tickLblPos val="nextTo"/>
        <c:crossAx val="160282496"/>
        <c:crosses val="autoZero"/>
        <c:crossBetween val="between"/>
      </c:valAx>
    </c:plotArea>
    <c:legend>
      <c:legendPos val="t"/>
      <c:overlay val="0"/>
      <c:txPr>
        <a:bodyPr/>
        <a:lstStyle/>
        <a:p>
          <a:pPr>
            <a:defRPr b="1">
              <a:latin typeface="Times New Roman" pitchFamily="18" charset="0"/>
              <a:cs typeface="Times New Roman" pitchFamily="18" charset="0"/>
            </a:defRPr>
          </a:pPr>
          <a:endParaRPr lang="fr-FR"/>
        </a:p>
      </c:txPr>
    </c:legend>
    <c:plotVisOnly val="1"/>
    <c:dispBlanksAs val="gap"/>
    <c:showDLblsOverMax val="0"/>
  </c:chart>
  <c:spPr>
    <a:ln>
      <a:solidFill>
        <a:srgbClr val="C00000"/>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fr-FR"/>
              <a:t>31/01/2011</a:t>
            </a: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CD4137-FE12-4F54-B639-AF933776B9AE}" type="slidenum">
              <a:rPr lang="fr-FR"/>
              <a:pPr>
                <a:defRPr/>
              </a:pPr>
              <a:t>‹N°›</a:t>
            </a:fld>
            <a:endParaRPr lang="fr-FR"/>
          </a:p>
        </p:txBody>
      </p:sp>
    </p:spTree>
    <p:extLst>
      <p:ext uri="{BB962C8B-B14F-4D97-AF65-F5344CB8AC3E}">
        <p14:creationId xmlns:p14="http://schemas.microsoft.com/office/powerpoint/2010/main" val="13505351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r>
              <a:rPr lang="fr-FR"/>
              <a:t>31/01/2011</a:t>
            </a: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1543DD9-8DB2-4478-B11D-8F3243CDA681}" type="slidenum">
              <a:rPr lang="fr-FR"/>
              <a:pPr>
                <a:defRPr/>
              </a:pPr>
              <a:t>‹N°›</a:t>
            </a:fld>
            <a:endParaRPr lang="fr-FR"/>
          </a:p>
        </p:txBody>
      </p:sp>
    </p:spTree>
    <p:extLst>
      <p:ext uri="{BB962C8B-B14F-4D97-AF65-F5344CB8AC3E}">
        <p14:creationId xmlns:p14="http://schemas.microsoft.com/office/powerpoint/2010/main" val="19030348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que">
    <p:spTree>
      <p:nvGrpSpPr>
        <p:cNvPr id="1" name=""/>
        <p:cNvGrpSpPr/>
        <p:nvPr/>
      </p:nvGrpSpPr>
      <p:grpSpPr>
        <a:xfrm>
          <a:off x="0" y="0"/>
          <a:ext cx="0" cy="0"/>
          <a:chOff x="0" y="0"/>
          <a:chExt cx="0" cy="0"/>
        </a:xfrm>
      </p:grpSpPr>
      <p:sp>
        <p:nvSpPr>
          <p:cNvPr id="5" name="Espace réservé de la date 12"/>
          <p:cNvSpPr txBox="1">
            <a:spLocks/>
          </p:cNvSpPr>
          <p:nvPr userDrawn="1"/>
        </p:nvSpPr>
        <p:spPr>
          <a:xfrm>
            <a:off x="3997325" y="6351588"/>
            <a:ext cx="3671888" cy="365125"/>
          </a:xfrm>
          <a:prstGeom prst="rect">
            <a:avLst/>
          </a:prstGeom>
        </p:spPr>
        <p:txBody>
          <a:bodyPr/>
          <a:lstStyle>
            <a:defPPr>
              <a:defRPr lang="fr-FR"/>
            </a:defPPr>
            <a:lvl1pPr algn="ctr" rtl="0" fontAlgn="base">
              <a:spcBef>
                <a:spcPct val="0"/>
              </a:spcBef>
              <a:spcAft>
                <a:spcPct val="0"/>
              </a:spcAft>
              <a:defRPr sz="1400" b="1" kern="1200">
                <a:solidFill>
                  <a:srgbClr val="006699"/>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FR" dirty="0" smtClean="0"/>
              <a:t>GT n°2 – 9 au 13 février, Dakar - SENEGAL</a:t>
            </a:r>
            <a:endParaRPr lang="fr-FR" dirty="0"/>
          </a:p>
        </p:txBody>
      </p:sp>
      <p:sp>
        <p:nvSpPr>
          <p:cNvPr id="3" name="Espace réservé du contenu 2"/>
          <p:cNvSpPr>
            <a:spLocks noGrp="1"/>
          </p:cNvSpPr>
          <p:nvPr>
            <p:ph idx="1"/>
          </p:nvPr>
        </p:nvSpPr>
        <p:spPr>
          <a:xfrm>
            <a:off x="1619672" y="1124744"/>
            <a:ext cx="7067128" cy="5001419"/>
          </a:xfrm>
        </p:spPr>
        <p:txBody>
          <a:bodyPr/>
          <a:lstStyle>
            <a:lvl1pPr marL="0" indent="0" algn="r">
              <a:defRPr sz="2600">
                <a:solidFill>
                  <a:srgbClr val="0070C0"/>
                </a:solidFill>
                <a:latin typeface="Garamond" pitchFamily="18" charset="0"/>
              </a:defRPr>
            </a:lvl1pPr>
            <a:lvl2pPr marL="542925" indent="-457200">
              <a:spcBef>
                <a:spcPts val="0"/>
              </a:spcBef>
              <a:buSzPct val="85000"/>
              <a:buFont typeface="Wingdings" pitchFamily="2" charset="2"/>
              <a:buChar char="ü"/>
              <a:defRPr sz="2400" u="sng"/>
            </a:lvl2pPr>
            <a:lvl3pPr marL="1143000" indent="-600075">
              <a:spcBef>
                <a:spcPts val="0"/>
              </a:spcBef>
              <a:buSzPct val="85000"/>
              <a:defRPr sz="2000" b="0" u="none" baseline="0">
                <a:latin typeface="+mn-lt"/>
              </a:defRPr>
            </a:lvl3pPr>
            <a:lvl4pPr>
              <a:spcBef>
                <a:spcPts val="0"/>
              </a:spcBef>
              <a:buSzPct val="85000"/>
              <a:defRPr sz="18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     Troisième niveau</a:t>
            </a:r>
          </a:p>
          <a:p>
            <a:pPr lvl="3"/>
            <a:r>
              <a:rPr lang="fr-FR" dirty="0" smtClean="0"/>
              <a:t>       Quatrième niveau</a:t>
            </a:r>
          </a:p>
        </p:txBody>
      </p:sp>
      <p:sp>
        <p:nvSpPr>
          <p:cNvPr id="4" name="Espace réservé du texte 3"/>
          <p:cNvSpPr>
            <a:spLocks noGrp="1"/>
          </p:cNvSpPr>
          <p:nvPr>
            <p:ph type="body" sz="half" idx="2"/>
          </p:nvPr>
        </p:nvSpPr>
        <p:spPr>
          <a:xfrm>
            <a:off x="0" y="1340768"/>
            <a:ext cx="1331639" cy="4608512"/>
          </a:xfrm>
        </p:spPr>
        <p:txBody>
          <a:bodyPr>
            <a:normAutofit/>
          </a:bodyPr>
          <a:lstStyle>
            <a:lvl1pPr marL="0" indent="0" algn="l">
              <a:spcBef>
                <a:spcPts val="600"/>
              </a:spcBef>
              <a:buSzPct val="100000"/>
              <a:buFont typeface="+mj-lt"/>
              <a:buNone/>
              <a:defRPr sz="1600" u="sng">
                <a:solidFill>
                  <a:schemeClr val="accent4">
                    <a:lumMod val="75000"/>
                  </a:schemeClr>
                </a:solidFill>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du numéro de diapositive 13"/>
          <p:cNvSpPr>
            <a:spLocks noGrp="1"/>
          </p:cNvSpPr>
          <p:nvPr>
            <p:ph type="sldNum" sz="quarter" idx="10"/>
          </p:nvPr>
        </p:nvSpPr>
        <p:spPr/>
        <p:txBody>
          <a:bodyPr/>
          <a:lstStyle>
            <a:lvl1pPr algn="r">
              <a:defRPr sz="1400" b="1">
                <a:solidFill>
                  <a:srgbClr val="006699"/>
                </a:solidFill>
                <a:latin typeface="Garamond" pitchFamily="18" charset="0"/>
                <a:cs typeface="Arial" charset="0"/>
              </a:defRPr>
            </a:lvl1pPr>
          </a:lstStyle>
          <a:p>
            <a:pPr>
              <a:defRPr/>
            </a:pPr>
            <a:fld id="{9DDC5840-A363-462A-8887-B2182C571D33}" type="slidenum">
              <a:rPr lang="fr-FR"/>
              <a:pPr>
                <a:defRPr/>
              </a:pPr>
              <a:t>‹N°›</a:t>
            </a:fld>
            <a:endParaRPr lang="fr-FR" dirty="0"/>
          </a:p>
        </p:txBody>
      </p:sp>
      <p:sp>
        <p:nvSpPr>
          <p:cNvPr id="7" name="Espace réservé du pied de page 14"/>
          <p:cNvSpPr>
            <a:spLocks noGrp="1"/>
          </p:cNvSpPr>
          <p:nvPr>
            <p:ph type="ftr" sz="quarter" idx="11"/>
          </p:nvPr>
        </p:nvSpPr>
        <p:spPr/>
        <p:txBody>
          <a:bodyPr/>
          <a:lstStyle>
            <a:lvl1pPr algn="ctr" eaLnBrk="0" hangingPunct="0">
              <a:defRPr sz="1400" b="1">
                <a:solidFill>
                  <a:srgbClr val="006699"/>
                </a:solidFill>
                <a:latin typeface="Garamond" pitchFamily="18" charset="0"/>
                <a:cs typeface="Arial" charset="0"/>
              </a:defRPr>
            </a:lvl1pPr>
          </a:lstStyle>
          <a:p>
            <a:pPr>
              <a:defRPr/>
            </a:pPr>
            <a:r>
              <a:rPr lang="fr-FR"/>
              <a:t>Programme Régional </a:t>
            </a:r>
            <a:r>
              <a:rPr lang="fr-FR" smtClean="0"/>
              <a:t>UEMOA</a:t>
            </a:r>
            <a:endParaRPr lang="fr-FR"/>
          </a:p>
        </p:txBody>
      </p:sp>
    </p:spTree>
    <p:extLst>
      <p:ext uri="{BB962C8B-B14F-4D97-AF65-F5344CB8AC3E}">
        <p14:creationId xmlns:p14="http://schemas.microsoft.com/office/powerpoint/2010/main" val="40697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2A09ECDD-3681-448A-9EB7-90A3D9DD1C75}" type="slidenum">
              <a:rPr lang="fr-FR"/>
              <a:pPr>
                <a:defRPr/>
              </a:pPr>
              <a:t>‹N°›</a:t>
            </a:fld>
            <a:endParaRPr lang="fr-FR"/>
          </a:p>
        </p:txBody>
      </p:sp>
    </p:spTree>
    <p:extLst>
      <p:ext uri="{BB962C8B-B14F-4D97-AF65-F5344CB8AC3E}">
        <p14:creationId xmlns:p14="http://schemas.microsoft.com/office/powerpoint/2010/main" val="41590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33F2F799-8F4D-4A83-A094-08D9C3150179}" type="slidenum">
              <a:rPr lang="fr-FR"/>
              <a:pPr>
                <a:defRPr/>
              </a:pPr>
              <a:t>‹N°›</a:t>
            </a:fld>
            <a:endParaRPr lang="fr-FR"/>
          </a:p>
        </p:txBody>
      </p:sp>
    </p:spTree>
    <p:extLst>
      <p:ext uri="{BB962C8B-B14F-4D97-AF65-F5344CB8AC3E}">
        <p14:creationId xmlns:p14="http://schemas.microsoft.com/office/powerpoint/2010/main" val="153652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FBC0A332-D7F2-4CB7-A60E-A5718978A613}" type="slidenum">
              <a:rPr lang="fr-FR"/>
              <a:pPr>
                <a:defRPr/>
              </a:pPr>
              <a:t>‹N°›</a:t>
            </a:fld>
            <a:endParaRPr lang="fr-FR"/>
          </a:p>
        </p:txBody>
      </p:sp>
    </p:spTree>
    <p:extLst>
      <p:ext uri="{BB962C8B-B14F-4D97-AF65-F5344CB8AC3E}">
        <p14:creationId xmlns:p14="http://schemas.microsoft.com/office/powerpoint/2010/main" val="332979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DEF8E313-3AF6-4B30-B2F8-33E557D98A1A}" type="slidenum">
              <a:rPr lang="fr-FR"/>
              <a:pPr>
                <a:defRPr/>
              </a:pPr>
              <a:t>‹N°›</a:t>
            </a:fld>
            <a:endParaRPr lang="fr-FR"/>
          </a:p>
        </p:txBody>
      </p:sp>
    </p:spTree>
    <p:extLst>
      <p:ext uri="{BB962C8B-B14F-4D97-AF65-F5344CB8AC3E}">
        <p14:creationId xmlns:p14="http://schemas.microsoft.com/office/powerpoint/2010/main" val="393095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7F1159-094A-4764-9243-BF9B5D0A1D4C}" type="slidenum">
              <a:rPr lang="fr-FR"/>
              <a:pPr>
                <a:defRPr/>
              </a:pPr>
              <a:t>‹N°›</a:t>
            </a:fld>
            <a:endParaRPr lang="fr-FR"/>
          </a:p>
        </p:txBody>
      </p:sp>
    </p:spTree>
    <p:extLst>
      <p:ext uri="{BB962C8B-B14F-4D97-AF65-F5344CB8AC3E}">
        <p14:creationId xmlns:p14="http://schemas.microsoft.com/office/powerpoint/2010/main" val="275980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C46214B-AF66-411B-936B-D3E8F6627C85}" type="slidenum">
              <a:rPr lang="fr-FR"/>
              <a:pPr>
                <a:defRPr/>
              </a:pPr>
              <a:t>‹N°›</a:t>
            </a:fld>
            <a:endParaRPr lang="fr-FR"/>
          </a:p>
        </p:txBody>
      </p:sp>
    </p:spTree>
    <p:extLst>
      <p:ext uri="{BB962C8B-B14F-4D97-AF65-F5344CB8AC3E}">
        <p14:creationId xmlns:p14="http://schemas.microsoft.com/office/powerpoint/2010/main" val="360921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227FA1-7D06-4984-9651-98466ECF77AE}" type="slidenum">
              <a:rPr lang="fr-FR"/>
              <a:pPr>
                <a:defRPr/>
              </a:pPr>
              <a:t>‹N°›</a:t>
            </a:fld>
            <a:endParaRPr lang="fr-FR"/>
          </a:p>
        </p:txBody>
      </p:sp>
    </p:spTree>
    <p:extLst>
      <p:ext uri="{BB962C8B-B14F-4D97-AF65-F5344CB8AC3E}">
        <p14:creationId xmlns:p14="http://schemas.microsoft.com/office/powerpoint/2010/main" val="28829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85FD469-9392-45B7-942E-F8AEF4F034A4}" type="slidenum">
              <a:rPr lang="fr-FR"/>
              <a:pPr>
                <a:defRPr/>
              </a:pPr>
              <a:t>‹N°›</a:t>
            </a:fld>
            <a:endParaRPr lang="fr-FR"/>
          </a:p>
        </p:txBody>
      </p:sp>
    </p:spTree>
    <p:extLst>
      <p:ext uri="{BB962C8B-B14F-4D97-AF65-F5344CB8AC3E}">
        <p14:creationId xmlns:p14="http://schemas.microsoft.com/office/powerpoint/2010/main" val="269758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6846A8-7C45-496C-A1DF-666E5662A535}" type="slidenum">
              <a:rPr lang="fr-FR"/>
              <a:pPr>
                <a:defRPr/>
              </a:pPr>
              <a:t>‹N°›</a:t>
            </a:fld>
            <a:endParaRPr lang="fr-FR"/>
          </a:p>
        </p:txBody>
      </p:sp>
    </p:spTree>
    <p:extLst>
      <p:ext uri="{BB962C8B-B14F-4D97-AF65-F5344CB8AC3E}">
        <p14:creationId xmlns:p14="http://schemas.microsoft.com/office/powerpoint/2010/main" val="404267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a:defRPr/>
            </a:lvl1p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1834B81-8117-4F5E-8744-D5C44785C244}" type="slidenum">
              <a:rPr lang="fr-FR"/>
              <a:pPr>
                <a:defRPr/>
              </a:pPr>
              <a:t>‹N°›</a:t>
            </a:fld>
            <a:endParaRPr lang="fr-FR"/>
          </a:p>
        </p:txBody>
      </p:sp>
    </p:spTree>
    <p:extLst>
      <p:ext uri="{BB962C8B-B14F-4D97-AF65-F5344CB8AC3E}">
        <p14:creationId xmlns:p14="http://schemas.microsoft.com/office/powerpoint/2010/main" val="26366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que titr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3501008"/>
            <a:ext cx="8147248" cy="2625155"/>
          </a:xfrm>
        </p:spPr>
        <p:txBody>
          <a:bodyPr/>
          <a:lstStyle>
            <a:lvl1pPr marL="0" indent="0" algn="r">
              <a:defRPr sz="2800">
                <a:latin typeface="Garamond" pitchFamily="18" charset="0"/>
              </a:defRPr>
            </a:lvl1pPr>
            <a:lvl2pPr>
              <a:defRPr sz="2400" u="sng"/>
            </a:lvl2pPr>
            <a:lvl3pPr>
              <a:defRPr sz="2000" b="1" u="none">
                <a:latin typeface="+mn-lt"/>
              </a:defRPr>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9"/>
          <p:cNvSpPr>
            <a:spLocks noGrp="1"/>
          </p:cNvSpPr>
          <p:nvPr>
            <p:ph type="title"/>
          </p:nvPr>
        </p:nvSpPr>
        <p:spPr>
          <a:xfrm>
            <a:off x="539552" y="1340768"/>
            <a:ext cx="8136135" cy="1944216"/>
          </a:xfrm>
        </p:spPr>
        <p:txBody>
          <a:bodyPr/>
          <a:lstStyle/>
          <a:p>
            <a:r>
              <a:rPr lang="fr-FR" smtClean="0"/>
              <a:t>Cliquez pour modifier le style du titre</a:t>
            </a:r>
            <a:endParaRPr lang="fr-FR"/>
          </a:p>
        </p:txBody>
      </p:sp>
      <p:sp>
        <p:nvSpPr>
          <p:cNvPr id="4" name="Espace réservé du numéro de diapositive 13"/>
          <p:cNvSpPr>
            <a:spLocks noGrp="1"/>
          </p:cNvSpPr>
          <p:nvPr>
            <p:ph type="sldNum" sz="quarter" idx="10"/>
          </p:nvPr>
        </p:nvSpPr>
        <p:spPr/>
        <p:txBody>
          <a:bodyPr/>
          <a:lstStyle>
            <a:lvl1pPr algn="r">
              <a:defRPr sz="1400" b="1">
                <a:solidFill>
                  <a:srgbClr val="000099"/>
                </a:solidFill>
                <a:latin typeface="Garamond" pitchFamily="18" charset="0"/>
                <a:cs typeface="Arial" charset="0"/>
              </a:defRPr>
            </a:lvl1pPr>
          </a:lstStyle>
          <a:p>
            <a:pPr>
              <a:defRPr/>
            </a:pPr>
            <a:fld id="{D900EB08-0FCB-47E7-81EB-0E907C6644E9}" type="slidenum">
              <a:rPr lang="fr-FR"/>
              <a:pPr>
                <a:defRPr/>
              </a:pPr>
              <a:t>‹N°›</a:t>
            </a:fld>
            <a:endParaRPr lang="fr-FR" dirty="0"/>
          </a:p>
        </p:txBody>
      </p:sp>
      <p:sp>
        <p:nvSpPr>
          <p:cNvPr id="5" name="Espace réservé de la date 17"/>
          <p:cNvSpPr>
            <a:spLocks noGrp="1"/>
          </p:cNvSpPr>
          <p:nvPr>
            <p:ph type="dt" sz="quarter" idx="11"/>
          </p:nvPr>
        </p:nvSpPr>
        <p:spPr/>
        <p:txBody>
          <a:bodyPr/>
          <a:lstStyle>
            <a:lvl1pPr eaLnBrk="1" hangingPunct="1">
              <a:defRPr>
                <a:solidFill>
                  <a:srgbClr val="336699"/>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GT n°5 – 22 au 26 février 2016 à Abidjan, Côte d’Ivoire</a:t>
            </a:r>
          </a:p>
        </p:txBody>
      </p:sp>
      <p:sp>
        <p:nvSpPr>
          <p:cNvPr id="6" name="Espace réservé du pied de page 19"/>
          <p:cNvSpPr>
            <a:spLocks noGrp="1"/>
          </p:cNvSpPr>
          <p:nvPr>
            <p:ph type="ftr" sz="quarter" idx="12"/>
          </p:nvPr>
        </p:nvSpPr>
        <p:spPr/>
        <p:txBody>
          <a:bodyPr/>
          <a:lstStyle>
            <a:lvl1pPr eaLnBrk="1" hangingPunct="1">
              <a:defRPr>
                <a:solidFill>
                  <a:srgbClr val="336699"/>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Programme Régional UEMOA</a:t>
            </a:r>
          </a:p>
        </p:txBody>
      </p:sp>
    </p:spTree>
    <p:extLst>
      <p:ext uri="{BB962C8B-B14F-4D97-AF65-F5344CB8AC3E}">
        <p14:creationId xmlns:p14="http://schemas.microsoft.com/office/powerpoint/2010/main" val="3913570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77987B-A927-452A-A16C-E048008ACCE4}" type="slidenum">
              <a:rPr lang="fr-FR"/>
              <a:pPr>
                <a:defRPr/>
              </a:pPr>
              <a:t>‹N°›</a:t>
            </a:fld>
            <a:endParaRPr lang="fr-FR"/>
          </a:p>
        </p:txBody>
      </p:sp>
    </p:spTree>
    <p:extLst>
      <p:ext uri="{BB962C8B-B14F-4D97-AF65-F5344CB8AC3E}">
        <p14:creationId xmlns:p14="http://schemas.microsoft.com/office/powerpoint/2010/main" val="21816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8EF709-37D1-430B-9136-100DD07AE855}" type="slidenum">
              <a:rPr lang="fr-FR"/>
              <a:pPr>
                <a:defRPr/>
              </a:pPr>
              <a:t>‹N°›</a:t>
            </a:fld>
            <a:endParaRPr lang="fr-FR"/>
          </a:p>
        </p:txBody>
      </p:sp>
    </p:spTree>
    <p:extLst>
      <p:ext uri="{BB962C8B-B14F-4D97-AF65-F5344CB8AC3E}">
        <p14:creationId xmlns:p14="http://schemas.microsoft.com/office/powerpoint/2010/main" val="322727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02B9910-2AEE-4FE3-B153-2BBEA48A29D3}" type="slidenum">
              <a:rPr lang="fr-FR"/>
              <a:pPr>
                <a:defRPr/>
              </a:pPr>
              <a:t>‹N°›</a:t>
            </a:fld>
            <a:endParaRPr lang="fr-FR"/>
          </a:p>
        </p:txBody>
      </p:sp>
    </p:spTree>
    <p:extLst>
      <p:ext uri="{BB962C8B-B14F-4D97-AF65-F5344CB8AC3E}">
        <p14:creationId xmlns:p14="http://schemas.microsoft.com/office/powerpoint/2010/main" val="145889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1EB61D-CB08-4171-8DB3-4D1B9DFCA3D7}" type="slidenum">
              <a:rPr lang="fr-FR"/>
              <a:pPr>
                <a:defRPr/>
              </a:pPr>
              <a:t>‹N°›</a:t>
            </a:fld>
            <a:endParaRPr lang="fr-FR"/>
          </a:p>
        </p:txBody>
      </p:sp>
    </p:spTree>
    <p:extLst>
      <p:ext uri="{BB962C8B-B14F-4D97-AF65-F5344CB8AC3E}">
        <p14:creationId xmlns:p14="http://schemas.microsoft.com/office/powerpoint/2010/main" val="383583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3E8D46B-802C-4588-AFAE-EBDDDEC51409}" type="slidenum">
              <a:rPr lang="fr-FR"/>
              <a:pPr>
                <a:defRPr/>
              </a:pPr>
              <a:t>‹N°›</a:t>
            </a:fld>
            <a:endParaRPr lang="fr-FR"/>
          </a:p>
        </p:txBody>
      </p:sp>
    </p:spTree>
    <p:extLst>
      <p:ext uri="{BB962C8B-B14F-4D97-AF65-F5344CB8AC3E}">
        <p14:creationId xmlns:p14="http://schemas.microsoft.com/office/powerpoint/2010/main" val="1625574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539482A8-4ECE-49D2-8C15-617262FB2EFA}" type="slidenum">
              <a:rPr lang="fr-FR"/>
              <a:pPr>
                <a:defRPr/>
              </a:pPr>
              <a:t>‹N°›</a:t>
            </a:fld>
            <a:endParaRPr lang="fr-FR"/>
          </a:p>
        </p:txBody>
      </p:sp>
    </p:spTree>
    <p:extLst>
      <p:ext uri="{BB962C8B-B14F-4D97-AF65-F5344CB8AC3E}">
        <p14:creationId xmlns:p14="http://schemas.microsoft.com/office/powerpoint/2010/main" val="139148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196DD027-D420-4A96-9384-613A2B3E08B2}" type="slidenum">
              <a:rPr lang="fr-FR"/>
              <a:pPr>
                <a:defRPr/>
              </a:pPr>
              <a:t>‹N°›</a:t>
            </a:fld>
            <a:endParaRPr lang="fr-FR"/>
          </a:p>
        </p:txBody>
      </p:sp>
    </p:spTree>
    <p:extLst>
      <p:ext uri="{BB962C8B-B14F-4D97-AF65-F5344CB8AC3E}">
        <p14:creationId xmlns:p14="http://schemas.microsoft.com/office/powerpoint/2010/main" val="1913771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5699C1FE-74BD-43E3-98FA-8F153F891641}" type="slidenum">
              <a:rPr lang="fr-FR"/>
              <a:pPr>
                <a:defRPr/>
              </a:pPr>
              <a:t>‹N°›</a:t>
            </a:fld>
            <a:endParaRPr lang="fr-FR"/>
          </a:p>
        </p:txBody>
      </p:sp>
    </p:spTree>
    <p:extLst>
      <p:ext uri="{BB962C8B-B14F-4D97-AF65-F5344CB8AC3E}">
        <p14:creationId xmlns:p14="http://schemas.microsoft.com/office/powerpoint/2010/main" val="13880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820E6204-8BA2-4BF3-BA4F-91AD39DB3530}" type="slidenum">
              <a:rPr lang="fr-FR"/>
              <a:pPr>
                <a:defRPr/>
              </a:pPr>
              <a:t>‹N°›</a:t>
            </a:fld>
            <a:endParaRPr lang="fr-FR"/>
          </a:p>
        </p:txBody>
      </p:sp>
    </p:spTree>
    <p:extLst>
      <p:ext uri="{BB962C8B-B14F-4D97-AF65-F5344CB8AC3E}">
        <p14:creationId xmlns:p14="http://schemas.microsoft.com/office/powerpoint/2010/main" val="1336889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FC5DBD7A-6264-4130-B4B3-583B88486F29}" type="slidenum">
              <a:rPr lang="fr-FR"/>
              <a:pPr>
                <a:defRPr/>
              </a:pPr>
              <a:t>‹N°›</a:t>
            </a:fld>
            <a:endParaRPr lang="fr-FR"/>
          </a:p>
        </p:txBody>
      </p:sp>
    </p:spTree>
    <p:extLst>
      <p:ext uri="{BB962C8B-B14F-4D97-AF65-F5344CB8AC3E}">
        <p14:creationId xmlns:p14="http://schemas.microsoft.com/office/powerpoint/2010/main" val="310203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256135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E6CDCD15-3E47-4954-9E1D-ACA484343818}" type="slidenum">
              <a:rPr lang="fr-FR"/>
              <a:pPr>
                <a:defRPr/>
              </a:pPr>
              <a:t>‹N°›</a:t>
            </a:fld>
            <a:endParaRPr lang="fr-FR"/>
          </a:p>
        </p:txBody>
      </p:sp>
    </p:spTree>
    <p:extLst>
      <p:ext uri="{BB962C8B-B14F-4D97-AF65-F5344CB8AC3E}">
        <p14:creationId xmlns:p14="http://schemas.microsoft.com/office/powerpoint/2010/main" val="2008543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30270251-1AFE-4336-AEA6-BA6FF9C95D45}" type="slidenum">
              <a:rPr lang="fr-FR"/>
              <a:pPr>
                <a:defRPr/>
              </a:pPr>
              <a:t>‹N°›</a:t>
            </a:fld>
            <a:endParaRPr lang="fr-FR"/>
          </a:p>
        </p:txBody>
      </p:sp>
    </p:spTree>
    <p:extLst>
      <p:ext uri="{BB962C8B-B14F-4D97-AF65-F5344CB8AC3E}">
        <p14:creationId xmlns:p14="http://schemas.microsoft.com/office/powerpoint/2010/main" val="4254965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D41958A8-4C52-4883-9042-E88E31AD21D1}" type="slidenum">
              <a:rPr lang="fr-FR"/>
              <a:pPr>
                <a:defRPr/>
              </a:pPr>
              <a:t>‹N°›</a:t>
            </a:fld>
            <a:endParaRPr lang="fr-FR"/>
          </a:p>
        </p:txBody>
      </p:sp>
    </p:spTree>
    <p:extLst>
      <p:ext uri="{BB962C8B-B14F-4D97-AF65-F5344CB8AC3E}">
        <p14:creationId xmlns:p14="http://schemas.microsoft.com/office/powerpoint/2010/main" val="1186405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3FAD2672-CB39-4239-803C-C76693A4BC58}" type="slidenum">
              <a:rPr lang="fr-FR"/>
              <a:pPr>
                <a:defRPr/>
              </a:pPr>
              <a:t>‹N°›</a:t>
            </a:fld>
            <a:endParaRPr lang="fr-FR"/>
          </a:p>
        </p:txBody>
      </p:sp>
    </p:spTree>
    <p:extLst>
      <p:ext uri="{BB962C8B-B14F-4D97-AF65-F5344CB8AC3E}">
        <p14:creationId xmlns:p14="http://schemas.microsoft.com/office/powerpoint/2010/main" val="412737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07343D18-70DD-41EB-88DA-D11413FC2EDA}" type="slidenum">
              <a:rPr lang="fr-FR"/>
              <a:pPr>
                <a:defRPr/>
              </a:pPr>
              <a:t>‹N°›</a:t>
            </a:fld>
            <a:endParaRPr lang="fr-FR"/>
          </a:p>
        </p:txBody>
      </p:sp>
    </p:spTree>
    <p:extLst>
      <p:ext uri="{BB962C8B-B14F-4D97-AF65-F5344CB8AC3E}">
        <p14:creationId xmlns:p14="http://schemas.microsoft.com/office/powerpoint/2010/main" val="2671659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FD62683F-F175-4DA6-A0E3-224B775E1614}" type="slidenum">
              <a:rPr lang="fr-FR"/>
              <a:pPr>
                <a:defRPr/>
              </a:pPr>
              <a:t>‹N°›</a:t>
            </a:fld>
            <a:endParaRPr lang="fr-FR"/>
          </a:p>
        </p:txBody>
      </p:sp>
    </p:spTree>
    <p:extLst>
      <p:ext uri="{BB962C8B-B14F-4D97-AF65-F5344CB8AC3E}">
        <p14:creationId xmlns:p14="http://schemas.microsoft.com/office/powerpoint/2010/main" val="1612490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A158015B-FCB2-4233-9254-881DB59CBB2B}" type="slidenum">
              <a:rPr lang="fr-FR"/>
              <a:pPr>
                <a:defRPr/>
              </a:pPr>
              <a:t>‹N°›</a:t>
            </a:fld>
            <a:endParaRPr lang="fr-FR"/>
          </a:p>
        </p:txBody>
      </p:sp>
    </p:spTree>
    <p:extLst>
      <p:ext uri="{BB962C8B-B14F-4D97-AF65-F5344CB8AC3E}">
        <p14:creationId xmlns:p14="http://schemas.microsoft.com/office/powerpoint/2010/main" val="170386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C2B0AA4A-EA1B-4A70-9BBE-B15A6B8E7623}" type="slidenum">
              <a:rPr lang="fr-FR"/>
              <a:pPr>
                <a:defRPr/>
              </a:pPr>
              <a:t>‹N°›</a:t>
            </a:fld>
            <a:endParaRPr lang="fr-FR"/>
          </a:p>
        </p:txBody>
      </p:sp>
    </p:spTree>
    <p:extLst>
      <p:ext uri="{BB962C8B-B14F-4D97-AF65-F5344CB8AC3E}">
        <p14:creationId xmlns:p14="http://schemas.microsoft.com/office/powerpoint/2010/main" val="3260863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0D8285D9-3ED5-4A83-87CF-80F9715F20BB}" type="slidenum">
              <a:rPr lang="fr-FR"/>
              <a:pPr>
                <a:defRPr/>
              </a:pPr>
              <a:t>‹N°›</a:t>
            </a:fld>
            <a:endParaRPr lang="fr-FR"/>
          </a:p>
        </p:txBody>
      </p:sp>
    </p:spTree>
    <p:extLst>
      <p:ext uri="{BB962C8B-B14F-4D97-AF65-F5344CB8AC3E}">
        <p14:creationId xmlns:p14="http://schemas.microsoft.com/office/powerpoint/2010/main" val="2391121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AE6AECA2-C31D-4337-A7F8-6143130413A1}" type="slidenum">
              <a:rPr lang="fr-FR"/>
              <a:pPr>
                <a:defRPr/>
              </a:pPr>
              <a:t>‹N°›</a:t>
            </a:fld>
            <a:endParaRPr lang="fr-FR"/>
          </a:p>
        </p:txBody>
      </p:sp>
    </p:spTree>
    <p:extLst>
      <p:ext uri="{BB962C8B-B14F-4D97-AF65-F5344CB8AC3E}">
        <p14:creationId xmlns:p14="http://schemas.microsoft.com/office/powerpoint/2010/main" val="5564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numéro de diapositive 13"/>
          <p:cNvSpPr txBox="1">
            <a:spLocks/>
          </p:cNvSpPr>
          <p:nvPr userDrawn="1"/>
        </p:nvSpPr>
        <p:spPr>
          <a:xfrm>
            <a:off x="8027988" y="6356350"/>
            <a:ext cx="658812" cy="365125"/>
          </a:xfrm>
          <a:prstGeom prst="rect">
            <a:avLst/>
          </a:prstGeom>
        </p:spPr>
        <p:txBody>
          <a:bodyPr anchor="ctr"/>
          <a:lstStyle>
            <a:lvl1pPr algn="r">
              <a:defRPr sz="1400" b="1">
                <a:solidFill>
                  <a:srgbClr val="000099"/>
                </a:solidFill>
                <a:latin typeface="Garamond" pitchFamily="18" charset="0"/>
                <a:cs typeface="Arial" charset="0"/>
              </a:defRPr>
            </a:lvl1pPr>
          </a:lstStyle>
          <a:p>
            <a:pPr>
              <a:defRPr/>
            </a:pPr>
            <a:fld id="{1EE92F7B-0F15-449C-9CEC-9AC1A6C73CA2}" type="slidenum">
              <a:rPr lang="fr-FR" smtClean="0">
                <a:solidFill>
                  <a:srgbClr val="336699"/>
                </a:solidFill>
              </a:rPr>
              <a:pPr>
                <a:defRPr/>
              </a:pPr>
              <a:t>‹N°›</a:t>
            </a:fld>
            <a:endParaRPr lang="fr-FR" dirty="0">
              <a:solidFill>
                <a:srgbClr val="336699"/>
              </a:solidFill>
            </a:endParaRPr>
          </a:p>
        </p:txBody>
      </p:sp>
      <p:sp>
        <p:nvSpPr>
          <p:cNvPr id="6" name="Rectangle 5"/>
          <p:cNvSpPr/>
          <p:nvPr userDrawn="1"/>
        </p:nvSpPr>
        <p:spPr>
          <a:xfrm>
            <a:off x="0" y="1"/>
            <a:ext cx="9036496" cy="764704"/>
          </a:xfrm>
          <a:prstGeom prst="rect">
            <a:avLst/>
          </a:prstGeom>
          <a:gradFill>
            <a:gsLst>
              <a:gs pos="90000">
                <a:srgbClr val="006699"/>
              </a:gs>
              <a:gs pos="0">
                <a:schemeClr val="accent1">
                  <a:tint val="44500"/>
                  <a:satMod val="160000"/>
                </a:schemeClr>
              </a:gs>
              <a:gs pos="100000">
                <a:schemeClr val="accent1">
                  <a:tint val="23500"/>
                  <a:satMod val="160000"/>
                </a:schemeClr>
              </a:gs>
            </a:gsLst>
            <a:path path="circle">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17" descr="logo ppt consortiu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175"/>
            <a:ext cx="1436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userDrawn="1"/>
        </p:nvCxnSpPr>
        <p:spPr>
          <a:xfrm>
            <a:off x="0" y="6308725"/>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4050" y="0"/>
            <a:ext cx="8636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1619672" y="1196752"/>
            <a:ext cx="7067128" cy="5001419"/>
          </a:xfrm>
        </p:spPr>
        <p:txBody>
          <a:bodyPr/>
          <a:lstStyle>
            <a:lvl1pPr marL="0" indent="0" algn="r">
              <a:buNone/>
              <a:defRPr sz="2600">
                <a:latin typeface="Garamond" pitchFamily="18" charset="0"/>
              </a:defRPr>
            </a:lvl1pPr>
            <a:lvl2pPr marL="542925" indent="-457200">
              <a:spcBef>
                <a:spcPts val="0"/>
              </a:spcBef>
              <a:buSzPct val="85000"/>
              <a:buFont typeface="Wingdings" pitchFamily="2" charset="2"/>
              <a:buChar char="ü"/>
              <a:defRPr sz="2400" u="sng"/>
            </a:lvl2pPr>
            <a:lvl3pPr marL="1080000" marR="0" indent="-360000" algn="l" defTabSz="914400" rtl="0" eaLnBrk="0" fontAlgn="base" latinLnBrk="0" hangingPunct="0">
              <a:lnSpc>
                <a:spcPct val="100000"/>
              </a:lnSpc>
              <a:spcBef>
                <a:spcPts val="0"/>
              </a:spcBef>
              <a:spcAft>
                <a:spcPct val="0"/>
              </a:spcAft>
              <a:buClrTx/>
              <a:buSzPct val="85000"/>
              <a:buFont typeface="Wingdings" pitchFamily="2" charset="2"/>
              <a:buNone/>
              <a:tabLst/>
              <a:defRPr sz="1800" b="0" u="none" baseline="0">
                <a:latin typeface="+mn-lt"/>
                <a:sym typeface="Wingdings"/>
              </a:defRPr>
            </a:lvl3pPr>
            <a:lvl4pPr>
              <a:spcBef>
                <a:spcPts val="0"/>
              </a:spcBef>
              <a:buSzPct val="85000"/>
              <a:buNone/>
              <a:defRPr sz="18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Espace réservé du texte 3"/>
          <p:cNvSpPr>
            <a:spLocks noGrp="1"/>
          </p:cNvSpPr>
          <p:nvPr>
            <p:ph type="body" sz="half" idx="2"/>
          </p:nvPr>
        </p:nvSpPr>
        <p:spPr>
          <a:xfrm>
            <a:off x="0" y="1340768"/>
            <a:ext cx="1331639" cy="4608512"/>
          </a:xfrm>
        </p:spPr>
        <p:txBody>
          <a:bodyPr>
            <a:normAutofit/>
          </a:bodyPr>
          <a:lstStyle>
            <a:lvl1pPr marL="0" indent="0" algn="l">
              <a:spcBef>
                <a:spcPts val="600"/>
              </a:spcBef>
              <a:buSzPct val="100000"/>
              <a:buFont typeface="+mj-lt"/>
              <a:buNone/>
              <a:defRPr sz="1600" b="1" u="sng">
                <a:solidFill>
                  <a:schemeClr val="accent4">
                    <a:lumMod val="75000"/>
                  </a:schemeClr>
                </a:solidFill>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6" name="Titre 1"/>
          <p:cNvSpPr>
            <a:spLocks noGrp="1"/>
          </p:cNvSpPr>
          <p:nvPr>
            <p:ph type="ctrTitle"/>
          </p:nvPr>
        </p:nvSpPr>
        <p:spPr>
          <a:xfrm>
            <a:off x="1634480" y="29793"/>
            <a:ext cx="7052320" cy="764704"/>
          </a:xfrm>
          <a:prstGeom prst="rect">
            <a:avLst/>
          </a:prstGeom>
        </p:spPr>
        <p:txBody>
          <a:bodyPr anchor="ctr"/>
          <a:lstStyle>
            <a:lvl1pPr>
              <a:defRPr sz="2600" b="1" u="none">
                <a:solidFill>
                  <a:schemeClr val="bg1"/>
                </a:solidFill>
                <a:latin typeface="Garamond" pitchFamily="18" charset="0"/>
              </a:defRPr>
            </a:lvl1pPr>
          </a:lstStyle>
          <a:p>
            <a:r>
              <a:rPr lang="fr-FR" dirty="0" smtClean="0"/>
              <a:t>Cliquez pour modifier le style du titre</a:t>
            </a:r>
            <a:endParaRPr lang="fr-FR" dirty="0"/>
          </a:p>
        </p:txBody>
      </p:sp>
    </p:spTree>
    <p:extLst>
      <p:ext uri="{BB962C8B-B14F-4D97-AF65-F5344CB8AC3E}">
        <p14:creationId xmlns:p14="http://schemas.microsoft.com/office/powerpoint/2010/main" val="3123346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F5B5E74C-0975-4B60-824F-AC7F97641F08}" type="slidenum">
              <a:rPr lang="fr-FR"/>
              <a:pPr>
                <a:defRPr/>
              </a:pPr>
              <a:t>‹N°›</a:t>
            </a:fld>
            <a:endParaRPr lang="fr-FR"/>
          </a:p>
        </p:txBody>
      </p:sp>
    </p:spTree>
    <p:extLst>
      <p:ext uri="{BB962C8B-B14F-4D97-AF65-F5344CB8AC3E}">
        <p14:creationId xmlns:p14="http://schemas.microsoft.com/office/powerpoint/2010/main" val="1114417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2586E992-B22E-4997-A130-C3E166CB02F8}" type="slidenum">
              <a:rPr lang="fr-FR"/>
              <a:pPr>
                <a:defRPr/>
              </a:pPr>
              <a:t>‹N°›</a:t>
            </a:fld>
            <a:endParaRPr lang="fr-FR"/>
          </a:p>
        </p:txBody>
      </p:sp>
    </p:spTree>
    <p:extLst>
      <p:ext uri="{BB962C8B-B14F-4D97-AF65-F5344CB8AC3E}">
        <p14:creationId xmlns:p14="http://schemas.microsoft.com/office/powerpoint/2010/main" val="2194918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446D674D-8F3F-42C3-8567-A79515A13583}" type="slidenum">
              <a:rPr lang="fr-FR"/>
              <a:pPr>
                <a:defRPr/>
              </a:pPr>
              <a:t>‹N°›</a:t>
            </a:fld>
            <a:endParaRPr lang="fr-FR"/>
          </a:p>
        </p:txBody>
      </p:sp>
    </p:spTree>
    <p:extLst>
      <p:ext uri="{BB962C8B-B14F-4D97-AF65-F5344CB8AC3E}">
        <p14:creationId xmlns:p14="http://schemas.microsoft.com/office/powerpoint/2010/main" val="1887384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ABEC2596-8DE1-45E4-AA40-1A75D88B0D66}" type="slidenum">
              <a:rPr lang="fr-FR"/>
              <a:pPr>
                <a:defRPr/>
              </a:pPr>
              <a:t>‹N°›</a:t>
            </a:fld>
            <a:endParaRPr lang="fr-FR"/>
          </a:p>
        </p:txBody>
      </p:sp>
    </p:spTree>
    <p:extLst>
      <p:ext uri="{BB962C8B-B14F-4D97-AF65-F5344CB8AC3E}">
        <p14:creationId xmlns:p14="http://schemas.microsoft.com/office/powerpoint/2010/main" val="2575110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EA4E4501-1CCF-4656-937F-EA4CAC00C0EF}" type="slidenum">
              <a:rPr lang="fr-FR"/>
              <a:pPr>
                <a:defRPr/>
              </a:pPr>
              <a:t>‹N°›</a:t>
            </a:fld>
            <a:endParaRPr lang="fr-FR"/>
          </a:p>
        </p:txBody>
      </p:sp>
    </p:spTree>
    <p:extLst>
      <p:ext uri="{BB962C8B-B14F-4D97-AF65-F5344CB8AC3E}">
        <p14:creationId xmlns:p14="http://schemas.microsoft.com/office/powerpoint/2010/main" val="3341017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147CE180-E5EE-41BD-BC4F-481C7129FB16}" type="slidenum">
              <a:rPr lang="fr-FR"/>
              <a:pPr>
                <a:defRPr/>
              </a:pPr>
              <a:t>‹N°›</a:t>
            </a:fld>
            <a:endParaRPr lang="fr-FR"/>
          </a:p>
        </p:txBody>
      </p:sp>
    </p:spTree>
    <p:extLst>
      <p:ext uri="{BB962C8B-B14F-4D97-AF65-F5344CB8AC3E}">
        <p14:creationId xmlns:p14="http://schemas.microsoft.com/office/powerpoint/2010/main" val="781315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D0C44AFB-A189-41AC-A8AB-5E00F75707C1}" type="slidenum">
              <a:rPr lang="fr-FR"/>
              <a:pPr>
                <a:defRPr/>
              </a:pPr>
              <a:t>‹N°›</a:t>
            </a:fld>
            <a:endParaRPr lang="fr-FR"/>
          </a:p>
        </p:txBody>
      </p:sp>
    </p:spTree>
    <p:extLst>
      <p:ext uri="{BB962C8B-B14F-4D97-AF65-F5344CB8AC3E}">
        <p14:creationId xmlns:p14="http://schemas.microsoft.com/office/powerpoint/2010/main" val="3601690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0A0970EE-C710-404A-9501-3AED23F19CB6}" type="slidenum">
              <a:rPr lang="fr-FR"/>
              <a:pPr>
                <a:defRPr/>
              </a:pPr>
              <a:t>‹N°›</a:t>
            </a:fld>
            <a:endParaRPr lang="fr-FR"/>
          </a:p>
        </p:txBody>
      </p:sp>
    </p:spTree>
    <p:extLst>
      <p:ext uri="{BB962C8B-B14F-4D97-AF65-F5344CB8AC3E}">
        <p14:creationId xmlns:p14="http://schemas.microsoft.com/office/powerpoint/2010/main" val="2747058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71E9E356-8F80-46C6-8C6F-74E5C381D4C1}" type="slidenum">
              <a:rPr lang="fr-FR"/>
              <a:pPr>
                <a:defRPr/>
              </a:pPr>
              <a:t>‹N°›</a:t>
            </a:fld>
            <a:endParaRPr lang="fr-FR"/>
          </a:p>
        </p:txBody>
      </p:sp>
    </p:spTree>
    <p:extLst>
      <p:ext uri="{BB962C8B-B14F-4D97-AF65-F5344CB8AC3E}">
        <p14:creationId xmlns:p14="http://schemas.microsoft.com/office/powerpoint/2010/main" val="2276774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B5897F66-7789-498D-88B1-BE2A22322BB6}" type="slidenum">
              <a:rPr lang="fr-FR"/>
              <a:pPr>
                <a:defRPr/>
              </a:pPr>
              <a:t>‹N°›</a:t>
            </a:fld>
            <a:endParaRPr lang="fr-FR"/>
          </a:p>
        </p:txBody>
      </p:sp>
    </p:spTree>
    <p:extLst>
      <p:ext uri="{BB962C8B-B14F-4D97-AF65-F5344CB8AC3E}">
        <p14:creationId xmlns:p14="http://schemas.microsoft.com/office/powerpoint/2010/main" val="175969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1CC44572-DEDE-4208-9FAC-676EB3D79C1C}" type="slidenum">
              <a:rPr lang="fr-FR"/>
              <a:pPr>
                <a:defRPr/>
              </a:pPr>
              <a:t>‹N°›</a:t>
            </a:fld>
            <a:endParaRPr lang="fr-FR"/>
          </a:p>
        </p:txBody>
      </p:sp>
    </p:spTree>
    <p:extLst>
      <p:ext uri="{BB962C8B-B14F-4D97-AF65-F5344CB8AC3E}">
        <p14:creationId xmlns:p14="http://schemas.microsoft.com/office/powerpoint/2010/main" val="3919353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DD42EA57-E214-49E2-B548-576FAC78620E}" type="slidenum">
              <a:rPr lang="fr-FR"/>
              <a:pPr>
                <a:defRPr/>
              </a:pPr>
              <a:t>‹N°›</a:t>
            </a:fld>
            <a:endParaRPr lang="fr-FR"/>
          </a:p>
        </p:txBody>
      </p:sp>
    </p:spTree>
    <p:extLst>
      <p:ext uri="{BB962C8B-B14F-4D97-AF65-F5344CB8AC3E}">
        <p14:creationId xmlns:p14="http://schemas.microsoft.com/office/powerpoint/2010/main" val="1981215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8"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p:txBody>
          <a:bodyPr/>
          <a:lstStyle>
            <a:lvl1pPr>
              <a:defRPr/>
            </a:lvl1pPr>
          </a:lstStyle>
          <a:p>
            <a:pPr>
              <a:defRPr/>
            </a:pPr>
            <a:fld id="{02F37039-80E0-4106-A97A-5F3314759D6B}" type="slidenum">
              <a:rPr lang="fr-FR"/>
              <a:pPr>
                <a:defRPr/>
              </a:pPr>
              <a:t>‹N°›</a:t>
            </a:fld>
            <a:endParaRPr lang="fr-FR"/>
          </a:p>
        </p:txBody>
      </p:sp>
    </p:spTree>
    <p:extLst>
      <p:ext uri="{BB962C8B-B14F-4D97-AF65-F5344CB8AC3E}">
        <p14:creationId xmlns:p14="http://schemas.microsoft.com/office/powerpoint/2010/main" val="46755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4"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p:txBody>
          <a:bodyPr/>
          <a:lstStyle>
            <a:lvl1pPr>
              <a:defRPr/>
            </a:lvl1pPr>
          </a:lstStyle>
          <a:p>
            <a:pPr>
              <a:defRPr/>
            </a:pPr>
            <a:fld id="{23671577-4C1D-4860-9D50-00867D8E7EEB}" type="slidenum">
              <a:rPr lang="fr-FR"/>
              <a:pPr>
                <a:defRPr/>
              </a:pPr>
              <a:t>‹N°›</a:t>
            </a:fld>
            <a:endParaRPr lang="fr-FR"/>
          </a:p>
        </p:txBody>
      </p:sp>
    </p:spTree>
    <p:extLst>
      <p:ext uri="{BB962C8B-B14F-4D97-AF65-F5344CB8AC3E}">
        <p14:creationId xmlns:p14="http://schemas.microsoft.com/office/powerpoint/2010/main" val="771002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3"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p:txBody>
          <a:bodyPr/>
          <a:lstStyle>
            <a:lvl1pPr>
              <a:defRPr/>
            </a:lvl1pPr>
          </a:lstStyle>
          <a:p>
            <a:pPr>
              <a:defRPr/>
            </a:pPr>
            <a:fld id="{32094322-D49B-46A7-85CA-75333148A69A}" type="slidenum">
              <a:rPr lang="fr-FR"/>
              <a:pPr>
                <a:defRPr/>
              </a:pPr>
              <a:t>‹N°›</a:t>
            </a:fld>
            <a:endParaRPr lang="fr-FR"/>
          </a:p>
        </p:txBody>
      </p:sp>
    </p:spTree>
    <p:extLst>
      <p:ext uri="{BB962C8B-B14F-4D97-AF65-F5344CB8AC3E}">
        <p14:creationId xmlns:p14="http://schemas.microsoft.com/office/powerpoint/2010/main" val="3868269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E77E1BB7-1CC2-4DCC-977E-037B5464E592}" type="slidenum">
              <a:rPr lang="fr-FR"/>
              <a:pPr>
                <a:defRPr/>
              </a:pPr>
              <a:t>‹N°›</a:t>
            </a:fld>
            <a:endParaRPr lang="fr-FR"/>
          </a:p>
        </p:txBody>
      </p:sp>
    </p:spTree>
    <p:extLst>
      <p:ext uri="{BB962C8B-B14F-4D97-AF65-F5344CB8AC3E}">
        <p14:creationId xmlns:p14="http://schemas.microsoft.com/office/powerpoint/2010/main" val="1869956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6"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p:txBody>
          <a:bodyPr/>
          <a:lstStyle>
            <a:lvl1pPr>
              <a:defRPr/>
            </a:lvl1pPr>
          </a:lstStyle>
          <a:p>
            <a:pPr>
              <a:defRPr/>
            </a:pPr>
            <a:fld id="{A5819932-C34A-4D22-8BF3-6E91C8A36890}" type="slidenum">
              <a:rPr lang="fr-FR"/>
              <a:pPr>
                <a:defRPr/>
              </a:pPr>
              <a:t>‹N°›</a:t>
            </a:fld>
            <a:endParaRPr lang="fr-FR"/>
          </a:p>
        </p:txBody>
      </p:sp>
    </p:spTree>
    <p:extLst>
      <p:ext uri="{BB962C8B-B14F-4D97-AF65-F5344CB8AC3E}">
        <p14:creationId xmlns:p14="http://schemas.microsoft.com/office/powerpoint/2010/main" val="4191703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CD369AEB-8F3C-4531-8E21-3AABFB80A760}" type="slidenum">
              <a:rPr lang="fr-FR"/>
              <a:pPr>
                <a:defRPr/>
              </a:pPr>
              <a:t>‹N°›</a:t>
            </a:fld>
            <a:endParaRPr lang="fr-FR"/>
          </a:p>
        </p:txBody>
      </p:sp>
    </p:spTree>
    <p:extLst>
      <p:ext uri="{BB962C8B-B14F-4D97-AF65-F5344CB8AC3E}">
        <p14:creationId xmlns:p14="http://schemas.microsoft.com/office/powerpoint/2010/main" val="4254808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a:t>GT n°1 - 16 au 20 Mai 2011, Ouagadougou</a:t>
            </a:r>
          </a:p>
        </p:txBody>
      </p:sp>
      <p:sp>
        <p:nvSpPr>
          <p:cNvPr id="5" name="Espace réservé du pied de page 4"/>
          <p:cNvSpPr>
            <a:spLocks noGrp="1"/>
          </p:cNvSpPr>
          <p:nvPr>
            <p:ph type="ftr" sz="quarter" idx="11"/>
          </p:nvPr>
        </p:nvSpPr>
        <p:spPr/>
        <p:txBody>
          <a:bodyPr/>
          <a:lstStyle>
            <a:lvl1pPr>
              <a:defRPr/>
            </a:lvl1pPr>
          </a:lstStyle>
          <a:p>
            <a:pPr>
              <a:defRPr/>
            </a:pPr>
            <a:r>
              <a:rPr lang="fr-FR"/>
              <a:t>Programme Régional UEMOA - Consortium </a:t>
            </a:r>
          </a:p>
        </p:txBody>
      </p:sp>
      <p:sp>
        <p:nvSpPr>
          <p:cNvPr id="6" name="Espace réservé du numéro de diapositive 5"/>
          <p:cNvSpPr>
            <a:spLocks noGrp="1"/>
          </p:cNvSpPr>
          <p:nvPr>
            <p:ph type="sldNum" sz="quarter" idx="12"/>
          </p:nvPr>
        </p:nvSpPr>
        <p:spPr/>
        <p:txBody>
          <a:bodyPr/>
          <a:lstStyle>
            <a:lvl1pPr>
              <a:defRPr/>
            </a:lvl1pPr>
          </a:lstStyle>
          <a:p>
            <a:pPr>
              <a:defRPr/>
            </a:pPr>
            <a:fld id="{BEE6D407-984B-4CAB-BDFC-32A0D07CF376}" type="slidenum">
              <a:rPr lang="fr-FR"/>
              <a:pPr>
                <a:defRPr/>
              </a:pPr>
              <a:t>‹N°›</a:t>
            </a:fld>
            <a:endParaRPr lang="fr-FR"/>
          </a:p>
        </p:txBody>
      </p:sp>
    </p:spTree>
    <p:extLst>
      <p:ext uri="{BB962C8B-B14F-4D97-AF65-F5344CB8AC3E}">
        <p14:creationId xmlns:p14="http://schemas.microsoft.com/office/powerpoint/2010/main" val="32928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64885D57-0B91-4C93-A02D-E06E6230AC89}" type="slidenum">
              <a:rPr lang="fr-FR"/>
              <a:pPr>
                <a:defRPr/>
              </a:pPr>
              <a:t>‹N°›</a:t>
            </a:fld>
            <a:endParaRPr lang="fr-FR"/>
          </a:p>
        </p:txBody>
      </p:sp>
    </p:spTree>
    <p:extLst>
      <p:ext uri="{BB962C8B-B14F-4D97-AF65-F5344CB8AC3E}">
        <p14:creationId xmlns:p14="http://schemas.microsoft.com/office/powerpoint/2010/main" val="373270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322B3FBD-D44D-43D1-863F-01B9506C7E74}" type="slidenum">
              <a:rPr lang="fr-FR"/>
              <a:pPr>
                <a:defRPr/>
              </a:pPr>
              <a:t>‹N°›</a:t>
            </a:fld>
            <a:endParaRPr lang="fr-FR"/>
          </a:p>
        </p:txBody>
      </p:sp>
    </p:spTree>
    <p:extLst>
      <p:ext uri="{BB962C8B-B14F-4D97-AF65-F5344CB8AC3E}">
        <p14:creationId xmlns:p14="http://schemas.microsoft.com/office/powerpoint/2010/main" val="162376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7BB0AD91-8792-4796-B00A-B4A597D96AAB}" type="slidenum">
              <a:rPr lang="fr-FR"/>
              <a:pPr>
                <a:defRPr/>
              </a:pPr>
              <a:t>‹N°›</a:t>
            </a:fld>
            <a:endParaRPr lang="fr-FR"/>
          </a:p>
        </p:txBody>
      </p:sp>
    </p:spTree>
    <p:extLst>
      <p:ext uri="{BB962C8B-B14F-4D97-AF65-F5344CB8AC3E}">
        <p14:creationId xmlns:p14="http://schemas.microsoft.com/office/powerpoint/2010/main" val="134689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a:defRPr/>
            </a:pPr>
            <a:r>
              <a:rPr lang="fr-FR"/>
              <a:t>GT n°1 - 16 au 20 Mai 2011, Ouagadougou</a:t>
            </a: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pPr>
              <a:defRPr/>
            </a:pPr>
            <a:r>
              <a:rPr lang="fr-FR"/>
              <a:t>Programme Régional UEMOA - Consortium </a:t>
            </a: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pPr>
              <a:defRPr/>
            </a:pPr>
            <a:fld id="{BA15FD75-18D7-40B5-8B1F-4C486DD97DFE}" type="slidenum">
              <a:rPr lang="fr-FR"/>
              <a:pPr>
                <a:defRPr/>
              </a:pPr>
              <a:t>‹N°›</a:t>
            </a:fld>
            <a:endParaRPr lang="fr-FR"/>
          </a:p>
        </p:txBody>
      </p:sp>
    </p:spTree>
    <p:extLst>
      <p:ext uri="{BB962C8B-B14F-4D97-AF65-F5344CB8AC3E}">
        <p14:creationId xmlns:p14="http://schemas.microsoft.com/office/powerpoint/2010/main" val="730771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539750" y="2781300"/>
            <a:ext cx="8135938"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	Troisième niveau</a:t>
            </a:r>
          </a:p>
          <a:p>
            <a:pPr lvl="3"/>
            <a:r>
              <a:rPr lang="fr-FR" altLang="fr-FR" smtClean="0"/>
              <a:t>	Quatrième niveau</a:t>
            </a:r>
          </a:p>
        </p:txBody>
      </p:sp>
      <p:sp>
        <p:nvSpPr>
          <p:cNvPr id="1027" name="Espace réservé du titre 22"/>
          <p:cNvSpPr>
            <a:spLocks noGrp="1"/>
          </p:cNvSpPr>
          <p:nvPr>
            <p:ph type="title"/>
          </p:nvPr>
        </p:nvSpPr>
        <p:spPr bwMode="auto">
          <a:xfrm>
            <a:off x="468313" y="1268413"/>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1028" name="Picture 20" descr="\\yankee\datas\c.escaravage\Mes documents\UEMOA\logo partenaires\image p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49213"/>
            <a:ext cx="9083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13"/>
          <p:cNvSpPr>
            <a:spLocks noGrp="1"/>
          </p:cNvSpPr>
          <p:nvPr>
            <p:ph type="sldNum" sz="quarter" idx="4"/>
          </p:nvPr>
        </p:nvSpPr>
        <p:spPr>
          <a:xfrm>
            <a:off x="8027988" y="6356350"/>
            <a:ext cx="658812" cy="365125"/>
          </a:xfrm>
          <a:prstGeom prst="rect">
            <a:avLst/>
          </a:prstGeom>
        </p:spPr>
        <p:txBody>
          <a:bodyPr/>
          <a:lstStyle>
            <a:lvl1pPr algn="r">
              <a:defRPr sz="1400" b="1">
                <a:solidFill>
                  <a:srgbClr val="006699"/>
                </a:solidFill>
                <a:latin typeface="Garamond" pitchFamily="18" charset="0"/>
                <a:cs typeface="Arial" charset="0"/>
              </a:defRPr>
            </a:lvl1pPr>
          </a:lstStyle>
          <a:p>
            <a:pPr>
              <a:defRPr/>
            </a:pPr>
            <a:fld id="{79FDB21D-8129-4E4F-BE01-83D53906051A}" type="slidenum">
              <a:rPr lang="fr-FR"/>
              <a:pPr>
                <a:defRPr/>
              </a:pPr>
              <a:t>‹N°›</a:t>
            </a:fld>
            <a:endParaRPr lang="fr-FR" dirty="0"/>
          </a:p>
        </p:txBody>
      </p:sp>
      <p:cxnSp>
        <p:nvCxnSpPr>
          <p:cNvPr id="8" name="Connecteur droit 7"/>
          <p:cNvCxnSpPr/>
          <p:nvPr/>
        </p:nvCxnSpPr>
        <p:spPr>
          <a:xfrm>
            <a:off x="0" y="630078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e la date 17"/>
          <p:cNvSpPr>
            <a:spLocks noGrp="1"/>
          </p:cNvSpPr>
          <p:nvPr>
            <p:ph type="dt" sz="quarter" idx="2"/>
          </p:nvPr>
        </p:nvSpPr>
        <p:spPr bwMode="auto">
          <a:xfrm>
            <a:off x="3635375" y="6373813"/>
            <a:ext cx="4752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b="1">
                <a:solidFill>
                  <a:srgbClr val="336699"/>
                </a:solidFill>
                <a:latin typeface="+mn-lt"/>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GT n°5 – 22 au 26 février 2016 à Abidjan, Côte d’Ivoire</a:t>
            </a:r>
            <a:endParaRPr lang="fr-FR" altLang="fr-FR" dirty="0"/>
          </a:p>
        </p:txBody>
      </p:sp>
      <p:sp>
        <p:nvSpPr>
          <p:cNvPr id="12" name="Espace réservé du pied de page 19"/>
          <p:cNvSpPr>
            <a:spLocks noGrp="1"/>
          </p:cNvSpPr>
          <p:nvPr>
            <p:ph type="ftr" sz="quarter" idx="3"/>
          </p:nvPr>
        </p:nvSpPr>
        <p:spPr bwMode="auto">
          <a:xfrm>
            <a:off x="6350" y="6381750"/>
            <a:ext cx="3744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b="1">
                <a:solidFill>
                  <a:srgbClr val="336699"/>
                </a:solidFill>
                <a:latin typeface="+mn-lt"/>
                <a:cs typeface="Arial" panose="020B060402020202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fr-FR" altLang="fr-FR"/>
              <a:t>Programme Régional UEMOA</a:t>
            </a:r>
            <a:endParaRPr lang="fr-FR" altLang="fr-FR" dirty="0"/>
          </a:p>
        </p:txBody>
      </p:sp>
    </p:spTree>
  </p:cSld>
  <p:clrMap bg1="lt1" tx1="dk1" bg2="lt2" tx2="dk2" accent1="accent1" accent2="accent2" accent3="accent3" accent4="accent4" accent5="accent5" accent6="accent6" hlink="hlink" folHlink="folHlink"/>
  <p:sldLayoutIdLst>
    <p:sldLayoutId id="2147487099" r:id="rId1"/>
    <p:sldLayoutId id="2147487100" r:id="rId2"/>
  </p:sldLayoutIdLst>
  <p:timing>
    <p:tnLst>
      <p:par>
        <p:cTn id="1" dur="indefinite" restart="never" nodeType="tmRoot"/>
      </p:par>
    </p:tnLst>
  </p:timing>
  <p:hf hdr="0"/>
  <p:txStyles>
    <p:titleStyle>
      <a:lvl1pPr algn="r" rtl="0" eaLnBrk="0" fontAlgn="base" hangingPunct="0">
        <a:spcBef>
          <a:spcPct val="0"/>
        </a:spcBef>
        <a:spcAft>
          <a:spcPct val="0"/>
        </a:spcAft>
        <a:defRPr sz="2800" b="1" kern="1200">
          <a:solidFill>
            <a:srgbClr val="604A7B"/>
          </a:solidFill>
          <a:latin typeface="+mj-lt"/>
          <a:ea typeface="+mj-ea"/>
          <a:cs typeface="+mj-cs"/>
        </a:defRPr>
      </a:lvl1pPr>
      <a:lvl2pPr algn="r" rtl="0" eaLnBrk="0" fontAlgn="base" hangingPunct="0">
        <a:spcBef>
          <a:spcPct val="0"/>
        </a:spcBef>
        <a:spcAft>
          <a:spcPct val="0"/>
        </a:spcAft>
        <a:defRPr sz="2800" b="1">
          <a:solidFill>
            <a:srgbClr val="604A7B"/>
          </a:solidFill>
          <a:latin typeface="Calibri" pitchFamily="34" charset="0"/>
        </a:defRPr>
      </a:lvl2pPr>
      <a:lvl3pPr algn="r" rtl="0" eaLnBrk="0" fontAlgn="base" hangingPunct="0">
        <a:spcBef>
          <a:spcPct val="0"/>
        </a:spcBef>
        <a:spcAft>
          <a:spcPct val="0"/>
        </a:spcAft>
        <a:defRPr sz="2800" b="1">
          <a:solidFill>
            <a:srgbClr val="604A7B"/>
          </a:solidFill>
          <a:latin typeface="Calibri" pitchFamily="34" charset="0"/>
        </a:defRPr>
      </a:lvl3pPr>
      <a:lvl4pPr algn="r" rtl="0" eaLnBrk="0" fontAlgn="base" hangingPunct="0">
        <a:spcBef>
          <a:spcPct val="0"/>
        </a:spcBef>
        <a:spcAft>
          <a:spcPct val="0"/>
        </a:spcAft>
        <a:defRPr sz="2800" b="1">
          <a:solidFill>
            <a:srgbClr val="604A7B"/>
          </a:solidFill>
          <a:latin typeface="Calibri" pitchFamily="34" charset="0"/>
        </a:defRPr>
      </a:lvl4pPr>
      <a:lvl5pPr algn="r" rtl="0" eaLnBrk="0" fontAlgn="base" hangingPunct="0">
        <a:spcBef>
          <a:spcPct val="0"/>
        </a:spcBef>
        <a:spcAft>
          <a:spcPct val="0"/>
        </a:spcAft>
        <a:defRPr sz="2800" b="1">
          <a:solidFill>
            <a:srgbClr val="604A7B"/>
          </a:solidFill>
          <a:latin typeface="Calibri" pitchFamily="34" charset="0"/>
        </a:defRPr>
      </a:lvl5pPr>
      <a:lvl6pPr marL="457200" algn="r" rtl="0" fontAlgn="base">
        <a:spcBef>
          <a:spcPct val="0"/>
        </a:spcBef>
        <a:spcAft>
          <a:spcPct val="0"/>
        </a:spcAft>
        <a:defRPr sz="2800" b="1">
          <a:solidFill>
            <a:schemeClr val="tx1"/>
          </a:solidFill>
          <a:latin typeface="Calibri" pitchFamily="34" charset="0"/>
        </a:defRPr>
      </a:lvl6pPr>
      <a:lvl7pPr marL="914400" algn="r" rtl="0" fontAlgn="base">
        <a:spcBef>
          <a:spcPct val="0"/>
        </a:spcBef>
        <a:spcAft>
          <a:spcPct val="0"/>
        </a:spcAft>
        <a:defRPr sz="2800" b="1">
          <a:solidFill>
            <a:schemeClr val="tx1"/>
          </a:solidFill>
          <a:latin typeface="Calibri" pitchFamily="34" charset="0"/>
        </a:defRPr>
      </a:lvl7pPr>
      <a:lvl8pPr marL="1371600" algn="r" rtl="0" fontAlgn="base">
        <a:spcBef>
          <a:spcPct val="0"/>
        </a:spcBef>
        <a:spcAft>
          <a:spcPct val="0"/>
        </a:spcAft>
        <a:defRPr sz="2800" b="1">
          <a:solidFill>
            <a:schemeClr val="tx1"/>
          </a:solidFill>
          <a:latin typeface="Calibri" pitchFamily="34" charset="0"/>
        </a:defRPr>
      </a:lvl8pPr>
      <a:lvl9pPr marL="1828800" algn="r" rtl="0" fontAlgn="base">
        <a:spcBef>
          <a:spcPct val="0"/>
        </a:spcBef>
        <a:spcAft>
          <a:spcPct val="0"/>
        </a:spcAft>
        <a:defRPr sz="2800" b="1">
          <a:solidFill>
            <a:schemeClr val="tx1"/>
          </a:solidFill>
          <a:latin typeface="Calibri" pitchFamily="34" charset="0"/>
        </a:defRPr>
      </a:lvl9pPr>
    </p:titleStyle>
    <p:bodyStyle>
      <a:lvl1pPr marL="342900" indent="-342900" algn="r" rtl="0" eaLnBrk="0" fontAlgn="base" hangingPunct="0">
        <a:spcBef>
          <a:spcPct val="20000"/>
        </a:spcBef>
        <a:spcAft>
          <a:spcPct val="0"/>
        </a:spcAft>
        <a:buFont typeface="Arial" charset="0"/>
        <a:defRPr sz="2600" b="1" kern="1200">
          <a:solidFill>
            <a:srgbClr val="0070C0"/>
          </a:solidFill>
          <a:latin typeface="Garamond" pitchFamily="18" charset="0"/>
          <a:ea typeface="+mn-ea"/>
          <a:cs typeface="+mn-cs"/>
        </a:defRPr>
      </a:lvl1pPr>
      <a:lvl2pPr marL="446088" indent="-360363" algn="l" rtl="0" eaLnBrk="0" fontAlgn="base" hangingPunct="0">
        <a:spcBef>
          <a:spcPct val="20000"/>
        </a:spcBef>
        <a:spcAft>
          <a:spcPct val="0"/>
        </a:spcAft>
        <a:buSzPct val="80000"/>
        <a:buFont typeface="Wingdings" pitchFamily="2" charset="2"/>
        <a:buChar char="ü"/>
        <a:defRPr sz="2400" b="1" u="sng" kern="1200">
          <a:solidFill>
            <a:schemeClr val="tx1"/>
          </a:solidFill>
          <a:latin typeface="Garamond" pitchFamily="18" charset="0"/>
          <a:ea typeface="+mn-ea"/>
          <a:cs typeface="+mn-cs"/>
        </a:defRPr>
      </a:lvl2pPr>
      <a:lvl3pPr marL="1143000" indent="-781050" algn="l" rtl="0" eaLnBrk="0" fontAlgn="base" hangingPunct="0">
        <a:spcBef>
          <a:spcPct val="20000"/>
        </a:spcBef>
        <a:spcAft>
          <a:spcPct val="0"/>
        </a:spcAft>
        <a:buSzPct val="80000"/>
        <a:defRPr sz="2000" kern="1200">
          <a:solidFill>
            <a:schemeClr val="tx1"/>
          </a:solidFill>
          <a:latin typeface="+mj-lt"/>
          <a:ea typeface="+mn-ea"/>
          <a:cs typeface="+mn-cs"/>
        </a:defRPr>
      </a:lvl3pPr>
      <a:lvl4pPr marL="1600200" indent="-792163" algn="l" rtl="0" eaLnBrk="0" fontAlgn="base" hangingPunct="0">
        <a:spcBef>
          <a:spcPct val="20000"/>
        </a:spcBef>
        <a:spcAft>
          <a:spcPct val="0"/>
        </a:spcAft>
        <a:buFont typeface="Arial" charset="0"/>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fr-FR" altLang="fr-FR" smtClean="0"/>
              <a:t>Deuxième niveau</a:t>
            </a:r>
          </a:p>
          <a:p>
            <a:pPr lvl="2"/>
            <a:r>
              <a:rPr lang="fr-FR" altLang="fr-FR" smtClean="0"/>
              <a:t>Troisième niveau</a:t>
            </a:r>
          </a:p>
          <a:p>
            <a:pPr lvl="3"/>
            <a:r>
              <a:rPr lang="fr-FR" altLang="fr-FR" smtClean="0"/>
              <a:t>Quatrième niveau</a:t>
            </a:r>
          </a:p>
        </p:txBody>
      </p:sp>
      <p:sp>
        <p:nvSpPr>
          <p:cNvPr id="7" name="Rectangle 6"/>
          <p:cNvSpPr/>
          <p:nvPr/>
        </p:nvSpPr>
        <p:spPr>
          <a:xfrm>
            <a:off x="0" y="1"/>
            <a:ext cx="9036496" cy="764703"/>
          </a:xfrm>
          <a:prstGeom prst="rect">
            <a:avLst/>
          </a:prstGeom>
          <a:gradFill>
            <a:gsLst>
              <a:gs pos="90000">
                <a:srgbClr val="006699"/>
              </a:gs>
              <a:gs pos="0">
                <a:schemeClr val="accent1">
                  <a:tint val="44500"/>
                  <a:satMod val="160000"/>
                </a:schemeClr>
              </a:gs>
              <a:gs pos="100000">
                <a:schemeClr val="accent1">
                  <a:tint val="23500"/>
                  <a:satMod val="160000"/>
                </a:schemeClr>
              </a:gs>
            </a:gsLst>
            <a:path path="circle">
              <a:fillToRect l="100000" t="10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Titre 1"/>
          <p:cNvSpPr txBox="1">
            <a:spLocks/>
          </p:cNvSpPr>
          <p:nvPr/>
        </p:nvSpPr>
        <p:spPr>
          <a:xfrm>
            <a:off x="1619250" y="0"/>
            <a:ext cx="7053263" cy="765175"/>
          </a:xfrm>
          <a:prstGeom prst="rect">
            <a:avLst/>
          </a:prstGeom>
        </p:spPr>
        <p:txBody>
          <a:bodyPr anchor="ctr"/>
          <a:lstStyle>
            <a:lvl1pPr>
              <a:defRPr sz="2600" b="1" u="none">
                <a:latin typeface="Garamond" pitchFamily="18" charset="0"/>
              </a:defRPr>
            </a:lvl1pPr>
          </a:lstStyle>
          <a:p>
            <a:pPr algn="ctr" eaLnBrk="0" hangingPunct="0">
              <a:defRPr/>
            </a:pPr>
            <a:r>
              <a:rPr lang="fr-FR" dirty="0" smtClean="0">
                <a:solidFill>
                  <a:schemeClr val="bg1"/>
                </a:solidFill>
                <a:ea typeface="+mj-ea"/>
                <a:cs typeface="+mj-cs"/>
              </a:rPr>
              <a:t>Cliquez pour modifier le style du titre</a:t>
            </a:r>
            <a:endParaRPr lang="fr-FR" dirty="0">
              <a:solidFill>
                <a:schemeClr val="bg1"/>
              </a:solidFill>
              <a:ea typeface="+mj-ea"/>
              <a:cs typeface="+mj-cs"/>
            </a:endParaRPr>
          </a:p>
        </p:txBody>
      </p:sp>
      <p:pic>
        <p:nvPicPr>
          <p:cNvPr id="2055" name="Image 8" descr="logo ppt consortium.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050" y="44450"/>
            <a:ext cx="13096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e la date 12"/>
          <p:cNvSpPr txBox="1">
            <a:spLocks/>
          </p:cNvSpPr>
          <p:nvPr/>
        </p:nvSpPr>
        <p:spPr>
          <a:xfrm>
            <a:off x="3844925" y="6373813"/>
            <a:ext cx="3671888" cy="365125"/>
          </a:xfrm>
          <a:prstGeom prst="rect">
            <a:avLst/>
          </a:prstGeom>
        </p:spPr>
        <p:txBody>
          <a:bodyPr anchor="ctr"/>
          <a:lstStyle>
            <a:lvl1pPr algn="ctr">
              <a:defRPr sz="1400" b="1">
                <a:solidFill>
                  <a:srgbClr val="000099"/>
                </a:solidFill>
                <a:latin typeface="Garamond" pitchFamily="18" charset="0"/>
                <a:cs typeface="Arial" charset="0"/>
              </a:defRPr>
            </a:lvl1pPr>
          </a:lstStyle>
          <a:p>
            <a:pPr>
              <a:defRPr/>
            </a:pPr>
            <a:r>
              <a:rPr lang="fr-FR" dirty="0" smtClean="0">
                <a:solidFill>
                  <a:srgbClr val="336699"/>
                </a:solidFill>
              </a:rPr>
              <a:t>GT n°4 – 12 au 15 octobre à Lomé,  TOGO</a:t>
            </a:r>
            <a:endParaRPr lang="fr-FR" dirty="0">
              <a:solidFill>
                <a:srgbClr val="336699"/>
              </a:solidFill>
            </a:endParaRPr>
          </a:p>
        </p:txBody>
      </p:sp>
      <p:sp>
        <p:nvSpPr>
          <p:cNvPr id="12" name="Espace réservé du numéro de diapositive 13"/>
          <p:cNvSpPr txBox="1">
            <a:spLocks/>
          </p:cNvSpPr>
          <p:nvPr/>
        </p:nvSpPr>
        <p:spPr>
          <a:xfrm>
            <a:off x="8027988" y="6356350"/>
            <a:ext cx="658812" cy="365125"/>
          </a:xfrm>
          <a:prstGeom prst="rect">
            <a:avLst/>
          </a:prstGeom>
        </p:spPr>
        <p:txBody>
          <a:bodyPr anchor="ctr"/>
          <a:lstStyle>
            <a:lvl1pPr algn="r">
              <a:defRPr sz="1400" b="1">
                <a:solidFill>
                  <a:srgbClr val="000099"/>
                </a:solidFill>
                <a:latin typeface="Garamond" pitchFamily="18" charset="0"/>
                <a:cs typeface="Arial" charset="0"/>
              </a:defRPr>
            </a:lvl1pPr>
          </a:lstStyle>
          <a:p>
            <a:pPr>
              <a:defRPr/>
            </a:pPr>
            <a:fld id="{C7B3DC32-8926-4F2C-80D1-AE1DDC8E0BDD}" type="slidenum">
              <a:rPr lang="fr-FR" smtClean="0">
                <a:solidFill>
                  <a:srgbClr val="336699"/>
                </a:solidFill>
              </a:rPr>
              <a:pPr>
                <a:defRPr/>
              </a:pPr>
              <a:t>‹N°›</a:t>
            </a:fld>
            <a:endParaRPr lang="fr-FR" dirty="0">
              <a:solidFill>
                <a:srgbClr val="336699"/>
              </a:solidFill>
            </a:endParaRPr>
          </a:p>
        </p:txBody>
      </p:sp>
      <p:sp>
        <p:nvSpPr>
          <p:cNvPr id="13" name="Espace réservé du pied de page 14"/>
          <p:cNvSpPr txBox="1">
            <a:spLocks/>
          </p:cNvSpPr>
          <p:nvPr/>
        </p:nvSpPr>
        <p:spPr>
          <a:xfrm>
            <a:off x="0" y="6376988"/>
            <a:ext cx="3744913" cy="365125"/>
          </a:xfrm>
          <a:prstGeom prst="rect">
            <a:avLst/>
          </a:prstGeom>
        </p:spPr>
        <p:txBody>
          <a:bodyPr anchor="ctr"/>
          <a:lstStyle>
            <a:lvl1pPr algn="ctr">
              <a:defRPr sz="1400" b="1">
                <a:solidFill>
                  <a:srgbClr val="000099"/>
                </a:solidFill>
                <a:latin typeface="Garamond" pitchFamily="18" charset="0"/>
                <a:cs typeface="Arial" charset="0"/>
              </a:defRPr>
            </a:lvl1pPr>
          </a:lstStyle>
          <a:p>
            <a:pPr>
              <a:defRPr/>
            </a:pPr>
            <a:r>
              <a:rPr lang="fr-FR" dirty="0" smtClean="0">
                <a:solidFill>
                  <a:srgbClr val="336699"/>
                </a:solidFill>
              </a:rPr>
              <a:t>Programme Régional UEMOA</a:t>
            </a:r>
            <a:endParaRPr lang="fr-FR" dirty="0">
              <a:solidFill>
                <a:srgbClr val="336699"/>
              </a:solidFill>
            </a:endParaRPr>
          </a:p>
        </p:txBody>
      </p:sp>
      <p:pic>
        <p:nvPicPr>
          <p:cNvPr id="2059" name="Imag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258175" y="-15875"/>
            <a:ext cx="865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65" r:id="rId1"/>
    <p:sldLayoutId id="2147487101" r:id="rId2"/>
    <p:sldLayoutId id="2147487102" r:id="rId3"/>
    <p:sldLayoutId id="2147487103" r:id="rId4"/>
    <p:sldLayoutId id="2147487104" r:id="rId5"/>
    <p:sldLayoutId id="2147487105" r:id="rId6"/>
    <p:sldLayoutId id="2147487106" r:id="rId7"/>
    <p:sldLayoutId id="2147487107" r:id="rId8"/>
    <p:sldLayoutId id="2147487108" r:id="rId9"/>
    <p:sldLayoutId id="2147487109" r:id="rId10"/>
    <p:sldLayoutId id="2147487110"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ü"/>
        <a:defRPr sz="2600" b="1" u="sng" kern="1200">
          <a:solidFill>
            <a:schemeClr val="tx1"/>
          </a:solidFill>
          <a:latin typeface="Garamond" pitchFamily="18" charset="0"/>
          <a:ea typeface="+mn-ea"/>
          <a:cs typeface="+mn-cs"/>
        </a:defRPr>
      </a:lvl2pPr>
      <a:lvl3pPr marL="1143000" indent="-228600" algn="l" rtl="0" eaLnBrk="0" fontAlgn="base" hangingPunct="0">
        <a:spcBef>
          <a:spcPct val="20000"/>
        </a:spcBef>
        <a:spcAft>
          <a:spcPct val="0"/>
        </a:spcAft>
        <a:buSzPct val="80000"/>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SzPct val="80000"/>
        <a:buFont typeface="Arial" charset="0"/>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611188" y="256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7111" r:id="rId1"/>
    <p:sldLayoutId id="2147487112" r:id="rId2"/>
    <p:sldLayoutId id="2147487113" r:id="rId3"/>
    <p:sldLayoutId id="2147487114" r:id="rId4"/>
    <p:sldLayoutId id="2147487115" r:id="rId5"/>
    <p:sldLayoutId id="2147487116" r:id="rId6"/>
    <p:sldLayoutId id="2147487117" r:id="rId7"/>
    <p:sldLayoutId id="2147487118" r:id="rId8"/>
    <p:sldLayoutId id="2147487119" r:id="rId9"/>
    <p:sldLayoutId id="2147487120" r:id="rId10"/>
    <p:sldLayoutId id="2147487121" r:id="rId11"/>
  </p:sldLayoutIdLst>
  <p:timing>
    <p:tnLst>
      <p:par>
        <p:cTn id="1" dur="indefinite" restart="never" nodeType="tmRoot"/>
      </p:par>
    </p:tnLst>
  </p:timing>
  <p:hf hdr="0"/>
  <p:txStyles>
    <p:titleStyle>
      <a:lvl1pPr algn="r" rtl="0" eaLnBrk="0" fontAlgn="base" hangingPunct="0">
        <a:spcBef>
          <a:spcPct val="0"/>
        </a:spcBef>
        <a:spcAft>
          <a:spcPct val="0"/>
        </a:spcAft>
        <a:defRPr sz="4000" b="1" kern="1200">
          <a:solidFill>
            <a:srgbClr val="002060"/>
          </a:solidFill>
          <a:latin typeface="Garamond" pitchFamily="18" charset="0"/>
          <a:ea typeface="+mj-ea"/>
          <a:cs typeface="+mj-cs"/>
        </a:defRPr>
      </a:lvl1pPr>
      <a:lvl2pPr algn="r" rtl="0" eaLnBrk="0" fontAlgn="base" hangingPunct="0">
        <a:spcBef>
          <a:spcPct val="0"/>
        </a:spcBef>
        <a:spcAft>
          <a:spcPct val="0"/>
        </a:spcAft>
        <a:defRPr sz="4000" b="1">
          <a:solidFill>
            <a:srgbClr val="002060"/>
          </a:solidFill>
          <a:latin typeface="Garamond" pitchFamily="18" charset="0"/>
        </a:defRPr>
      </a:lvl2pPr>
      <a:lvl3pPr algn="r" rtl="0" eaLnBrk="0" fontAlgn="base" hangingPunct="0">
        <a:spcBef>
          <a:spcPct val="0"/>
        </a:spcBef>
        <a:spcAft>
          <a:spcPct val="0"/>
        </a:spcAft>
        <a:defRPr sz="4000" b="1">
          <a:solidFill>
            <a:srgbClr val="002060"/>
          </a:solidFill>
          <a:latin typeface="Garamond" pitchFamily="18" charset="0"/>
        </a:defRPr>
      </a:lvl3pPr>
      <a:lvl4pPr algn="r" rtl="0" eaLnBrk="0" fontAlgn="base" hangingPunct="0">
        <a:spcBef>
          <a:spcPct val="0"/>
        </a:spcBef>
        <a:spcAft>
          <a:spcPct val="0"/>
        </a:spcAft>
        <a:defRPr sz="4000" b="1">
          <a:solidFill>
            <a:srgbClr val="002060"/>
          </a:solidFill>
          <a:latin typeface="Garamond" pitchFamily="18" charset="0"/>
        </a:defRPr>
      </a:lvl4pPr>
      <a:lvl5pPr algn="r" rtl="0" eaLnBrk="0" fontAlgn="base" hangingPunct="0">
        <a:spcBef>
          <a:spcPct val="0"/>
        </a:spcBef>
        <a:spcAft>
          <a:spcPct val="0"/>
        </a:spcAft>
        <a:defRPr sz="4000" b="1">
          <a:solidFill>
            <a:srgbClr val="002060"/>
          </a:solidFill>
          <a:latin typeface="Garamond"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7CB37B1-A37D-484A-B43E-A3DE2666B27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066" r:id="rId1"/>
    <p:sldLayoutId id="2147487067" r:id="rId2"/>
    <p:sldLayoutId id="2147487068" r:id="rId3"/>
    <p:sldLayoutId id="2147487069" r:id="rId4"/>
    <p:sldLayoutId id="2147487070" r:id="rId5"/>
    <p:sldLayoutId id="2147487071" r:id="rId6"/>
    <p:sldLayoutId id="2147487072" r:id="rId7"/>
    <p:sldLayoutId id="2147487073" r:id="rId8"/>
    <p:sldLayoutId id="2147487074" r:id="rId9"/>
    <p:sldLayoutId id="2147487075" r:id="rId10"/>
    <p:sldLayoutId id="2147487076"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D91AB6-1553-402A-895E-7B355CA8638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077" r:id="rId1"/>
    <p:sldLayoutId id="2147487078" r:id="rId2"/>
    <p:sldLayoutId id="2147487079" r:id="rId3"/>
    <p:sldLayoutId id="2147487080" r:id="rId4"/>
    <p:sldLayoutId id="2147487081" r:id="rId5"/>
    <p:sldLayoutId id="2147487082" r:id="rId6"/>
    <p:sldLayoutId id="2147487083" r:id="rId7"/>
    <p:sldLayoutId id="2147487084" r:id="rId8"/>
    <p:sldLayoutId id="2147487085" r:id="rId9"/>
    <p:sldLayoutId id="2147487086" r:id="rId10"/>
    <p:sldLayoutId id="2147487087"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GT n°1 - 16 au 20 Mai 2011, Ouagadougou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Programme Régional UEMOA - Consortium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291741-6F60-4191-AADD-E267D03CD37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088" r:id="rId1"/>
    <p:sldLayoutId id="2147487089" r:id="rId2"/>
    <p:sldLayoutId id="2147487090" r:id="rId3"/>
    <p:sldLayoutId id="2147487091" r:id="rId4"/>
    <p:sldLayoutId id="2147487092" r:id="rId5"/>
    <p:sldLayoutId id="2147487093" r:id="rId6"/>
    <p:sldLayoutId id="2147487094" r:id="rId7"/>
    <p:sldLayoutId id="2147487095" r:id="rId8"/>
    <p:sldLayoutId id="2147487096" r:id="rId9"/>
    <p:sldLayoutId id="2147487097" r:id="rId10"/>
    <p:sldLayoutId id="2147487098"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p:cNvSpPr>
            <a:spLocks noGrp="1"/>
          </p:cNvSpPr>
          <p:nvPr>
            <p:ph idx="1"/>
          </p:nvPr>
        </p:nvSpPr>
        <p:spPr>
          <a:xfrm>
            <a:off x="539750" y="3068638"/>
            <a:ext cx="8147050" cy="1584325"/>
          </a:xfrm>
        </p:spPr>
        <p:txBody>
          <a:bodyPr/>
          <a:lstStyle/>
          <a:p>
            <a:pPr algn="ctr" eaLnBrk="1" hangingPunct="1">
              <a:defRPr/>
            </a:pPr>
            <a:r>
              <a:rPr lang="fr-FR" altLang="fr-FR" sz="2600" dirty="0" smtClean="0">
                <a:solidFill>
                  <a:srgbClr val="0066CC"/>
                </a:solidFill>
                <a:latin typeface="+mn-lt"/>
              </a:rPr>
              <a:t>ENQUETE CADRE DE LA PECHE MARITIME ARTISANALE</a:t>
            </a:r>
          </a:p>
          <a:p>
            <a:pPr algn="ctr" eaLnBrk="1" hangingPunct="1">
              <a:defRPr/>
            </a:pPr>
            <a:r>
              <a:rPr lang="fr-FR" altLang="fr-FR" sz="2600" dirty="0" smtClean="0">
                <a:solidFill>
                  <a:srgbClr val="0066CC"/>
                </a:solidFill>
                <a:latin typeface="+mn-lt"/>
              </a:rPr>
              <a:t>PRESENTATION DU RAPPORT DE LA </a:t>
            </a:r>
          </a:p>
          <a:p>
            <a:pPr algn="ctr" eaLnBrk="1" hangingPunct="1">
              <a:defRPr/>
            </a:pPr>
            <a:r>
              <a:rPr lang="fr-FR" altLang="fr-FR" u="sng" dirty="0" smtClean="0">
                <a:solidFill>
                  <a:srgbClr val="C00000"/>
                </a:solidFill>
                <a:latin typeface="Arial Black" pitchFamily="34" charset="0"/>
              </a:rPr>
              <a:t>COTE D’IVOIRE</a:t>
            </a:r>
            <a:endParaRPr lang="fr-FR" altLang="fr-FR" dirty="0" smtClean="0">
              <a:solidFill>
                <a:srgbClr val="C00000"/>
              </a:solidFill>
              <a:latin typeface="Arial Black" pitchFamily="34" charset="0"/>
            </a:endParaRPr>
          </a:p>
        </p:txBody>
      </p:sp>
      <p:sp>
        <p:nvSpPr>
          <p:cNvPr id="37891" name="Titre 3"/>
          <p:cNvSpPr>
            <a:spLocks noGrp="1"/>
          </p:cNvSpPr>
          <p:nvPr>
            <p:ph type="title"/>
          </p:nvPr>
        </p:nvSpPr>
        <p:spPr>
          <a:xfrm>
            <a:off x="539750" y="1125538"/>
            <a:ext cx="8135938" cy="1655762"/>
          </a:xfrm>
        </p:spPr>
        <p:txBody>
          <a:bodyPr/>
          <a:lstStyle/>
          <a:p>
            <a:pPr algn="ctr">
              <a:defRPr/>
            </a:pPr>
            <a:r>
              <a:rPr lang="fr-FR" sz="1600" dirty="0" smtClean="0">
                <a:solidFill>
                  <a:schemeClr val="tx2">
                    <a:lumMod val="60000"/>
                    <a:lumOff val="40000"/>
                  </a:schemeClr>
                </a:solidFill>
              </a:rPr>
              <a:t>ATELIER </a:t>
            </a:r>
            <a:r>
              <a:rPr lang="fr-FR" sz="1600" dirty="0">
                <a:solidFill>
                  <a:schemeClr val="tx2">
                    <a:lumMod val="60000"/>
                    <a:lumOff val="40000"/>
                  </a:schemeClr>
                </a:solidFill>
              </a:rPr>
              <a:t>REGIONAL DE VALIDATION </a:t>
            </a:r>
            <a:r>
              <a:rPr lang="fr-FR" sz="1600" dirty="0" smtClean="0">
                <a:solidFill>
                  <a:schemeClr val="tx2">
                    <a:lumMod val="60000"/>
                    <a:lumOff val="40000"/>
                  </a:schemeClr>
                </a:solidFill>
              </a:rPr>
              <a:t>ET CLOTURE DU PROGRAMME : ETAT DES PECHERIES ARTISANALES CONTINENTALE ET MARITIME DANS LES 8 ETATS MEMBRES DE </a:t>
            </a:r>
            <a:r>
              <a:rPr lang="fr-FR" sz="1600" dirty="0">
                <a:solidFill>
                  <a:schemeClr val="tx2">
                    <a:lumMod val="60000"/>
                    <a:lumOff val="40000"/>
                  </a:schemeClr>
                </a:solidFill>
              </a:rPr>
              <a:t>L’UEMOA</a:t>
            </a:r>
            <a:r>
              <a:rPr lang="fr-FR" sz="1600" i="1" dirty="0">
                <a:solidFill>
                  <a:schemeClr val="tx2">
                    <a:lumMod val="60000"/>
                    <a:lumOff val="40000"/>
                  </a:schemeClr>
                </a:solidFill>
              </a:rPr>
              <a:t/>
            </a:r>
            <a:br>
              <a:rPr lang="fr-FR" sz="1600" i="1" dirty="0">
                <a:solidFill>
                  <a:schemeClr val="tx2">
                    <a:lumMod val="60000"/>
                    <a:lumOff val="40000"/>
                  </a:schemeClr>
                </a:solidFill>
              </a:rPr>
            </a:br>
            <a:r>
              <a:rPr lang="fr-FR" sz="1600" dirty="0">
                <a:solidFill>
                  <a:schemeClr val="tx2">
                    <a:lumMod val="60000"/>
                    <a:lumOff val="40000"/>
                  </a:schemeClr>
                </a:solidFill>
              </a:rPr>
              <a:t> </a:t>
            </a:r>
            <a:r>
              <a:rPr lang="fr-FR" sz="1600" i="1" dirty="0">
                <a:solidFill>
                  <a:schemeClr val="tx2">
                    <a:lumMod val="60000"/>
                    <a:lumOff val="40000"/>
                  </a:schemeClr>
                </a:solidFill>
              </a:rPr>
              <a:t/>
            </a:r>
            <a:br>
              <a:rPr lang="fr-FR" sz="1600" i="1" dirty="0">
                <a:solidFill>
                  <a:schemeClr val="tx2">
                    <a:lumMod val="60000"/>
                    <a:lumOff val="40000"/>
                  </a:schemeClr>
                </a:solidFill>
              </a:rPr>
            </a:br>
            <a:r>
              <a:rPr lang="fr-FR" sz="1600" dirty="0" smtClean="0">
                <a:solidFill>
                  <a:schemeClr val="tx2">
                    <a:lumMod val="60000"/>
                    <a:lumOff val="40000"/>
                  </a:schemeClr>
                </a:solidFill>
              </a:rPr>
              <a:t>Abidjan, du 22 au 26 février 2016</a:t>
            </a:r>
            <a:endParaRPr lang="fr-FR" sz="1600" dirty="0" smtClean="0"/>
          </a:p>
        </p:txBody>
      </p:sp>
      <p:sp>
        <p:nvSpPr>
          <p:cNvPr id="30724" name="Espace réservé de la date 17"/>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0725" name="Espace réservé du numéro de diapositive 1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FF9F26-03FE-4BC4-985E-25D622E1BD28}" type="slidenum">
              <a:rPr lang="fr-FR" altLang="fr-FR" smtClean="0">
                <a:solidFill>
                  <a:srgbClr val="336699"/>
                </a:solidFill>
                <a:latin typeface="Garamond" pitchFamily="18" charset="0"/>
              </a:rPr>
              <a:pPr eaLnBrk="1" hangingPunct="1"/>
              <a:t>1</a:t>
            </a:fld>
            <a:endParaRPr lang="fr-FR" altLang="fr-FR" smtClean="0">
              <a:solidFill>
                <a:srgbClr val="336699"/>
              </a:solidFill>
              <a:latin typeface="Garamond" pitchFamily="18" charset="0"/>
            </a:endParaRPr>
          </a:p>
        </p:txBody>
      </p:sp>
      <p:sp>
        <p:nvSpPr>
          <p:cNvPr id="30726" name="Espace réservé du pied de page 19"/>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2"/>
          <p:cNvSpPr>
            <a:spLocks noGrp="1"/>
          </p:cNvSpPr>
          <p:nvPr>
            <p:ph type="title"/>
          </p:nvPr>
        </p:nvSpPr>
        <p:spPr>
          <a:xfrm>
            <a:off x="539750" y="908050"/>
            <a:ext cx="8135938" cy="360363"/>
          </a:xfrm>
        </p:spPr>
        <p:txBody>
          <a:bodyPr/>
          <a:lstStyle/>
          <a:p>
            <a:pPr algn="ctr"/>
            <a:r>
              <a:rPr lang="fr-FR" altLang="fr-FR" smtClean="0">
                <a:solidFill>
                  <a:srgbClr val="C00000"/>
                </a:solidFill>
              </a:rPr>
              <a:t>3. Pollution et types de pollution</a:t>
            </a:r>
          </a:p>
        </p:txBody>
      </p:sp>
      <p:sp>
        <p:nvSpPr>
          <p:cNvPr id="3993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DE2257-5F1B-45B7-9F57-2452DBAFC9BB}" type="slidenum">
              <a:rPr lang="fr-FR" altLang="fr-FR" smtClean="0">
                <a:solidFill>
                  <a:srgbClr val="000099"/>
                </a:solidFill>
                <a:latin typeface="Garamond" pitchFamily="18" charset="0"/>
              </a:rPr>
              <a:pPr eaLnBrk="1" hangingPunct="1"/>
              <a:t>10</a:t>
            </a:fld>
            <a:endParaRPr lang="fr-FR" altLang="fr-FR" smtClean="0">
              <a:solidFill>
                <a:srgbClr val="000099"/>
              </a:solidFill>
              <a:latin typeface="Garamond" pitchFamily="18" charset="0"/>
            </a:endParaRPr>
          </a:p>
        </p:txBody>
      </p:sp>
      <p:sp>
        <p:nvSpPr>
          <p:cNvPr id="3994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994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327150"/>
            <a:ext cx="3967162" cy="4405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48150" y="1341438"/>
            <a:ext cx="4572000" cy="47085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2000" dirty="0">
                <a:latin typeface="Times New Roman" pitchFamily="18" charset="0"/>
                <a:cs typeface="Times New Roman" pitchFamily="18" charset="0"/>
              </a:rPr>
              <a:t>L’environnement côtier connait une forte dégradation. </a:t>
            </a:r>
          </a:p>
          <a:p>
            <a:pPr>
              <a:defRPr/>
            </a:pPr>
            <a:r>
              <a:rPr lang="fr-FR" sz="2000" dirty="0">
                <a:latin typeface="Times New Roman" pitchFamily="18" charset="0"/>
                <a:cs typeface="Times New Roman" pitchFamily="18" charset="0"/>
              </a:rPr>
              <a:t>Elle se caractérise par la coupe de mangroves, l’érosion côtière et la pollution. </a:t>
            </a:r>
          </a:p>
          <a:p>
            <a:pPr marL="285750" indent="-285750">
              <a:buFont typeface="Wingdings" pitchFamily="2" charset="2"/>
              <a:buChar char="q"/>
              <a:defRPr/>
            </a:pPr>
            <a:r>
              <a:rPr lang="fr-FR" sz="2000" dirty="0">
                <a:latin typeface="Times New Roman" pitchFamily="18" charset="0"/>
                <a:cs typeface="Times New Roman" pitchFamily="18" charset="0"/>
              </a:rPr>
              <a:t>L’érosion côtière est la plus accentuée dans toutes les régions du littoral avec plus de 65 % des sites fortement affectés.</a:t>
            </a:r>
          </a:p>
          <a:p>
            <a:pPr marL="285750" indent="-285750">
              <a:buFont typeface="Wingdings" pitchFamily="2" charset="2"/>
              <a:buChar char="q"/>
              <a:defRPr/>
            </a:pPr>
            <a:r>
              <a:rPr lang="fr-FR" sz="2000" dirty="0">
                <a:latin typeface="Times New Roman" pitchFamily="18" charset="0"/>
                <a:cs typeface="Times New Roman" pitchFamily="18" charset="0"/>
              </a:rPr>
              <a:t>La coupe de mangroves, bien qu’existante dans toutes les régions, est moins accentuée avec 12 % de sites concernés. </a:t>
            </a:r>
          </a:p>
          <a:p>
            <a:pPr marL="285750" indent="-285750">
              <a:buFont typeface="Wingdings" pitchFamily="2" charset="2"/>
              <a:buChar char="q"/>
              <a:defRPr/>
            </a:pPr>
            <a:r>
              <a:rPr lang="fr-FR" sz="2000" dirty="0">
                <a:latin typeface="Times New Roman" pitchFamily="18" charset="0"/>
                <a:cs typeface="Times New Roman" pitchFamily="18" charset="0"/>
              </a:rPr>
              <a:t>Quant à la pollution, elle touche 23 % des sites de débarquement. </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395288" y="908050"/>
            <a:ext cx="8135937" cy="433388"/>
          </a:xfrm>
        </p:spPr>
        <p:txBody>
          <a:bodyPr/>
          <a:lstStyle/>
          <a:p>
            <a:pPr algn="ctr"/>
            <a:r>
              <a:rPr lang="fr-FR" altLang="fr-FR" smtClean="0">
                <a:solidFill>
                  <a:srgbClr val="C00000"/>
                </a:solidFill>
              </a:rPr>
              <a:t>3. Pollution et types de pollution</a:t>
            </a:r>
            <a:endParaRPr lang="fr-FR" altLang="fr-FR" smtClean="0"/>
          </a:p>
        </p:txBody>
      </p:sp>
      <p:sp>
        <p:nvSpPr>
          <p:cNvPr id="409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852C2D-1F7D-4DFB-8332-B9A05DF559CF}" type="slidenum">
              <a:rPr lang="fr-FR" altLang="fr-FR" smtClean="0">
                <a:solidFill>
                  <a:srgbClr val="000099"/>
                </a:solidFill>
                <a:latin typeface="Garamond" pitchFamily="18" charset="0"/>
              </a:rPr>
              <a:pPr eaLnBrk="1" hangingPunct="1"/>
              <a:t>11</a:t>
            </a:fld>
            <a:endParaRPr lang="fr-FR" altLang="fr-FR" smtClean="0">
              <a:solidFill>
                <a:srgbClr val="000099"/>
              </a:solidFill>
              <a:latin typeface="Garamond" pitchFamily="18" charset="0"/>
            </a:endParaRPr>
          </a:p>
        </p:txBody>
      </p:sp>
      <p:sp>
        <p:nvSpPr>
          <p:cNvPr id="4096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096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09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400175"/>
            <a:ext cx="4203700"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54538" y="1447800"/>
            <a:ext cx="4410075" cy="50768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defRPr/>
            </a:pPr>
            <a:r>
              <a:rPr lang="fr-FR" sz="1600" dirty="0">
                <a:latin typeface="Times New Roman" pitchFamily="18" charset="0"/>
                <a:cs typeface="Times New Roman" pitchFamily="18" charset="0"/>
              </a:rPr>
              <a:t>La pollution des sites est essentiellement liée à l’industrie humaine et est de plusieurs types: </a:t>
            </a:r>
          </a:p>
          <a:p>
            <a:pPr marL="285750" indent="-285750">
              <a:lnSpc>
                <a:spcPct val="150000"/>
              </a:lnSpc>
              <a:buFont typeface="Wingdings" pitchFamily="2" charset="2"/>
              <a:buChar char="§"/>
              <a:defRPr/>
            </a:pPr>
            <a:r>
              <a:rPr lang="fr-FR" sz="1600" dirty="0">
                <a:latin typeface="Times New Roman" pitchFamily="18" charset="0"/>
                <a:cs typeface="Times New Roman" pitchFamily="18" charset="0"/>
              </a:rPr>
              <a:t>Les déchets ménagers représentent 38 % des citations des types de pollution des sites de débarquement; </a:t>
            </a:r>
          </a:p>
          <a:p>
            <a:pPr marL="285750" indent="-285750">
              <a:lnSpc>
                <a:spcPct val="150000"/>
              </a:lnSpc>
              <a:buFont typeface="Wingdings" pitchFamily="2" charset="2"/>
              <a:buChar char="§"/>
              <a:defRPr/>
            </a:pPr>
            <a:r>
              <a:rPr lang="fr-FR" sz="1600" dirty="0">
                <a:latin typeface="Times New Roman" pitchFamily="18" charset="0"/>
                <a:cs typeface="Times New Roman" pitchFamily="18" charset="0"/>
              </a:rPr>
              <a:t>La pollution liée aux eaux usées représente 22 % des citations;</a:t>
            </a:r>
          </a:p>
          <a:p>
            <a:pPr marL="285750" indent="-285750">
              <a:lnSpc>
                <a:spcPct val="150000"/>
              </a:lnSpc>
              <a:buFont typeface="Wingdings" pitchFamily="2" charset="2"/>
              <a:buChar char="§"/>
              <a:defRPr/>
            </a:pPr>
            <a:r>
              <a:rPr lang="fr-FR" sz="1600" dirty="0">
                <a:latin typeface="Times New Roman" pitchFamily="18" charset="0"/>
                <a:cs typeface="Times New Roman" pitchFamily="18" charset="0"/>
              </a:rPr>
              <a:t>Les déchets liés à l’activité de pêche sont une source de pollution, avec 14 % des citations;</a:t>
            </a:r>
          </a:p>
          <a:p>
            <a:pPr marL="285750" indent="-285750">
              <a:lnSpc>
                <a:spcPct val="150000"/>
              </a:lnSpc>
              <a:buFont typeface="Wingdings" pitchFamily="2" charset="2"/>
              <a:buChar char="§"/>
              <a:defRPr/>
            </a:pPr>
            <a:r>
              <a:rPr lang="fr-FR" sz="1600" dirty="0">
                <a:latin typeface="Times New Roman" pitchFamily="18" charset="0"/>
                <a:cs typeface="Times New Roman" pitchFamily="18" charset="0"/>
              </a:rPr>
              <a:t>La pollution industrielle touche le district autonome d’Abidjan et la région des Grands Ponts où sont implantées les plateformes pétrolières et des usines.</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1"/>
          <p:cNvSpPr>
            <a:spLocks noGrp="1"/>
          </p:cNvSpPr>
          <p:nvPr>
            <p:ph idx="1"/>
          </p:nvPr>
        </p:nvSpPr>
        <p:spPr>
          <a:xfrm>
            <a:off x="539750" y="2708275"/>
            <a:ext cx="8147050" cy="649288"/>
          </a:xfrm>
          <a:solidFill>
            <a:schemeClr val="bg2">
              <a:lumMod val="75000"/>
            </a:schemeClr>
          </a:solidFill>
        </p:spPr>
        <p:txBody>
          <a:bodyPr/>
          <a:lstStyle/>
          <a:p>
            <a:pPr algn="ctr">
              <a:defRPr/>
            </a:pPr>
            <a:r>
              <a:rPr lang="fr-FR" sz="3600" dirty="0" smtClean="0">
                <a:solidFill>
                  <a:srgbClr val="C00000"/>
                </a:solidFill>
                <a:latin typeface="Arial Black" pitchFamily="34" charset="0"/>
              </a:rPr>
              <a:t>II. EMBARCATIONS  DE PECHE</a:t>
            </a:r>
            <a:endParaRPr lang="fr-FR" sz="3600" dirty="0" smtClean="0">
              <a:latin typeface="Arial Black" pitchFamily="34" charset="0"/>
            </a:endParaRPr>
          </a:p>
        </p:txBody>
      </p:sp>
      <p:sp>
        <p:nvSpPr>
          <p:cNvPr id="4198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B642FF-07E2-4610-81B8-8491C4B21FC2}" type="slidenum">
              <a:rPr lang="fr-FR" altLang="fr-FR" smtClean="0">
                <a:solidFill>
                  <a:srgbClr val="000099"/>
                </a:solidFill>
                <a:latin typeface="Garamond" pitchFamily="18" charset="0"/>
              </a:rPr>
              <a:pPr eaLnBrk="1" hangingPunct="1"/>
              <a:t>12</a:t>
            </a:fld>
            <a:endParaRPr lang="fr-FR" altLang="fr-FR" smtClean="0">
              <a:solidFill>
                <a:srgbClr val="000099"/>
              </a:solidFill>
              <a:latin typeface="Garamond" pitchFamily="18" charset="0"/>
            </a:endParaRPr>
          </a:p>
        </p:txBody>
      </p:sp>
      <p:sp>
        <p:nvSpPr>
          <p:cNvPr id="4198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198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2"/>
          <p:cNvSpPr>
            <a:spLocks noGrp="1"/>
          </p:cNvSpPr>
          <p:nvPr>
            <p:ph type="title"/>
          </p:nvPr>
        </p:nvSpPr>
        <p:spPr>
          <a:xfrm>
            <a:off x="539750" y="1052513"/>
            <a:ext cx="8135938" cy="360362"/>
          </a:xfrm>
        </p:spPr>
        <p:txBody>
          <a:bodyPr/>
          <a:lstStyle/>
          <a:p>
            <a:pPr algn="ctr"/>
            <a:r>
              <a:rPr lang="fr-FR" altLang="fr-FR" smtClean="0">
                <a:solidFill>
                  <a:srgbClr val="C00000"/>
                </a:solidFill>
              </a:rPr>
              <a:t>1. Nombre et types d’embarcation</a:t>
            </a:r>
          </a:p>
        </p:txBody>
      </p:sp>
      <p:sp>
        <p:nvSpPr>
          <p:cNvPr id="4301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8B6778-A9EB-47C0-9829-6738DB26F9A9}" type="slidenum">
              <a:rPr lang="fr-FR" altLang="fr-FR" smtClean="0">
                <a:solidFill>
                  <a:srgbClr val="000099"/>
                </a:solidFill>
                <a:latin typeface="Garamond" pitchFamily="18" charset="0"/>
              </a:rPr>
              <a:pPr eaLnBrk="1" hangingPunct="1"/>
              <a:t>13</a:t>
            </a:fld>
            <a:endParaRPr lang="fr-FR" altLang="fr-FR" smtClean="0">
              <a:solidFill>
                <a:srgbClr val="000099"/>
              </a:solidFill>
              <a:latin typeface="Garamond" pitchFamily="18" charset="0"/>
            </a:endParaRPr>
          </a:p>
        </p:txBody>
      </p:sp>
      <p:sp>
        <p:nvSpPr>
          <p:cNvPr id="4301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301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3014"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16113"/>
            <a:ext cx="4679950" cy="3600450"/>
          </a:xfrm>
          <a:ln>
            <a:solidFill>
              <a:srgbClr val="C00000"/>
            </a:solidFill>
            <a:miter lim="800000"/>
            <a:headEnd/>
            <a:tailEnd/>
          </a:ln>
        </p:spPr>
      </p:pic>
      <p:sp>
        <p:nvSpPr>
          <p:cNvPr id="8" name="Rectangle 7"/>
          <p:cNvSpPr/>
          <p:nvPr/>
        </p:nvSpPr>
        <p:spPr>
          <a:xfrm>
            <a:off x="5076825" y="1916113"/>
            <a:ext cx="3922713" cy="3694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Wingdings" pitchFamily="2" charset="2"/>
              <a:buChar char="q"/>
              <a:defRPr/>
            </a:pPr>
            <a:r>
              <a:rPr lang="fr-FR" dirty="0"/>
              <a:t>La flottille de la pêche maritime artisanale compte </a:t>
            </a:r>
            <a:r>
              <a:rPr lang="fr-FR" b="1" dirty="0"/>
              <a:t>1 608 pirogues. </a:t>
            </a:r>
          </a:p>
          <a:p>
            <a:pPr>
              <a:defRPr/>
            </a:pPr>
            <a:r>
              <a:rPr lang="fr-FR" b="1" dirty="0"/>
              <a:t>Ce nombre a connu une progression de 32 % de 2010 à 2014.</a:t>
            </a:r>
          </a:p>
          <a:p>
            <a:pPr>
              <a:defRPr/>
            </a:pPr>
            <a:endParaRPr lang="fr-FR" dirty="0"/>
          </a:p>
          <a:p>
            <a:pPr marL="285750" indent="-285750">
              <a:buFont typeface="Wingdings" pitchFamily="2" charset="2"/>
              <a:buChar char="q"/>
              <a:defRPr/>
            </a:pPr>
            <a:r>
              <a:rPr lang="fr-FR" dirty="0"/>
              <a:t>Le district autonome d’Abidjan et la région de San Pedro disposent à eux seuls 60% du parc piroguier de la pêche maritime artisanale ;</a:t>
            </a:r>
          </a:p>
          <a:p>
            <a:pPr marL="285750" indent="-285750">
              <a:buFont typeface="Wingdings" pitchFamily="2" charset="2"/>
              <a:buChar char="q"/>
              <a:defRPr/>
            </a:pPr>
            <a:endParaRPr lang="fr-FR" dirty="0"/>
          </a:p>
          <a:p>
            <a:pPr marL="285750" indent="-285750">
              <a:buFont typeface="Wingdings" pitchFamily="2" charset="2"/>
              <a:buChar char="q"/>
              <a:defRPr/>
            </a:pPr>
            <a:r>
              <a:rPr lang="fr-FR" dirty="0"/>
              <a:t>Cette flottille est dominées à plus de 63 % de pirogues monoxyles améliorées, </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nvPr>
        </p:nvGraphicFramePr>
        <p:xfrm>
          <a:off x="611188" y="1557338"/>
          <a:ext cx="7345362" cy="3154362"/>
        </p:xfrm>
        <a:graphic>
          <a:graphicData uri="http://schemas.openxmlformats.org/drawingml/2006/table">
            <a:tbl>
              <a:tblPr firstRow="1" firstCol="1" bandRow="1">
                <a:tableStyleId>{5C22544A-7EE6-4342-B048-85BDC9FD1C3A}</a:tableStyleId>
              </a:tblPr>
              <a:tblGrid>
                <a:gridCol w="2160400"/>
                <a:gridCol w="1178760"/>
                <a:gridCol w="1233591"/>
                <a:gridCol w="1341204"/>
                <a:gridCol w="1431407"/>
              </a:tblGrid>
              <a:tr h="630872">
                <a:tc>
                  <a:txBody>
                    <a:bodyPr/>
                    <a:lstStyle/>
                    <a:p>
                      <a:pPr algn="ctr">
                        <a:lnSpc>
                          <a:spcPct val="115000"/>
                        </a:lnSpc>
                        <a:spcAft>
                          <a:spcPts val="0"/>
                        </a:spcAft>
                      </a:pPr>
                      <a:r>
                        <a:rPr lang="fr-FR" sz="2000" dirty="0">
                          <a:effectLst/>
                        </a:rPr>
                        <a:t> </a:t>
                      </a:r>
                      <a:endParaRPr lang="fr-FR" sz="1800" dirty="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plus de 12m</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8 à 12m</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moins de 8m</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ENSEMBLE</a:t>
                      </a:r>
                      <a:endParaRPr lang="fr-FR" sz="1800">
                        <a:effectLst/>
                        <a:latin typeface="Cambria"/>
                        <a:ea typeface="Times New Roman"/>
                        <a:cs typeface="Times New Roman"/>
                      </a:endParaRPr>
                    </a:p>
                  </a:txBody>
                  <a:tcPr marL="44453" marR="44453" marT="0" marB="0" anchor="ctr"/>
                </a:tc>
              </a:tr>
              <a:tr h="630872">
                <a:tc>
                  <a:txBody>
                    <a:bodyPr/>
                    <a:lstStyle/>
                    <a:p>
                      <a:pPr>
                        <a:lnSpc>
                          <a:spcPct val="115000"/>
                        </a:lnSpc>
                        <a:spcAft>
                          <a:spcPts val="0"/>
                        </a:spcAft>
                      </a:pPr>
                      <a:r>
                        <a:rPr lang="fr-FR" sz="1800">
                          <a:effectLst/>
                        </a:rPr>
                        <a:t>Pirogue motorisée dans l’échantillon</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200</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115</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23</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338</a:t>
                      </a:r>
                      <a:endParaRPr lang="fr-FR" sz="1800">
                        <a:effectLst/>
                        <a:latin typeface="Cambria"/>
                        <a:ea typeface="Times New Roman"/>
                        <a:cs typeface="Times New Roman"/>
                      </a:endParaRPr>
                    </a:p>
                  </a:txBody>
                  <a:tcPr marL="44453" marR="44453" marT="0" marB="0" anchor="ctr"/>
                </a:tc>
              </a:tr>
              <a:tr h="946309">
                <a:tc>
                  <a:txBody>
                    <a:bodyPr/>
                    <a:lstStyle/>
                    <a:p>
                      <a:pPr>
                        <a:lnSpc>
                          <a:spcPct val="115000"/>
                        </a:lnSpc>
                        <a:spcAft>
                          <a:spcPts val="0"/>
                        </a:spcAft>
                      </a:pPr>
                      <a:r>
                        <a:rPr lang="fr-FR" sz="1800">
                          <a:effectLst/>
                        </a:rPr>
                        <a:t>Pirogue non motorisée dans l’échantillon</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4</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36</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120</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160</a:t>
                      </a:r>
                      <a:endParaRPr lang="fr-FR" sz="1800">
                        <a:effectLst/>
                        <a:latin typeface="Cambria"/>
                        <a:ea typeface="Times New Roman"/>
                        <a:cs typeface="Times New Roman"/>
                      </a:endParaRPr>
                    </a:p>
                  </a:txBody>
                  <a:tcPr marL="44453" marR="44453" marT="0" marB="0" anchor="ctr"/>
                </a:tc>
              </a:tr>
              <a:tr h="630872">
                <a:tc>
                  <a:txBody>
                    <a:bodyPr/>
                    <a:lstStyle/>
                    <a:p>
                      <a:pPr>
                        <a:lnSpc>
                          <a:spcPct val="115000"/>
                        </a:lnSpc>
                        <a:spcAft>
                          <a:spcPts val="0"/>
                        </a:spcAft>
                      </a:pPr>
                      <a:r>
                        <a:rPr lang="fr-FR" sz="1800">
                          <a:effectLst/>
                        </a:rPr>
                        <a:t>Total pirogues échantillonnées</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204</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151</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143</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a:effectLst/>
                        </a:rPr>
                        <a:t>498</a:t>
                      </a:r>
                      <a:endParaRPr lang="fr-FR" sz="1800">
                        <a:effectLst/>
                        <a:latin typeface="Cambria"/>
                        <a:ea typeface="Times New Roman"/>
                        <a:cs typeface="Times New Roman"/>
                      </a:endParaRPr>
                    </a:p>
                  </a:txBody>
                  <a:tcPr marL="44453" marR="44453" marT="0" marB="0" anchor="ctr"/>
                </a:tc>
              </a:tr>
              <a:tr h="315436">
                <a:tc>
                  <a:txBody>
                    <a:bodyPr/>
                    <a:lstStyle/>
                    <a:p>
                      <a:pPr>
                        <a:lnSpc>
                          <a:spcPct val="115000"/>
                        </a:lnSpc>
                        <a:spcAft>
                          <a:spcPts val="0"/>
                        </a:spcAft>
                      </a:pPr>
                      <a:r>
                        <a:rPr lang="fr-FR" sz="1800">
                          <a:effectLst/>
                        </a:rPr>
                        <a:t>Taux de motorisation</a:t>
                      </a:r>
                      <a:endParaRPr lang="fr-FR" sz="180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b="1" dirty="0">
                          <a:effectLst/>
                        </a:rPr>
                        <a:t>98 %</a:t>
                      </a:r>
                      <a:endParaRPr lang="fr-FR" sz="1800" b="1" dirty="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b="1" dirty="0">
                          <a:effectLst/>
                        </a:rPr>
                        <a:t>76 %</a:t>
                      </a:r>
                      <a:endParaRPr lang="fr-FR" sz="1800" b="1" dirty="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b="1" dirty="0">
                          <a:effectLst/>
                        </a:rPr>
                        <a:t>16 %</a:t>
                      </a:r>
                      <a:endParaRPr lang="fr-FR" sz="1800" b="1" dirty="0">
                        <a:effectLst/>
                        <a:latin typeface="Cambria"/>
                        <a:ea typeface="Times New Roman"/>
                        <a:cs typeface="Times New Roman"/>
                      </a:endParaRPr>
                    </a:p>
                  </a:txBody>
                  <a:tcPr marL="44453" marR="44453" marT="0" marB="0" anchor="ctr"/>
                </a:tc>
                <a:tc>
                  <a:txBody>
                    <a:bodyPr/>
                    <a:lstStyle/>
                    <a:p>
                      <a:pPr algn="ctr">
                        <a:lnSpc>
                          <a:spcPct val="115000"/>
                        </a:lnSpc>
                        <a:spcAft>
                          <a:spcPts val="0"/>
                        </a:spcAft>
                      </a:pPr>
                      <a:r>
                        <a:rPr lang="fr-FR" sz="1800" b="1" dirty="0">
                          <a:effectLst/>
                        </a:rPr>
                        <a:t>68 %</a:t>
                      </a:r>
                      <a:endParaRPr lang="fr-FR" sz="1800" b="1" dirty="0">
                        <a:effectLst/>
                        <a:latin typeface="Cambria"/>
                        <a:ea typeface="Times New Roman"/>
                        <a:cs typeface="Times New Roman"/>
                      </a:endParaRPr>
                    </a:p>
                  </a:txBody>
                  <a:tcPr marL="44453" marR="44453" marT="0" marB="0" anchor="ctr"/>
                </a:tc>
              </a:tr>
            </a:tbl>
          </a:graphicData>
        </a:graphic>
      </p:graphicFrame>
      <p:sp>
        <p:nvSpPr>
          <p:cNvPr id="4407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6F921C-F65A-41F9-A3EE-FAA5D5CFD59F}" type="slidenum">
              <a:rPr lang="fr-FR" altLang="fr-FR" smtClean="0">
                <a:solidFill>
                  <a:srgbClr val="000099"/>
                </a:solidFill>
                <a:latin typeface="Garamond" pitchFamily="18" charset="0"/>
              </a:rPr>
              <a:pPr eaLnBrk="1" hangingPunct="1"/>
              <a:t>14</a:t>
            </a:fld>
            <a:endParaRPr lang="fr-FR" altLang="fr-FR" smtClean="0">
              <a:solidFill>
                <a:srgbClr val="000099"/>
              </a:solidFill>
              <a:latin typeface="Garamond" pitchFamily="18" charset="0"/>
            </a:endParaRPr>
          </a:p>
        </p:txBody>
      </p:sp>
      <p:sp>
        <p:nvSpPr>
          <p:cNvPr id="44073"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4074"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10" name="ZoneTexte 9"/>
          <p:cNvSpPr txBox="1"/>
          <p:nvPr/>
        </p:nvSpPr>
        <p:spPr>
          <a:xfrm>
            <a:off x="539750" y="5084763"/>
            <a:ext cx="7488238" cy="831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fr-FR" sz="2400" dirty="0">
                <a:latin typeface="Times New Roman" pitchFamily="18" charset="0"/>
                <a:cs typeface="Times New Roman" pitchFamily="18" charset="0"/>
              </a:rPr>
              <a:t>Le taux de motorisation du parc piroguier est de 68 %. </a:t>
            </a:r>
          </a:p>
          <a:p>
            <a:pPr algn="just">
              <a:defRPr/>
            </a:pPr>
            <a:r>
              <a:rPr lang="fr-FR" sz="2400" dirty="0">
                <a:latin typeface="Times New Roman" pitchFamily="18" charset="0"/>
                <a:cs typeface="Times New Roman" pitchFamily="18" charset="0"/>
              </a:rPr>
              <a:t>Toutefois, ce taux varie selon la catégorie de la pirogues</a:t>
            </a:r>
          </a:p>
        </p:txBody>
      </p:sp>
      <p:sp>
        <p:nvSpPr>
          <p:cNvPr id="44076" name="Titre 2"/>
          <p:cNvSpPr txBox="1">
            <a:spLocks/>
          </p:cNvSpPr>
          <p:nvPr/>
        </p:nvSpPr>
        <p:spPr bwMode="auto">
          <a:xfrm>
            <a:off x="539750" y="1052513"/>
            <a:ext cx="81359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FR" altLang="fr-FR" sz="2800" b="1">
                <a:solidFill>
                  <a:srgbClr val="C00000"/>
                </a:solidFill>
                <a:latin typeface="Calibri" pitchFamily="34" charset="0"/>
              </a:rPr>
              <a:t>2. Motorisation des embarcations</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2"/>
          <p:cNvSpPr>
            <a:spLocks noGrp="1"/>
          </p:cNvSpPr>
          <p:nvPr>
            <p:ph type="title"/>
          </p:nvPr>
        </p:nvSpPr>
        <p:spPr>
          <a:xfrm>
            <a:off x="468313" y="981075"/>
            <a:ext cx="8135937" cy="503238"/>
          </a:xfrm>
        </p:spPr>
        <p:txBody>
          <a:bodyPr/>
          <a:lstStyle/>
          <a:p>
            <a:pPr algn="ctr"/>
            <a:r>
              <a:rPr lang="fr-FR" altLang="fr-FR" sz="3200" smtClean="0">
                <a:solidFill>
                  <a:srgbClr val="C00000"/>
                </a:solidFill>
              </a:rPr>
              <a:t>3. Année de construction</a:t>
            </a:r>
          </a:p>
        </p:txBody>
      </p:sp>
      <p:sp>
        <p:nvSpPr>
          <p:cNvPr id="4505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8A2FE5-30EC-4474-A128-6712559FA7DE}" type="slidenum">
              <a:rPr lang="fr-FR" altLang="fr-FR" smtClean="0">
                <a:solidFill>
                  <a:srgbClr val="000099"/>
                </a:solidFill>
                <a:latin typeface="Garamond" pitchFamily="18" charset="0"/>
              </a:rPr>
              <a:pPr eaLnBrk="1" hangingPunct="1"/>
              <a:t>15</a:t>
            </a:fld>
            <a:endParaRPr lang="fr-FR" altLang="fr-FR" smtClean="0">
              <a:solidFill>
                <a:srgbClr val="000099"/>
              </a:solidFill>
              <a:latin typeface="Garamond" pitchFamily="18" charset="0"/>
            </a:endParaRPr>
          </a:p>
        </p:txBody>
      </p:sp>
      <p:sp>
        <p:nvSpPr>
          <p:cNvPr id="4506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506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5062"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00213"/>
            <a:ext cx="5113337" cy="3673475"/>
          </a:xfrm>
        </p:spPr>
      </p:pic>
      <p:sp>
        <p:nvSpPr>
          <p:cNvPr id="8" name="Rectangle 7"/>
          <p:cNvSpPr/>
          <p:nvPr/>
        </p:nvSpPr>
        <p:spPr>
          <a:xfrm>
            <a:off x="5545138" y="1620838"/>
            <a:ext cx="3419475" cy="4832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Wingdings" pitchFamily="2" charset="2"/>
              <a:buChar char="q"/>
              <a:defRPr/>
            </a:pPr>
            <a:r>
              <a:rPr lang="fr-FR" sz="2000" dirty="0">
                <a:latin typeface="Times New Roman" pitchFamily="18" charset="0"/>
                <a:cs typeface="Times New Roman" pitchFamily="18" charset="0"/>
              </a:rPr>
              <a:t>96 % des pirogues ont moins de 20 ans (construites après 1996).</a:t>
            </a:r>
          </a:p>
          <a:p>
            <a:pPr>
              <a:defRPr/>
            </a:pPr>
            <a:endParaRPr lang="fr-FR" sz="100" dirty="0">
              <a:latin typeface="Times New Roman" pitchFamily="18" charset="0"/>
              <a:cs typeface="Times New Roman" pitchFamily="18" charset="0"/>
            </a:endParaRPr>
          </a:p>
          <a:p>
            <a:pPr marL="285750" indent="-285750">
              <a:buFont typeface="Wingdings" pitchFamily="2" charset="2"/>
              <a:buChar char="q"/>
              <a:defRPr/>
            </a:pPr>
            <a:r>
              <a:rPr lang="fr-FR" sz="2000" dirty="0">
                <a:latin typeface="Times New Roman" pitchFamily="18" charset="0"/>
                <a:cs typeface="Times New Roman" pitchFamily="18" charset="0"/>
              </a:rPr>
              <a:t>76 des pirogues ont moins de 10 ans d’âge (construite après 2006), dont 61 % ont été construites à partir de 2010. </a:t>
            </a:r>
          </a:p>
          <a:p>
            <a:pPr>
              <a:defRPr/>
            </a:pPr>
            <a:endParaRPr lang="fr-FR" sz="100" dirty="0">
              <a:latin typeface="Times New Roman" pitchFamily="18" charset="0"/>
              <a:cs typeface="Times New Roman" pitchFamily="18" charset="0"/>
            </a:endParaRPr>
          </a:p>
          <a:p>
            <a:pPr marL="285750" indent="-285750">
              <a:buFont typeface="Wingdings" pitchFamily="2" charset="2"/>
              <a:buChar char="q"/>
              <a:defRPr/>
            </a:pPr>
            <a:r>
              <a:rPr lang="fr-FR" sz="2000" dirty="0">
                <a:latin typeface="Times New Roman" pitchFamily="18" charset="0"/>
                <a:cs typeface="Times New Roman" pitchFamily="18" charset="0"/>
              </a:rPr>
              <a:t>Les pirogues de moins de 5 ans d’âge sont concentrées dans le district autonome d’Abidjan (30 %) et dans la région de San Pedro (30 %) où l’activité de pêche est plus importante.</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2"/>
          <p:cNvSpPr>
            <a:spLocks noGrp="1"/>
          </p:cNvSpPr>
          <p:nvPr>
            <p:ph type="title"/>
          </p:nvPr>
        </p:nvSpPr>
        <p:spPr>
          <a:xfrm>
            <a:off x="539750" y="981075"/>
            <a:ext cx="8135938" cy="431800"/>
          </a:xfrm>
        </p:spPr>
        <p:txBody>
          <a:bodyPr/>
          <a:lstStyle/>
          <a:p>
            <a:pPr algn="ctr"/>
            <a:r>
              <a:rPr lang="fr-FR" altLang="fr-FR" smtClean="0">
                <a:solidFill>
                  <a:srgbClr val="C00000"/>
                </a:solidFill>
              </a:rPr>
              <a:t>4. Prix d’achat des embarcations</a:t>
            </a:r>
          </a:p>
        </p:txBody>
      </p:sp>
      <p:sp>
        <p:nvSpPr>
          <p:cNvPr id="4608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D9ADBE-7F44-4152-9ABC-E12E7BE58A2D}" type="slidenum">
              <a:rPr lang="fr-FR" altLang="fr-FR" smtClean="0">
                <a:solidFill>
                  <a:srgbClr val="000099"/>
                </a:solidFill>
                <a:latin typeface="Garamond" pitchFamily="18" charset="0"/>
              </a:rPr>
              <a:pPr eaLnBrk="1" hangingPunct="1"/>
              <a:t>16</a:t>
            </a:fld>
            <a:endParaRPr lang="fr-FR" altLang="fr-FR" smtClean="0">
              <a:solidFill>
                <a:srgbClr val="000099"/>
              </a:solidFill>
              <a:latin typeface="Garamond" pitchFamily="18" charset="0"/>
            </a:endParaRPr>
          </a:p>
        </p:txBody>
      </p:sp>
      <p:sp>
        <p:nvSpPr>
          <p:cNvPr id="4608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608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6086"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77057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p:cNvGraphicFramePr>
            <a:graphicFrameLocks noGrp="1"/>
          </p:cNvGraphicFramePr>
          <p:nvPr/>
        </p:nvGraphicFramePr>
        <p:xfrm>
          <a:off x="900113" y="3709988"/>
          <a:ext cx="6911975" cy="2124075"/>
        </p:xfrm>
        <a:graphic>
          <a:graphicData uri="http://schemas.openxmlformats.org/drawingml/2006/table">
            <a:tbl>
              <a:tblPr firstRow="1" firstCol="1" bandRow="1">
                <a:tableStyleId>{5C22544A-7EE6-4342-B048-85BDC9FD1C3A}</a:tableStyleId>
              </a:tblPr>
              <a:tblGrid>
                <a:gridCol w="3929827"/>
                <a:gridCol w="2982148"/>
              </a:tblGrid>
              <a:tr h="630935">
                <a:tc>
                  <a:txBody>
                    <a:bodyPr/>
                    <a:lstStyle/>
                    <a:p>
                      <a:pPr algn="ctr">
                        <a:lnSpc>
                          <a:spcPct val="115000"/>
                        </a:lnSpc>
                        <a:spcAft>
                          <a:spcPts val="0"/>
                        </a:spcAft>
                      </a:pPr>
                      <a:r>
                        <a:rPr lang="fr-FR" sz="1800" dirty="0">
                          <a:effectLst/>
                        </a:rPr>
                        <a:t>CATEGORIE DE PIROGUE</a:t>
                      </a:r>
                      <a:endParaRPr lang="fr-FR" sz="1800" dirty="0">
                        <a:effectLst/>
                        <a:latin typeface="Cambria"/>
                        <a:ea typeface="Times New Roman"/>
                        <a:cs typeface="Times New Roman"/>
                      </a:endParaRPr>
                    </a:p>
                  </a:txBody>
                  <a:tcPr marL="44445" marR="44445" marT="0" marB="0" anchor="ctr"/>
                </a:tc>
                <a:tc>
                  <a:txBody>
                    <a:bodyPr/>
                    <a:lstStyle/>
                    <a:p>
                      <a:pPr algn="ctr">
                        <a:lnSpc>
                          <a:spcPct val="115000"/>
                        </a:lnSpc>
                        <a:spcAft>
                          <a:spcPts val="0"/>
                        </a:spcAft>
                      </a:pPr>
                      <a:r>
                        <a:rPr lang="fr-FR" sz="1800">
                          <a:effectLst/>
                        </a:rPr>
                        <a:t>PRIX MOYEN </a:t>
                      </a:r>
                    </a:p>
                    <a:p>
                      <a:pPr algn="ctr">
                        <a:lnSpc>
                          <a:spcPct val="115000"/>
                        </a:lnSpc>
                        <a:spcAft>
                          <a:spcPts val="0"/>
                        </a:spcAft>
                      </a:pPr>
                      <a:r>
                        <a:rPr lang="fr-FR" sz="1800">
                          <a:effectLst/>
                        </a:rPr>
                        <a:t>(milliers de F CFA)</a:t>
                      </a:r>
                      <a:endParaRPr lang="fr-FR" sz="1800">
                        <a:effectLst/>
                        <a:latin typeface="Cambria"/>
                        <a:ea typeface="Times New Roman"/>
                        <a:cs typeface="Times New Roman"/>
                      </a:endParaRPr>
                    </a:p>
                  </a:txBody>
                  <a:tcPr marL="44445" marR="44445" marT="0" marB="0" anchor="ctr"/>
                </a:tc>
              </a:tr>
              <a:tr h="490628">
                <a:tc>
                  <a:txBody>
                    <a:bodyPr/>
                    <a:lstStyle/>
                    <a:p>
                      <a:pPr>
                        <a:lnSpc>
                          <a:spcPct val="115000"/>
                        </a:lnSpc>
                        <a:spcAft>
                          <a:spcPts val="0"/>
                        </a:spcAft>
                      </a:pPr>
                      <a:r>
                        <a:rPr lang="fr-FR" sz="1800">
                          <a:effectLst/>
                        </a:rPr>
                        <a:t>Grande pirogue (plus de 12 m)</a:t>
                      </a:r>
                      <a:endParaRPr lang="fr-FR" sz="1800">
                        <a:effectLst/>
                        <a:latin typeface="Cambria"/>
                        <a:ea typeface="Times New Roman"/>
                        <a:cs typeface="Times New Roman"/>
                      </a:endParaRPr>
                    </a:p>
                  </a:txBody>
                  <a:tcPr marL="44445" marR="44445" marT="0" marB="0" anchor="ctr"/>
                </a:tc>
                <a:tc>
                  <a:txBody>
                    <a:bodyPr/>
                    <a:lstStyle/>
                    <a:p>
                      <a:pPr algn="ctr">
                        <a:lnSpc>
                          <a:spcPct val="115000"/>
                        </a:lnSpc>
                        <a:spcAft>
                          <a:spcPts val="0"/>
                        </a:spcAft>
                      </a:pPr>
                      <a:r>
                        <a:rPr lang="fr-FR" sz="1800" b="1" dirty="0">
                          <a:effectLst/>
                        </a:rPr>
                        <a:t>1 814</a:t>
                      </a:r>
                      <a:endParaRPr lang="fr-FR" sz="1800" b="1" dirty="0">
                        <a:effectLst/>
                        <a:latin typeface="Cambria"/>
                        <a:ea typeface="Times New Roman"/>
                        <a:cs typeface="Times New Roman"/>
                      </a:endParaRPr>
                    </a:p>
                  </a:txBody>
                  <a:tcPr marL="44445" marR="44445" marT="0" marB="0" anchor="ctr"/>
                </a:tc>
              </a:tr>
              <a:tr h="510112">
                <a:tc>
                  <a:txBody>
                    <a:bodyPr/>
                    <a:lstStyle/>
                    <a:p>
                      <a:pPr>
                        <a:lnSpc>
                          <a:spcPct val="115000"/>
                        </a:lnSpc>
                        <a:spcAft>
                          <a:spcPts val="0"/>
                        </a:spcAft>
                      </a:pPr>
                      <a:r>
                        <a:rPr lang="fr-FR" sz="1800">
                          <a:effectLst/>
                        </a:rPr>
                        <a:t>Moyenne pirogue (8 à 12 m)</a:t>
                      </a:r>
                      <a:endParaRPr lang="fr-FR" sz="1800">
                        <a:effectLst/>
                        <a:latin typeface="Cambria"/>
                        <a:ea typeface="Times New Roman"/>
                        <a:cs typeface="Times New Roman"/>
                      </a:endParaRPr>
                    </a:p>
                  </a:txBody>
                  <a:tcPr marL="44445" marR="44445" marT="0" marB="0" anchor="ctr"/>
                </a:tc>
                <a:tc>
                  <a:txBody>
                    <a:bodyPr/>
                    <a:lstStyle/>
                    <a:p>
                      <a:pPr algn="ctr">
                        <a:lnSpc>
                          <a:spcPct val="115000"/>
                        </a:lnSpc>
                        <a:spcAft>
                          <a:spcPts val="0"/>
                        </a:spcAft>
                      </a:pPr>
                      <a:r>
                        <a:rPr lang="fr-FR" sz="1800" b="1" dirty="0">
                          <a:effectLst/>
                        </a:rPr>
                        <a:t>1 137</a:t>
                      </a:r>
                      <a:endParaRPr lang="fr-FR" sz="1800" b="1" dirty="0">
                        <a:effectLst/>
                        <a:latin typeface="Cambria"/>
                        <a:ea typeface="Times New Roman"/>
                        <a:cs typeface="Times New Roman"/>
                      </a:endParaRPr>
                    </a:p>
                  </a:txBody>
                  <a:tcPr marL="44445" marR="44445" marT="0" marB="0" anchor="ctr"/>
                </a:tc>
              </a:tr>
              <a:tr h="492399">
                <a:tc>
                  <a:txBody>
                    <a:bodyPr/>
                    <a:lstStyle/>
                    <a:p>
                      <a:pPr>
                        <a:lnSpc>
                          <a:spcPct val="115000"/>
                        </a:lnSpc>
                        <a:spcAft>
                          <a:spcPts val="0"/>
                        </a:spcAft>
                      </a:pPr>
                      <a:r>
                        <a:rPr lang="fr-FR" sz="1800">
                          <a:effectLst/>
                        </a:rPr>
                        <a:t>Petite pirogue (moins de 8 m)</a:t>
                      </a:r>
                      <a:endParaRPr lang="fr-FR" sz="1800">
                        <a:effectLst/>
                        <a:latin typeface="Cambria"/>
                        <a:ea typeface="Times New Roman"/>
                        <a:cs typeface="Times New Roman"/>
                      </a:endParaRPr>
                    </a:p>
                  </a:txBody>
                  <a:tcPr marL="44445" marR="44445" marT="0" marB="0" anchor="ctr"/>
                </a:tc>
                <a:tc>
                  <a:txBody>
                    <a:bodyPr/>
                    <a:lstStyle/>
                    <a:p>
                      <a:pPr algn="ctr">
                        <a:lnSpc>
                          <a:spcPct val="115000"/>
                        </a:lnSpc>
                        <a:spcAft>
                          <a:spcPts val="0"/>
                        </a:spcAft>
                      </a:pPr>
                      <a:r>
                        <a:rPr lang="fr-FR" sz="1800" b="1" dirty="0">
                          <a:effectLst/>
                        </a:rPr>
                        <a:t>398</a:t>
                      </a:r>
                      <a:endParaRPr lang="fr-FR" sz="1800" b="1" dirty="0">
                        <a:effectLst/>
                        <a:latin typeface="Cambria"/>
                        <a:ea typeface="Times New Roman"/>
                        <a:cs typeface="Times New Roman"/>
                      </a:endParaRPr>
                    </a:p>
                  </a:txBody>
                  <a:tcPr marL="44445" marR="44445" marT="0" marB="0"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1"/>
          <p:cNvSpPr>
            <a:spLocks noGrp="1"/>
          </p:cNvSpPr>
          <p:nvPr>
            <p:ph idx="1"/>
          </p:nvPr>
        </p:nvSpPr>
        <p:spPr>
          <a:xfrm>
            <a:off x="468313" y="2708275"/>
            <a:ext cx="8147050" cy="649288"/>
          </a:xfrm>
          <a:solidFill>
            <a:schemeClr val="bg2">
              <a:lumMod val="75000"/>
            </a:schemeClr>
          </a:solidFill>
        </p:spPr>
        <p:txBody>
          <a:bodyPr/>
          <a:lstStyle/>
          <a:p>
            <a:pPr algn="ctr">
              <a:defRPr/>
            </a:pPr>
            <a:r>
              <a:rPr lang="fr-FR" sz="4800" dirty="0" smtClean="0">
                <a:solidFill>
                  <a:srgbClr val="C00000"/>
                </a:solidFill>
                <a:latin typeface="Arial Black" pitchFamily="34" charset="0"/>
              </a:rPr>
              <a:t>III. ENGINS DE PECHE</a:t>
            </a:r>
          </a:p>
        </p:txBody>
      </p:sp>
      <p:sp>
        <p:nvSpPr>
          <p:cNvPr id="4710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68956C-0557-4929-8123-1A6CC474CF25}" type="slidenum">
              <a:rPr lang="fr-FR" altLang="fr-FR" smtClean="0">
                <a:solidFill>
                  <a:srgbClr val="000099"/>
                </a:solidFill>
                <a:latin typeface="Garamond" pitchFamily="18" charset="0"/>
              </a:rPr>
              <a:pPr eaLnBrk="1" hangingPunct="1"/>
              <a:t>17</a:t>
            </a:fld>
            <a:endParaRPr lang="fr-FR" altLang="fr-FR" smtClean="0">
              <a:solidFill>
                <a:srgbClr val="000099"/>
              </a:solidFill>
              <a:latin typeface="Garamond" pitchFamily="18" charset="0"/>
            </a:endParaRPr>
          </a:p>
        </p:txBody>
      </p:sp>
      <p:sp>
        <p:nvSpPr>
          <p:cNvPr id="4710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710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2"/>
          <p:cNvSpPr>
            <a:spLocks noGrp="1"/>
          </p:cNvSpPr>
          <p:nvPr>
            <p:ph type="title"/>
          </p:nvPr>
        </p:nvSpPr>
        <p:spPr>
          <a:xfrm>
            <a:off x="539750" y="981075"/>
            <a:ext cx="8135938" cy="360363"/>
          </a:xfrm>
        </p:spPr>
        <p:txBody>
          <a:bodyPr/>
          <a:lstStyle/>
          <a:p>
            <a:pPr algn="ctr"/>
            <a:r>
              <a:rPr lang="fr-FR" altLang="fr-FR" sz="3200" smtClean="0">
                <a:solidFill>
                  <a:srgbClr val="C00000"/>
                </a:solidFill>
              </a:rPr>
              <a:t>1. Présentation</a:t>
            </a:r>
          </a:p>
        </p:txBody>
      </p:sp>
      <p:sp>
        <p:nvSpPr>
          <p:cNvPr id="4813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DA8734-B56C-4690-BEC2-F4CB3CFF610B}" type="slidenum">
              <a:rPr lang="fr-FR" altLang="fr-FR" smtClean="0">
                <a:solidFill>
                  <a:srgbClr val="000099"/>
                </a:solidFill>
                <a:latin typeface="Garamond" pitchFamily="18" charset="0"/>
              </a:rPr>
              <a:pPr eaLnBrk="1" hangingPunct="1"/>
              <a:t>18</a:t>
            </a:fld>
            <a:endParaRPr lang="fr-FR" altLang="fr-FR" smtClean="0">
              <a:solidFill>
                <a:srgbClr val="000099"/>
              </a:solidFill>
              <a:latin typeface="Garamond" pitchFamily="18" charset="0"/>
            </a:endParaRPr>
          </a:p>
        </p:txBody>
      </p:sp>
      <p:sp>
        <p:nvSpPr>
          <p:cNvPr id="4813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813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4570412" cy="4464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80063" y="1916113"/>
            <a:ext cx="3425825"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2400" dirty="0">
                <a:latin typeface="Times New Roman" pitchFamily="18" charset="0"/>
                <a:cs typeface="Times New Roman" pitchFamily="18" charset="0"/>
              </a:rPr>
              <a:t>Les filets maillants sont les engins les plus utilisés en pêche artisanale maritime (avec </a:t>
            </a:r>
            <a:r>
              <a:rPr lang="fr-FR" sz="2400" b="1" dirty="0">
                <a:latin typeface="Times New Roman" pitchFamily="18" charset="0"/>
                <a:cs typeface="Times New Roman" pitchFamily="18" charset="0"/>
              </a:rPr>
              <a:t>64 %</a:t>
            </a:r>
            <a:r>
              <a:rPr lang="fr-FR" sz="2400" dirty="0">
                <a:latin typeface="Times New Roman" pitchFamily="18" charset="0"/>
                <a:cs typeface="Times New Roman" pitchFamily="18" charset="0"/>
              </a:rPr>
              <a:t> des occurrences). </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2"/>
          <p:cNvSpPr>
            <a:spLocks noGrp="1"/>
          </p:cNvSpPr>
          <p:nvPr>
            <p:ph type="title"/>
          </p:nvPr>
        </p:nvSpPr>
        <p:spPr>
          <a:xfrm>
            <a:off x="539750" y="1052513"/>
            <a:ext cx="8135938" cy="360362"/>
          </a:xfrm>
        </p:spPr>
        <p:txBody>
          <a:bodyPr/>
          <a:lstStyle/>
          <a:p>
            <a:pPr algn="ctr"/>
            <a:r>
              <a:rPr lang="fr-FR" altLang="fr-FR" sz="3600" smtClean="0">
                <a:solidFill>
                  <a:srgbClr val="C00000"/>
                </a:solidFill>
              </a:rPr>
              <a:t>2. Principales cibles des engins</a:t>
            </a:r>
          </a:p>
        </p:txBody>
      </p:sp>
      <p:sp>
        <p:nvSpPr>
          <p:cNvPr id="49155"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6BDAA9-1746-4F7E-811D-9E7DCD64D1B0}" type="slidenum">
              <a:rPr lang="fr-FR" altLang="fr-FR" smtClean="0">
                <a:solidFill>
                  <a:srgbClr val="000099"/>
                </a:solidFill>
                <a:latin typeface="Garamond" pitchFamily="18" charset="0"/>
              </a:rPr>
              <a:pPr eaLnBrk="1" hangingPunct="1"/>
              <a:t>19</a:t>
            </a:fld>
            <a:endParaRPr lang="fr-FR" altLang="fr-FR" smtClean="0">
              <a:solidFill>
                <a:srgbClr val="000099"/>
              </a:solidFill>
              <a:latin typeface="Garamond" pitchFamily="18" charset="0"/>
            </a:endParaRPr>
          </a:p>
        </p:txBody>
      </p:sp>
      <p:sp>
        <p:nvSpPr>
          <p:cNvPr id="49156"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49157"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49158"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66888"/>
            <a:ext cx="5400675" cy="38227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710238" y="1866900"/>
            <a:ext cx="3325812" cy="44005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Wingdings" pitchFamily="2" charset="2"/>
              <a:buChar char="q"/>
              <a:defRPr/>
            </a:pPr>
            <a:r>
              <a:rPr lang="fr-FR" sz="2000" dirty="0">
                <a:latin typeface="Times New Roman" pitchFamily="18" charset="0"/>
                <a:cs typeface="Times New Roman" pitchFamily="18" charset="0"/>
              </a:rPr>
              <a:t>les casiers/nasse/pot et les éperviers sont des engins très sélectifs: ils ciblent principalement les </a:t>
            </a:r>
            <a:r>
              <a:rPr lang="fr-FR" sz="2000" dirty="0" err="1">
                <a:latin typeface="Times New Roman" pitchFamily="18" charset="0"/>
                <a:cs typeface="Times New Roman" pitchFamily="18" charset="0"/>
              </a:rPr>
              <a:t>Cephalopodes</a:t>
            </a:r>
            <a:r>
              <a:rPr lang="fr-FR" sz="2000" dirty="0">
                <a:latin typeface="Times New Roman" pitchFamily="18" charset="0"/>
                <a:cs typeface="Times New Roman" pitchFamily="18" charset="0"/>
              </a:rPr>
              <a:t>, les </a:t>
            </a:r>
            <a:r>
              <a:rPr lang="fr-FR" sz="2000" dirty="0" err="1">
                <a:latin typeface="Times New Roman" pitchFamily="18" charset="0"/>
                <a:cs typeface="Times New Roman" pitchFamily="18" charset="0"/>
              </a:rPr>
              <a:t>machoirons</a:t>
            </a:r>
            <a:r>
              <a:rPr lang="fr-FR" sz="2000" dirty="0">
                <a:latin typeface="Times New Roman" pitchFamily="18" charset="0"/>
                <a:cs typeface="Times New Roman" pitchFamily="18" charset="0"/>
              </a:rPr>
              <a:t> et les mulets;</a:t>
            </a:r>
          </a:p>
          <a:p>
            <a:pPr>
              <a:defRPr/>
            </a:pPr>
            <a:endParaRPr lang="fr-FR" sz="2000" dirty="0">
              <a:latin typeface="Times New Roman" pitchFamily="18" charset="0"/>
              <a:cs typeface="Times New Roman" pitchFamily="18" charset="0"/>
            </a:endParaRPr>
          </a:p>
          <a:p>
            <a:pPr marL="342900" indent="-342900">
              <a:buFont typeface="Wingdings" pitchFamily="2" charset="2"/>
              <a:buChar char="q"/>
              <a:defRPr/>
            </a:pPr>
            <a:r>
              <a:rPr lang="fr-FR" sz="2000" dirty="0">
                <a:latin typeface="Times New Roman" pitchFamily="18" charset="0"/>
                <a:cs typeface="Times New Roman" pitchFamily="18" charset="0"/>
              </a:rPr>
              <a:t>Les filets maillants sont moins sélectifs;</a:t>
            </a:r>
          </a:p>
          <a:p>
            <a:pPr>
              <a:defRPr/>
            </a:pPr>
            <a:endParaRPr lang="fr-FR" sz="2000" dirty="0">
              <a:latin typeface="Times New Roman" pitchFamily="18" charset="0"/>
              <a:cs typeface="Times New Roman" pitchFamily="18" charset="0"/>
            </a:endParaRPr>
          </a:p>
          <a:p>
            <a:pPr marL="342900" indent="-342900">
              <a:buFont typeface="Wingdings" pitchFamily="2" charset="2"/>
              <a:buChar char="q"/>
              <a:defRPr/>
            </a:pPr>
            <a:r>
              <a:rPr lang="fr-FR" sz="2000" dirty="0">
                <a:latin typeface="Times New Roman" pitchFamily="18" charset="0"/>
                <a:cs typeface="Times New Roman" pitchFamily="18" charset="0"/>
              </a:rPr>
              <a:t>Les lignes et palangres cibles majoritairement les poissons </a:t>
            </a:r>
            <a:r>
              <a:rPr lang="fr-FR" sz="2000" dirty="0" err="1">
                <a:latin typeface="Times New Roman" pitchFamily="18" charset="0"/>
                <a:cs typeface="Times New Roman" pitchFamily="18" charset="0"/>
              </a:rPr>
              <a:t>démersaux</a:t>
            </a:r>
            <a:r>
              <a:rPr lang="fr-FR" sz="2000" dirty="0">
                <a:latin typeface="Times New Roman" pitchFamily="18" charset="0"/>
                <a:cs typeface="Times New Roman" pitchFamily="18" charset="0"/>
              </a:rPr>
              <a:t> de fonds durs.</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1"/>
          <p:cNvSpPr>
            <a:spLocks noGrp="1"/>
          </p:cNvSpPr>
          <p:nvPr>
            <p:ph idx="1"/>
          </p:nvPr>
        </p:nvSpPr>
        <p:spPr>
          <a:xfrm>
            <a:off x="395288" y="2349500"/>
            <a:ext cx="8218487" cy="3600450"/>
          </a:xfrm>
        </p:spPr>
        <p:txBody>
          <a:bodyPr/>
          <a:lstStyle/>
          <a:p>
            <a:pPr algn="just">
              <a:lnSpc>
                <a:spcPct val="150000"/>
              </a:lnSpc>
            </a:pPr>
            <a:r>
              <a:rPr lang="fr-FR" altLang="fr-FR" sz="2400" b="0" smtClean="0">
                <a:solidFill>
                  <a:schemeClr val="tx1"/>
                </a:solidFill>
                <a:latin typeface="Times New Roman" pitchFamily="18" charset="0"/>
                <a:cs typeface="Times New Roman" pitchFamily="18" charset="0"/>
              </a:rPr>
              <a:t>Au cours du GT4 à Lomé, le premier draft du rapport a été présenté et examiner.</a:t>
            </a:r>
          </a:p>
          <a:p>
            <a:pPr algn="just">
              <a:lnSpc>
                <a:spcPct val="150000"/>
              </a:lnSpc>
            </a:pPr>
            <a:r>
              <a:rPr lang="fr-FR" altLang="fr-FR" sz="2400" b="0" smtClean="0">
                <a:solidFill>
                  <a:schemeClr val="tx1"/>
                </a:solidFill>
                <a:latin typeface="Times New Roman" pitchFamily="18" charset="0"/>
                <a:cs typeface="Times New Roman" pitchFamily="18" charset="0"/>
              </a:rPr>
              <a:t>Sous réserve des remarques et suggestions, le rapport a été validé.</a:t>
            </a:r>
          </a:p>
          <a:p>
            <a:pPr algn="just">
              <a:lnSpc>
                <a:spcPct val="150000"/>
              </a:lnSpc>
            </a:pPr>
            <a:r>
              <a:rPr lang="fr-FR" altLang="fr-FR" sz="2400" b="0" smtClean="0">
                <a:solidFill>
                  <a:schemeClr val="tx1"/>
                </a:solidFill>
                <a:latin typeface="Times New Roman" pitchFamily="18" charset="0"/>
                <a:cs typeface="Times New Roman" pitchFamily="18" charset="0"/>
              </a:rPr>
              <a:t>Dès notre retour nous avons procédé à l’amélioration de notre rapport conformément aux échanges que nous avons eu avec le Consortium</a:t>
            </a:r>
          </a:p>
        </p:txBody>
      </p:sp>
      <p:sp>
        <p:nvSpPr>
          <p:cNvPr id="31747" name="Titre 2"/>
          <p:cNvSpPr>
            <a:spLocks noGrp="1"/>
          </p:cNvSpPr>
          <p:nvPr>
            <p:ph type="title"/>
          </p:nvPr>
        </p:nvSpPr>
        <p:spPr>
          <a:xfrm>
            <a:off x="539750" y="981075"/>
            <a:ext cx="8135938" cy="1008063"/>
          </a:xfrm>
          <a:ln>
            <a:solidFill>
              <a:srgbClr val="0070C0"/>
            </a:solidFill>
            <a:miter lim="800000"/>
            <a:headEnd/>
            <a:tailEnd/>
          </a:ln>
        </p:spPr>
        <p:txBody>
          <a:bodyPr/>
          <a:lstStyle/>
          <a:p>
            <a:pPr algn="ctr"/>
            <a:r>
              <a:rPr lang="fr-FR" altLang="fr-FR" smtClean="0">
                <a:solidFill>
                  <a:srgbClr val="C00000"/>
                </a:solidFill>
              </a:rPr>
              <a:t/>
            </a:r>
            <a:br>
              <a:rPr lang="fr-FR" altLang="fr-FR" smtClean="0">
                <a:solidFill>
                  <a:srgbClr val="C00000"/>
                </a:solidFill>
              </a:rPr>
            </a:br>
            <a:r>
              <a:rPr lang="fr-FR" altLang="fr-FR" smtClean="0">
                <a:solidFill>
                  <a:srgbClr val="C00000"/>
                </a:solidFill>
              </a:rPr>
              <a:t>PREMIERE PARTIE : </a:t>
            </a:r>
            <a:br>
              <a:rPr lang="fr-FR" altLang="fr-FR" smtClean="0">
                <a:solidFill>
                  <a:srgbClr val="C00000"/>
                </a:solidFill>
              </a:rPr>
            </a:br>
            <a:r>
              <a:rPr lang="fr-FR" altLang="fr-FR" smtClean="0">
                <a:solidFill>
                  <a:srgbClr val="C00000"/>
                </a:solidFill>
              </a:rPr>
              <a:t>Retour sur ce qui a été fait depuis le GT4</a:t>
            </a:r>
            <a:br>
              <a:rPr lang="fr-FR" altLang="fr-FR" smtClean="0">
                <a:solidFill>
                  <a:srgbClr val="C00000"/>
                </a:solidFill>
              </a:rPr>
            </a:br>
            <a:endParaRPr lang="fr-FR" altLang="fr-FR" smtClean="0">
              <a:solidFill>
                <a:srgbClr val="C00000"/>
              </a:solidFill>
            </a:endParaRPr>
          </a:p>
        </p:txBody>
      </p:sp>
      <p:sp>
        <p:nvSpPr>
          <p:cNvPr id="31748"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A38F0A-3227-4756-8D8C-70EE1241399F}" type="slidenum">
              <a:rPr lang="fr-FR" altLang="fr-FR" smtClean="0">
                <a:solidFill>
                  <a:srgbClr val="000099"/>
                </a:solidFill>
                <a:latin typeface="Garamond" pitchFamily="18" charset="0"/>
              </a:rPr>
              <a:pPr eaLnBrk="1" hangingPunct="1"/>
              <a:t>2</a:t>
            </a:fld>
            <a:endParaRPr lang="fr-FR" altLang="fr-FR" smtClean="0">
              <a:solidFill>
                <a:srgbClr val="000099"/>
              </a:solidFill>
              <a:latin typeface="Garamond" pitchFamily="18" charset="0"/>
            </a:endParaRPr>
          </a:p>
        </p:txBody>
      </p:sp>
      <p:sp>
        <p:nvSpPr>
          <p:cNvPr id="31749"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1750"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2"/>
          <p:cNvSpPr>
            <a:spLocks noGrp="1"/>
          </p:cNvSpPr>
          <p:nvPr>
            <p:ph type="title"/>
          </p:nvPr>
        </p:nvSpPr>
        <p:spPr>
          <a:xfrm>
            <a:off x="468313" y="836613"/>
            <a:ext cx="8135937" cy="431800"/>
          </a:xfrm>
        </p:spPr>
        <p:txBody>
          <a:bodyPr/>
          <a:lstStyle/>
          <a:p>
            <a:pPr algn="ctr"/>
            <a:r>
              <a:rPr lang="fr-FR" altLang="fr-FR" sz="3200" smtClean="0">
                <a:solidFill>
                  <a:srgbClr val="C00000"/>
                </a:solidFill>
              </a:rPr>
              <a:t>3. Prix d’achat moyen des engins</a:t>
            </a:r>
          </a:p>
        </p:txBody>
      </p:sp>
      <p:sp>
        <p:nvSpPr>
          <p:cNvPr id="5017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6C011B-E2C1-4B14-B673-B245A3D35AAB}" type="slidenum">
              <a:rPr lang="fr-FR" altLang="fr-FR" smtClean="0">
                <a:solidFill>
                  <a:srgbClr val="000099"/>
                </a:solidFill>
                <a:latin typeface="Garamond" pitchFamily="18" charset="0"/>
              </a:rPr>
              <a:pPr eaLnBrk="1" hangingPunct="1"/>
              <a:t>20</a:t>
            </a:fld>
            <a:endParaRPr lang="fr-FR" altLang="fr-FR" smtClean="0">
              <a:solidFill>
                <a:srgbClr val="000099"/>
              </a:solidFill>
              <a:latin typeface="Garamond" pitchFamily="18" charset="0"/>
            </a:endParaRPr>
          </a:p>
        </p:txBody>
      </p:sp>
      <p:sp>
        <p:nvSpPr>
          <p:cNvPr id="5018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018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0182"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41438"/>
            <a:ext cx="59769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50825" y="5302250"/>
            <a:ext cx="8713788"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fr-FR" sz="2000" dirty="0">
                <a:latin typeface="Times New Roman" pitchFamily="18" charset="0"/>
                <a:cs typeface="Times New Roman" pitchFamily="18" charset="0"/>
              </a:rPr>
              <a:t>Le prix moyen des filets est de </a:t>
            </a:r>
            <a:r>
              <a:rPr lang="fr-FR" sz="2000" b="1" dirty="0">
                <a:latin typeface="Times New Roman" pitchFamily="18" charset="0"/>
                <a:cs typeface="Times New Roman" pitchFamily="18" charset="0"/>
              </a:rPr>
              <a:t>4 340 710 francs CFA</a:t>
            </a:r>
            <a:r>
              <a:rPr lang="fr-FR" sz="2000" dirty="0">
                <a:latin typeface="Times New Roman" pitchFamily="18" charset="0"/>
                <a:cs typeface="Times New Roman" pitchFamily="18" charset="0"/>
              </a:rPr>
              <a:t>. Celui des autres engins (casier, nasse, lignes, palangres, etc.) est de </a:t>
            </a:r>
            <a:r>
              <a:rPr lang="fr-FR" sz="2000" b="1" dirty="0">
                <a:latin typeface="Times New Roman" pitchFamily="18" charset="0"/>
                <a:cs typeface="Times New Roman" pitchFamily="18" charset="0"/>
              </a:rPr>
              <a:t>111 202 francs CFA</a:t>
            </a:r>
            <a:r>
              <a:rPr lang="fr-FR" sz="2000" dirty="0">
                <a:latin typeface="Times New Roman" pitchFamily="18" charset="0"/>
                <a:cs typeface="Times New Roman" pitchFamily="18" charset="0"/>
              </a:rPr>
              <a:t>.</a:t>
            </a: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p:cNvSpPr>
            <a:spLocks noGrp="1"/>
          </p:cNvSpPr>
          <p:nvPr>
            <p:ph idx="1"/>
          </p:nvPr>
        </p:nvSpPr>
        <p:spPr>
          <a:xfrm>
            <a:off x="457200" y="2781300"/>
            <a:ext cx="8147050" cy="1079500"/>
          </a:xfrm>
          <a:solidFill>
            <a:schemeClr val="bg2">
              <a:lumMod val="75000"/>
            </a:schemeClr>
          </a:solidFill>
        </p:spPr>
        <p:txBody>
          <a:bodyPr/>
          <a:lstStyle/>
          <a:p>
            <a:pPr algn="ctr">
              <a:defRPr/>
            </a:pPr>
            <a:r>
              <a:rPr lang="fr-FR" sz="3200" dirty="0" smtClean="0">
                <a:solidFill>
                  <a:srgbClr val="C00000"/>
                </a:solidFill>
                <a:latin typeface="Arial Black" pitchFamily="34" charset="0"/>
              </a:rPr>
              <a:t>IV. PECHEURS ET MENAGES DE PECHEURS</a:t>
            </a:r>
          </a:p>
        </p:txBody>
      </p:sp>
      <p:sp>
        <p:nvSpPr>
          <p:cNvPr id="5120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D9431A-EC2F-4EFD-A46F-D009E29272A5}" type="slidenum">
              <a:rPr lang="fr-FR" altLang="fr-FR" smtClean="0">
                <a:solidFill>
                  <a:srgbClr val="000099"/>
                </a:solidFill>
                <a:latin typeface="Garamond" pitchFamily="18" charset="0"/>
              </a:rPr>
              <a:pPr eaLnBrk="1" hangingPunct="1"/>
              <a:t>21</a:t>
            </a:fld>
            <a:endParaRPr lang="fr-FR" altLang="fr-FR" smtClean="0">
              <a:solidFill>
                <a:srgbClr val="000099"/>
              </a:solidFill>
              <a:latin typeface="Garamond" pitchFamily="18" charset="0"/>
            </a:endParaRPr>
          </a:p>
        </p:txBody>
      </p:sp>
      <p:sp>
        <p:nvSpPr>
          <p:cNvPr id="5120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120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2"/>
          <p:cNvSpPr>
            <a:spLocks noGrp="1"/>
          </p:cNvSpPr>
          <p:nvPr>
            <p:ph type="title"/>
          </p:nvPr>
        </p:nvSpPr>
        <p:spPr>
          <a:xfrm>
            <a:off x="468313" y="981075"/>
            <a:ext cx="8135937" cy="360363"/>
          </a:xfrm>
        </p:spPr>
        <p:txBody>
          <a:bodyPr/>
          <a:lstStyle/>
          <a:p>
            <a:pPr algn="ctr"/>
            <a:r>
              <a:rPr lang="fr-FR" altLang="fr-FR" sz="3200" smtClean="0">
                <a:solidFill>
                  <a:srgbClr val="C00000"/>
                </a:solidFill>
              </a:rPr>
              <a:t>1. Nombre de pêcheurs</a:t>
            </a:r>
          </a:p>
        </p:txBody>
      </p:sp>
      <p:sp>
        <p:nvSpPr>
          <p:cNvPr id="5222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D3E573-1A1E-4192-AF7A-2EE96C5FD043}" type="slidenum">
              <a:rPr lang="fr-FR" altLang="fr-FR" smtClean="0">
                <a:solidFill>
                  <a:srgbClr val="000099"/>
                </a:solidFill>
                <a:latin typeface="Garamond" pitchFamily="18" charset="0"/>
              </a:rPr>
              <a:pPr eaLnBrk="1" hangingPunct="1"/>
              <a:t>22</a:t>
            </a:fld>
            <a:endParaRPr lang="fr-FR" altLang="fr-FR" smtClean="0">
              <a:solidFill>
                <a:srgbClr val="000099"/>
              </a:solidFill>
              <a:latin typeface="Garamond" pitchFamily="18" charset="0"/>
            </a:endParaRPr>
          </a:p>
        </p:txBody>
      </p:sp>
      <p:sp>
        <p:nvSpPr>
          <p:cNvPr id="5222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222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2230"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484313"/>
            <a:ext cx="8064500" cy="2016125"/>
          </a:xfrm>
        </p:spPr>
      </p:pic>
      <p:sp>
        <p:nvSpPr>
          <p:cNvPr id="8" name="ZoneTexte 7"/>
          <p:cNvSpPr txBox="1"/>
          <p:nvPr/>
        </p:nvSpPr>
        <p:spPr>
          <a:xfrm>
            <a:off x="611188" y="3500438"/>
            <a:ext cx="8281987" cy="2401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lnSpc>
                <a:spcPct val="150000"/>
              </a:lnSpc>
              <a:buFont typeface="Wingdings" pitchFamily="2" charset="2"/>
              <a:buChar char="q"/>
              <a:defRPr/>
            </a:pPr>
            <a:r>
              <a:rPr lang="fr-FR" sz="2000" dirty="0">
                <a:latin typeface="Times New Roman" pitchFamily="18" charset="0"/>
                <a:cs typeface="Times New Roman" pitchFamily="18" charset="0"/>
              </a:rPr>
              <a:t>La pêche maritime artisanale compte </a:t>
            </a:r>
            <a:r>
              <a:rPr lang="fr-FR" sz="2000" b="1" dirty="0">
                <a:latin typeface="Times New Roman" pitchFamily="18" charset="0"/>
                <a:cs typeface="Times New Roman" pitchFamily="18" charset="0"/>
              </a:rPr>
              <a:t>11 002 pêcheurs </a:t>
            </a:r>
            <a:r>
              <a:rPr lang="fr-FR" sz="2000" dirty="0">
                <a:latin typeface="Times New Roman" pitchFamily="18" charset="0"/>
                <a:cs typeface="Times New Roman" pitchFamily="18" charset="0"/>
              </a:rPr>
              <a:t>pour 1 608 embarcations, soit </a:t>
            </a:r>
            <a:r>
              <a:rPr lang="fr-FR" sz="2000" b="1" dirty="0">
                <a:latin typeface="Times New Roman" pitchFamily="18" charset="0"/>
                <a:cs typeface="Times New Roman" pitchFamily="18" charset="0"/>
              </a:rPr>
              <a:t>7 membres </a:t>
            </a:r>
            <a:r>
              <a:rPr lang="fr-FR" sz="2000" dirty="0">
                <a:latin typeface="Times New Roman" pitchFamily="18" charset="0"/>
                <a:cs typeface="Times New Roman" pitchFamily="18" charset="0"/>
              </a:rPr>
              <a:t>d’équipage par embarcation.</a:t>
            </a:r>
          </a:p>
          <a:p>
            <a:pPr marL="342900" indent="-342900" algn="just">
              <a:lnSpc>
                <a:spcPct val="150000"/>
              </a:lnSpc>
              <a:buFont typeface="Wingdings" pitchFamily="2" charset="2"/>
              <a:buChar char="q"/>
              <a:defRPr/>
            </a:pPr>
            <a:r>
              <a:rPr lang="fr-FR" sz="2000" dirty="0">
                <a:latin typeface="Times New Roman" pitchFamily="18" charset="0"/>
                <a:cs typeface="Times New Roman" pitchFamily="18" charset="0"/>
              </a:rPr>
              <a:t>Le district autonome d’Abidjan abrite le plus grand nombre de pêcheurs (37 %), suivi de la région de San Pedro (22 %). Ces deux régions constituent des pôles économiques importants pour la Côte d’Ivoire.</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2"/>
          <p:cNvSpPr>
            <a:spLocks noGrp="1"/>
          </p:cNvSpPr>
          <p:nvPr>
            <p:ph type="title"/>
          </p:nvPr>
        </p:nvSpPr>
        <p:spPr>
          <a:xfrm>
            <a:off x="395288" y="981075"/>
            <a:ext cx="8135937" cy="360363"/>
          </a:xfrm>
        </p:spPr>
        <p:txBody>
          <a:bodyPr/>
          <a:lstStyle/>
          <a:p>
            <a:pPr algn="ctr"/>
            <a:r>
              <a:rPr lang="fr-FR" altLang="fr-FR" sz="3200" smtClean="0">
                <a:solidFill>
                  <a:srgbClr val="C00000"/>
                </a:solidFill>
              </a:rPr>
              <a:t>2. Nationalité des pêcheurs</a:t>
            </a:r>
          </a:p>
        </p:txBody>
      </p:sp>
      <p:sp>
        <p:nvSpPr>
          <p:cNvPr id="5325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B1B338-0ACA-4081-846C-F31D2308662A}" type="slidenum">
              <a:rPr lang="fr-FR" altLang="fr-FR" smtClean="0">
                <a:solidFill>
                  <a:srgbClr val="000099"/>
                </a:solidFill>
                <a:latin typeface="Garamond" pitchFamily="18" charset="0"/>
              </a:rPr>
              <a:pPr eaLnBrk="1" hangingPunct="1"/>
              <a:t>23</a:t>
            </a:fld>
            <a:endParaRPr lang="fr-FR" altLang="fr-FR" smtClean="0">
              <a:solidFill>
                <a:srgbClr val="000099"/>
              </a:solidFill>
              <a:latin typeface="Garamond" pitchFamily="18" charset="0"/>
            </a:endParaRPr>
          </a:p>
        </p:txBody>
      </p:sp>
      <p:sp>
        <p:nvSpPr>
          <p:cNvPr id="5325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325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3254"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84313"/>
            <a:ext cx="4176713" cy="3816350"/>
          </a:xfrm>
        </p:spPr>
      </p:pic>
      <p:sp>
        <p:nvSpPr>
          <p:cNvPr id="8" name="Rectangle 7"/>
          <p:cNvSpPr/>
          <p:nvPr/>
        </p:nvSpPr>
        <p:spPr>
          <a:xfrm>
            <a:off x="4643438" y="1535113"/>
            <a:ext cx="4260850" cy="40941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lgn="just">
              <a:buFont typeface="Wingdings" pitchFamily="2" charset="2"/>
              <a:buChar char="q"/>
              <a:defRPr/>
            </a:pPr>
            <a:r>
              <a:rPr lang="fr-FR" sz="2000" dirty="0">
                <a:latin typeface="Times New Roman" pitchFamily="18" charset="0"/>
                <a:cs typeface="Times New Roman" pitchFamily="18" charset="0"/>
              </a:rPr>
              <a:t>Les pêcheurs ghanéens représentent 81 % et sont dominants dans toutes les régions.</a:t>
            </a:r>
          </a:p>
          <a:p>
            <a:pPr algn="just">
              <a:defRPr/>
            </a:pPr>
            <a:endParaRPr lang="fr-FR" sz="2000" dirty="0">
              <a:latin typeface="Times New Roman" pitchFamily="18" charset="0"/>
              <a:cs typeface="Times New Roman" pitchFamily="18" charset="0"/>
            </a:endParaRPr>
          </a:p>
          <a:p>
            <a:pPr marL="285750" indent="-285750" algn="just">
              <a:buFont typeface="Wingdings" pitchFamily="2" charset="2"/>
              <a:buChar char="q"/>
              <a:defRPr/>
            </a:pPr>
            <a:r>
              <a:rPr lang="fr-FR" sz="2000" dirty="0">
                <a:latin typeface="Times New Roman" pitchFamily="18" charset="0"/>
                <a:cs typeface="Times New Roman" pitchFamily="18" charset="0"/>
              </a:rPr>
              <a:t>Les ivoiriens représentent 15 %. Ils sont plus présents dans le Sud Comoé (35 %), dans la région des Grands Ponts (23 %) et dans le district Autonome d’Abidjan (14 %).</a:t>
            </a:r>
          </a:p>
          <a:p>
            <a:pPr algn="just">
              <a:defRPr/>
            </a:pPr>
            <a:endParaRPr lang="fr-FR" sz="2000" dirty="0">
              <a:latin typeface="Times New Roman" pitchFamily="18" charset="0"/>
              <a:cs typeface="Times New Roman" pitchFamily="18" charset="0"/>
            </a:endParaRPr>
          </a:p>
          <a:p>
            <a:pPr marL="285750" indent="-285750" algn="just">
              <a:buFont typeface="Wingdings" pitchFamily="2" charset="2"/>
              <a:buChar char="q"/>
              <a:defRPr/>
            </a:pPr>
            <a:r>
              <a:rPr lang="fr-FR" sz="2000" dirty="0">
                <a:latin typeface="Times New Roman" pitchFamily="18" charset="0"/>
                <a:cs typeface="Times New Roman" pitchFamily="18" charset="0"/>
              </a:rPr>
              <a:t>La proportion des ivoiriens est passée de 5% en 2010 (FISHCODE FAO 2010) à 15% en 2014</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2"/>
          <p:cNvSpPr>
            <a:spLocks noGrp="1"/>
          </p:cNvSpPr>
          <p:nvPr>
            <p:ph type="title"/>
          </p:nvPr>
        </p:nvSpPr>
        <p:spPr>
          <a:xfrm>
            <a:off x="539750" y="908050"/>
            <a:ext cx="8135938" cy="433388"/>
          </a:xfrm>
        </p:spPr>
        <p:txBody>
          <a:bodyPr/>
          <a:lstStyle/>
          <a:p>
            <a:pPr algn="ctr"/>
            <a:r>
              <a:rPr lang="fr-FR" altLang="fr-FR" smtClean="0">
                <a:solidFill>
                  <a:srgbClr val="C00000"/>
                </a:solidFill>
              </a:rPr>
              <a:t>3. Sites d’habitation des pêcheurs</a:t>
            </a:r>
          </a:p>
        </p:txBody>
      </p:sp>
      <p:sp>
        <p:nvSpPr>
          <p:cNvPr id="54275"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6218D1-8B04-41FC-99F1-AB66CA86CB0C}" type="slidenum">
              <a:rPr lang="fr-FR" altLang="fr-FR" smtClean="0">
                <a:solidFill>
                  <a:srgbClr val="000099"/>
                </a:solidFill>
                <a:latin typeface="Garamond" pitchFamily="18" charset="0"/>
              </a:rPr>
              <a:pPr eaLnBrk="1" hangingPunct="1"/>
              <a:t>24</a:t>
            </a:fld>
            <a:endParaRPr lang="fr-FR" altLang="fr-FR" smtClean="0">
              <a:solidFill>
                <a:srgbClr val="000099"/>
              </a:solidFill>
              <a:latin typeface="Garamond" pitchFamily="18" charset="0"/>
            </a:endParaRPr>
          </a:p>
        </p:txBody>
      </p:sp>
      <p:sp>
        <p:nvSpPr>
          <p:cNvPr id="54276"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4277"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Rectangle 6"/>
          <p:cNvSpPr/>
          <p:nvPr/>
        </p:nvSpPr>
        <p:spPr>
          <a:xfrm>
            <a:off x="5508625" y="1341438"/>
            <a:ext cx="3384550" cy="52625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lnSpc>
                <a:spcPct val="150000"/>
              </a:lnSpc>
              <a:buFont typeface="Wingdings" pitchFamily="2" charset="2"/>
              <a:buChar char="v"/>
              <a:defRPr/>
            </a:pPr>
            <a:r>
              <a:rPr lang="fr-FR" sz="1400" dirty="0">
                <a:latin typeface="Times New Roman" pitchFamily="18" charset="0"/>
                <a:cs typeface="Times New Roman" pitchFamily="18" charset="0"/>
              </a:rPr>
              <a:t>70% des sites d’habitation d’une école primaire à proximité, dont 24% sur place. Plus de la moitié dispose d’un centre de santé dont 7% sur place;</a:t>
            </a:r>
          </a:p>
          <a:p>
            <a:pPr marL="285750" indent="-285750">
              <a:lnSpc>
                <a:spcPct val="150000"/>
              </a:lnSpc>
              <a:buFont typeface="Wingdings" pitchFamily="2" charset="2"/>
              <a:buChar char="v"/>
              <a:defRPr/>
            </a:pPr>
            <a:r>
              <a:rPr lang="fr-FR" sz="1400" dirty="0">
                <a:latin typeface="Times New Roman" pitchFamily="18" charset="0"/>
                <a:cs typeface="Times New Roman" pitchFamily="18" charset="0"/>
              </a:rPr>
              <a:t> Le réseau public d’électricité est présent à moins de 10 km de 58% des habitations 25% ont l’électricité sur place;</a:t>
            </a:r>
          </a:p>
          <a:p>
            <a:pPr marL="285750" indent="-285750">
              <a:lnSpc>
                <a:spcPct val="150000"/>
              </a:lnSpc>
              <a:buFont typeface="Wingdings" pitchFamily="2" charset="2"/>
              <a:buChar char="v"/>
              <a:defRPr/>
            </a:pPr>
            <a:r>
              <a:rPr lang="fr-FR" sz="1400" dirty="0">
                <a:latin typeface="Times New Roman" pitchFamily="18" charset="0"/>
                <a:cs typeface="Times New Roman" pitchFamily="18" charset="0"/>
              </a:rPr>
              <a:t>71% s’approvisionnent en eau de puits à moins de 10 km, dont 30% ont accès à l’eau sur le site;</a:t>
            </a:r>
          </a:p>
          <a:p>
            <a:pPr marL="285750" indent="-285750">
              <a:lnSpc>
                <a:spcPct val="150000"/>
              </a:lnSpc>
              <a:buFont typeface="Wingdings" pitchFamily="2" charset="2"/>
              <a:buChar char="v"/>
              <a:defRPr/>
            </a:pPr>
            <a:r>
              <a:rPr lang="fr-FR" sz="1400" dirty="0">
                <a:latin typeface="Times New Roman" pitchFamily="18" charset="0"/>
                <a:cs typeface="Times New Roman" pitchFamily="18" charset="0"/>
              </a:rPr>
              <a:t>32% en disposent de marchés périodiques à proximité dont 10% sur place;</a:t>
            </a:r>
          </a:p>
          <a:p>
            <a:pPr marL="285750" indent="-285750">
              <a:lnSpc>
                <a:spcPct val="150000"/>
              </a:lnSpc>
              <a:buFont typeface="Wingdings" pitchFamily="2" charset="2"/>
              <a:buChar char="v"/>
              <a:defRPr/>
            </a:pPr>
            <a:r>
              <a:rPr lang="fr-FR" sz="1400" dirty="0">
                <a:latin typeface="Times New Roman" pitchFamily="18" charset="0"/>
                <a:cs typeface="Times New Roman" pitchFamily="18" charset="0"/>
              </a:rPr>
              <a:t>32% ont  accès aux services de transfert d’argent à proximité dont 5% sur place.</a:t>
            </a:r>
          </a:p>
        </p:txBody>
      </p:sp>
      <p:graphicFrame>
        <p:nvGraphicFramePr>
          <p:cNvPr id="8" name="Graphique 7"/>
          <p:cNvGraphicFramePr/>
          <p:nvPr/>
        </p:nvGraphicFramePr>
        <p:xfrm>
          <a:off x="107504" y="1390688"/>
          <a:ext cx="5256584" cy="470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2"/>
          <p:cNvSpPr>
            <a:spLocks noGrp="1"/>
          </p:cNvSpPr>
          <p:nvPr>
            <p:ph type="title"/>
          </p:nvPr>
        </p:nvSpPr>
        <p:spPr>
          <a:xfrm>
            <a:off x="395288" y="981075"/>
            <a:ext cx="8135937" cy="287338"/>
          </a:xfrm>
        </p:spPr>
        <p:txBody>
          <a:bodyPr/>
          <a:lstStyle/>
          <a:p>
            <a:pPr algn="ctr"/>
            <a:r>
              <a:rPr lang="fr-FR" altLang="fr-FR" smtClean="0">
                <a:solidFill>
                  <a:srgbClr val="C00000"/>
                </a:solidFill>
              </a:rPr>
              <a:t>4. Qualité de l’habitat des ménages des pêcheurs</a:t>
            </a:r>
          </a:p>
        </p:txBody>
      </p:sp>
      <p:sp>
        <p:nvSpPr>
          <p:cNvPr id="5529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BE10E8-5BC7-4C12-AEDC-2F813E3FB51A}" type="slidenum">
              <a:rPr lang="fr-FR" altLang="fr-FR" smtClean="0">
                <a:solidFill>
                  <a:srgbClr val="000099"/>
                </a:solidFill>
                <a:latin typeface="Garamond" pitchFamily="18" charset="0"/>
              </a:rPr>
              <a:pPr eaLnBrk="1" hangingPunct="1"/>
              <a:t>25</a:t>
            </a:fld>
            <a:endParaRPr lang="fr-FR" altLang="fr-FR" smtClean="0">
              <a:solidFill>
                <a:srgbClr val="000099"/>
              </a:solidFill>
              <a:latin typeface="Garamond" pitchFamily="18" charset="0"/>
            </a:endParaRPr>
          </a:p>
        </p:txBody>
      </p:sp>
      <p:sp>
        <p:nvSpPr>
          <p:cNvPr id="5530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530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5302"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73437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0825" y="3357563"/>
            <a:ext cx="8785225" cy="28622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latin typeface="Times New Roman" pitchFamily="18" charset="0"/>
                <a:cs typeface="Times New Roman" pitchFamily="18" charset="0"/>
              </a:rPr>
              <a:t>La principale source d’eau pour l’usage domestique est le puits (37 %), suivi de l’eau de robinet avec 34 %. Seuls les pêcheurs du district autonome d’Abidjan ont un accès relativement facile (57 %) à l’eau de robinet pour l’usage domestique. </a:t>
            </a:r>
          </a:p>
          <a:p>
            <a:pPr>
              <a:defRPr/>
            </a:pPr>
            <a:r>
              <a:rPr lang="fr-FR" dirty="0">
                <a:latin typeface="Times New Roman" pitchFamily="18" charset="0"/>
                <a:cs typeface="Times New Roman" pitchFamily="18" charset="0"/>
              </a:rPr>
              <a:t>La plupart des logements (61 %) des pêcheurs sont construits en bois ou en tôle et les toits sont faits en bois, en tôle ou en paille. </a:t>
            </a:r>
          </a:p>
          <a:p>
            <a:pPr>
              <a:defRPr/>
            </a:pPr>
            <a:r>
              <a:rPr lang="fr-FR" dirty="0">
                <a:latin typeface="Times New Roman" pitchFamily="18" charset="0"/>
                <a:cs typeface="Times New Roman" pitchFamily="18" charset="0"/>
              </a:rPr>
              <a:t>Les habitats des pêcheurs sont plus sécurisés et plus solides dans le district d’Abidjan et assez précaires dans les autres régions.</a:t>
            </a:r>
          </a:p>
          <a:p>
            <a:pPr>
              <a:defRPr/>
            </a:pPr>
            <a:r>
              <a:rPr lang="fr-FR" dirty="0">
                <a:latin typeface="Times New Roman" pitchFamily="18" charset="0"/>
                <a:cs typeface="Times New Roman" pitchFamily="18" charset="0"/>
              </a:rPr>
              <a:t>Plus de la moitié des ménages ont accès à l’électricité dans leurs maisons. Ils utilisent soit l’électricité du réseau public, ou des générateurs privés individuels ou collectifs ou encore l’énergie solaire.</a:t>
            </a: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2"/>
          <p:cNvSpPr>
            <a:spLocks noGrp="1"/>
          </p:cNvSpPr>
          <p:nvPr>
            <p:ph type="title"/>
          </p:nvPr>
        </p:nvSpPr>
        <p:spPr>
          <a:xfrm>
            <a:off x="468313" y="836613"/>
            <a:ext cx="8135937" cy="431800"/>
          </a:xfrm>
        </p:spPr>
        <p:txBody>
          <a:bodyPr/>
          <a:lstStyle/>
          <a:p>
            <a:pPr algn="ctr"/>
            <a:r>
              <a:rPr lang="fr-FR" altLang="fr-FR" sz="3200" smtClean="0">
                <a:solidFill>
                  <a:srgbClr val="C00000"/>
                </a:solidFill>
              </a:rPr>
              <a:t>5. Scolarisation</a:t>
            </a:r>
          </a:p>
        </p:txBody>
      </p:sp>
      <p:sp>
        <p:nvSpPr>
          <p:cNvPr id="5632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2A1EE9-F967-4D97-B94F-8DD4B512D49D}" type="slidenum">
              <a:rPr lang="fr-FR" altLang="fr-FR" smtClean="0">
                <a:solidFill>
                  <a:srgbClr val="000099"/>
                </a:solidFill>
                <a:latin typeface="Garamond" pitchFamily="18" charset="0"/>
              </a:rPr>
              <a:pPr eaLnBrk="1" hangingPunct="1"/>
              <a:t>26</a:t>
            </a:fld>
            <a:endParaRPr lang="fr-FR" altLang="fr-FR" smtClean="0">
              <a:solidFill>
                <a:srgbClr val="000099"/>
              </a:solidFill>
              <a:latin typeface="Garamond" pitchFamily="18" charset="0"/>
            </a:endParaRPr>
          </a:p>
        </p:txBody>
      </p:sp>
      <p:sp>
        <p:nvSpPr>
          <p:cNvPr id="5632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632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6326"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81300"/>
            <a:ext cx="83534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3850" y="1222375"/>
            <a:ext cx="8496300" cy="20621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fr-FR" sz="1600" dirty="0">
                <a:latin typeface="Times New Roman" pitchFamily="18" charset="0"/>
                <a:cs typeface="Times New Roman" pitchFamily="18" charset="0"/>
              </a:rPr>
              <a:t>Le taux d’alphabétisation des pêcheurs (20 %) est largement en deçà du niveau national qui est de 44 %. Cela s’explique par la forte présence des étrangers dans la pêche. Ce faible taux d’alphabétisation trouve son explication dans le fait que seulement 18 % des professionnels du secteur pêche ont fréquenté une école.</a:t>
            </a:r>
          </a:p>
          <a:p>
            <a:pPr algn="just">
              <a:defRPr/>
            </a:pPr>
            <a:r>
              <a:rPr lang="fr-FR" sz="1600" dirty="0">
                <a:latin typeface="Times New Roman" pitchFamily="18" charset="0"/>
                <a:cs typeface="Times New Roman" pitchFamily="18" charset="0"/>
              </a:rPr>
              <a:t>L’insuffisance d’infrastructures scolaires à proximité est certes une explication à ce faible taux d’alphabétisation et de fréquentation scolaire, mais, à cela, il faut ajouter la volonté de certains parents d’initier leurs enfants aux métiers qu’ils ont hérité eux-mêmes de leurs parents et qu’ils comptent à leur tour léguer à leurs fils.</a:t>
            </a: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2"/>
          <p:cNvSpPr>
            <a:spLocks noGrp="1"/>
          </p:cNvSpPr>
          <p:nvPr>
            <p:ph type="title"/>
          </p:nvPr>
        </p:nvSpPr>
        <p:spPr>
          <a:xfrm>
            <a:off x="539750" y="908050"/>
            <a:ext cx="8135938" cy="360363"/>
          </a:xfrm>
        </p:spPr>
        <p:txBody>
          <a:bodyPr/>
          <a:lstStyle/>
          <a:p>
            <a:pPr algn="ctr"/>
            <a:r>
              <a:rPr lang="fr-FR" altLang="fr-FR" sz="3200" smtClean="0">
                <a:solidFill>
                  <a:srgbClr val="C00000"/>
                </a:solidFill>
              </a:rPr>
              <a:t>6. Condition de travail</a:t>
            </a:r>
          </a:p>
        </p:txBody>
      </p:sp>
      <p:sp>
        <p:nvSpPr>
          <p:cNvPr id="5734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872F1E-F790-47C2-B7C5-61F3D1ECA470}" type="slidenum">
              <a:rPr lang="fr-FR" altLang="fr-FR" smtClean="0">
                <a:solidFill>
                  <a:srgbClr val="000099"/>
                </a:solidFill>
                <a:latin typeface="Garamond" pitchFamily="18" charset="0"/>
              </a:rPr>
              <a:pPr eaLnBrk="1" hangingPunct="1"/>
              <a:t>27</a:t>
            </a:fld>
            <a:endParaRPr lang="fr-FR" altLang="fr-FR" smtClean="0">
              <a:solidFill>
                <a:srgbClr val="000099"/>
              </a:solidFill>
              <a:latin typeface="Garamond" pitchFamily="18" charset="0"/>
            </a:endParaRPr>
          </a:p>
        </p:txBody>
      </p:sp>
      <p:sp>
        <p:nvSpPr>
          <p:cNvPr id="5734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734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7350"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341438"/>
            <a:ext cx="5759450" cy="38163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903913" y="1430338"/>
            <a:ext cx="3060700" cy="46624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latin typeface="Times New Roman" pitchFamily="18" charset="0"/>
                <a:cs typeface="Times New Roman" pitchFamily="18" charset="0"/>
              </a:rPr>
              <a:t>Les accidents que subissent les pêcheurs artisans sont de plusieurs types: </a:t>
            </a:r>
          </a:p>
          <a:p>
            <a:pPr>
              <a:defRPr/>
            </a:pPr>
            <a:endParaRPr lang="fr-FR" sz="600" dirty="0">
              <a:latin typeface="Times New Roman" pitchFamily="18" charset="0"/>
              <a:cs typeface="Times New Roman" pitchFamily="18" charset="0"/>
            </a:endParaRPr>
          </a:p>
          <a:p>
            <a:pPr marL="285750" indent="-285750">
              <a:buFont typeface="Wingdings" pitchFamily="2" charset="2"/>
              <a:buChar char="q"/>
              <a:defRPr/>
            </a:pPr>
            <a:r>
              <a:rPr lang="fr-FR" dirty="0">
                <a:latin typeface="Times New Roman" pitchFamily="18" charset="0"/>
                <a:cs typeface="Times New Roman" pitchFamily="18" charset="0"/>
              </a:rPr>
              <a:t>Les plus récurrents sont les pannes de moteurs (32 % des citations), alors très peu (11 %) dispose de moteurs de secours;</a:t>
            </a:r>
          </a:p>
          <a:p>
            <a:pPr marL="285750" indent="-285750">
              <a:buFont typeface="Wingdings" pitchFamily="2" charset="2"/>
              <a:buChar char="q"/>
              <a:defRPr/>
            </a:pPr>
            <a:endParaRPr lang="fr-FR" dirty="0">
              <a:latin typeface="Times New Roman" pitchFamily="18" charset="0"/>
              <a:cs typeface="Times New Roman" pitchFamily="18" charset="0"/>
            </a:endParaRPr>
          </a:p>
          <a:p>
            <a:pPr marL="285750" indent="-285750">
              <a:buFont typeface="Wingdings" pitchFamily="2" charset="2"/>
              <a:buChar char="q"/>
              <a:defRPr/>
            </a:pPr>
            <a:r>
              <a:rPr lang="fr-FR" dirty="0">
                <a:latin typeface="Times New Roman" pitchFamily="18" charset="0"/>
                <a:cs typeface="Times New Roman" pitchFamily="18" charset="0"/>
              </a:rPr>
              <a:t> les intempéries (24 % des citations);</a:t>
            </a:r>
          </a:p>
          <a:p>
            <a:pPr>
              <a:defRPr/>
            </a:pPr>
            <a:endParaRPr lang="fr-FR" sz="1050" dirty="0">
              <a:latin typeface="Times New Roman" pitchFamily="18" charset="0"/>
              <a:cs typeface="Times New Roman" pitchFamily="18" charset="0"/>
            </a:endParaRPr>
          </a:p>
          <a:p>
            <a:pPr marL="285750" indent="-285750">
              <a:buFont typeface="Wingdings" pitchFamily="2" charset="2"/>
              <a:buChar char="q"/>
              <a:defRPr/>
            </a:pPr>
            <a:r>
              <a:rPr lang="fr-FR" dirty="0">
                <a:latin typeface="Times New Roman" pitchFamily="18" charset="0"/>
                <a:cs typeface="Times New Roman" pitchFamily="18" charset="0"/>
              </a:rPr>
              <a:t>les naufrages (16 % des citations);</a:t>
            </a:r>
          </a:p>
          <a:p>
            <a:pPr>
              <a:defRPr/>
            </a:pPr>
            <a:endParaRPr lang="fr-FR" sz="1000" dirty="0">
              <a:latin typeface="Times New Roman" pitchFamily="18" charset="0"/>
              <a:cs typeface="Times New Roman" pitchFamily="18" charset="0"/>
            </a:endParaRPr>
          </a:p>
          <a:p>
            <a:pPr marL="285750" indent="-285750">
              <a:buFont typeface="Wingdings" pitchFamily="2" charset="2"/>
              <a:buChar char="q"/>
              <a:defRPr/>
            </a:pPr>
            <a:r>
              <a:rPr lang="fr-FR" dirty="0">
                <a:latin typeface="Times New Roman" pitchFamily="18" charset="0"/>
                <a:cs typeface="Times New Roman" pitchFamily="18" charset="0"/>
              </a:rPr>
              <a:t>Les collisions (11 % des citations)</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2"/>
          <p:cNvSpPr>
            <a:spLocks noGrp="1"/>
          </p:cNvSpPr>
          <p:nvPr>
            <p:ph type="title"/>
          </p:nvPr>
        </p:nvSpPr>
        <p:spPr>
          <a:xfrm>
            <a:off x="539750" y="908050"/>
            <a:ext cx="8135938" cy="576263"/>
          </a:xfrm>
        </p:spPr>
        <p:txBody>
          <a:bodyPr/>
          <a:lstStyle/>
          <a:p>
            <a:pPr algn="ctr"/>
            <a:r>
              <a:rPr lang="fr-FR" altLang="fr-FR" sz="3200" smtClean="0">
                <a:solidFill>
                  <a:srgbClr val="C00000"/>
                </a:solidFill>
              </a:rPr>
              <a:t>7. Types de conflits</a:t>
            </a:r>
            <a:endParaRPr lang="fr-FR" altLang="fr-FR" sz="3200" smtClean="0"/>
          </a:p>
        </p:txBody>
      </p:sp>
      <p:sp>
        <p:nvSpPr>
          <p:cNvPr id="5837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801A61-6B4A-4205-84E4-B2F6B0A20DDE}" type="slidenum">
              <a:rPr lang="fr-FR" altLang="fr-FR" smtClean="0">
                <a:solidFill>
                  <a:srgbClr val="000099"/>
                </a:solidFill>
                <a:latin typeface="Garamond" pitchFamily="18" charset="0"/>
              </a:rPr>
              <a:pPr eaLnBrk="1" hangingPunct="1"/>
              <a:t>28</a:t>
            </a:fld>
            <a:endParaRPr lang="fr-FR" altLang="fr-FR" smtClean="0">
              <a:solidFill>
                <a:srgbClr val="000099"/>
              </a:solidFill>
              <a:latin typeface="Garamond" pitchFamily="18" charset="0"/>
            </a:endParaRPr>
          </a:p>
        </p:txBody>
      </p:sp>
      <p:sp>
        <p:nvSpPr>
          <p:cNvPr id="5837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837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8374"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16113"/>
            <a:ext cx="5761038" cy="36401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084888" y="1982788"/>
            <a:ext cx="2914650" cy="3416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fr-FR" sz="2400" dirty="0">
                <a:latin typeface="Times New Roman" pitchFamily="18" charset="0"/>
                <a:cs typeface="Times New Roman" pitchFamily="18" charset="0"/>
              </a:rPr>
              <a:t>Les conflits les plus récurrents, avec </a:t>
            </a:r>
            <a:r>
              <a:rPr lang="fr-FR" sz="2400" b="1" dirty="0">
                <a:latin typeface="Times New Roman" pitchFamily="18" charset="0"/>
                <a:cs typeface="Times New Roman" pitchFamily="18" charset="0"/>
              </a:rPr>
              <a:t>69 %</a:t>
            </a:r>
            <a:r>
              <a:rPr lang="fr-FR" sz="2400" dirty="0">
                <a:latin typeface="Times New Roman" pitchFamily="18" charset="0"/>
                <a:cs typeface="Times New Roman" pitchFamily="18" charset="0"/>
              </a:rPr>
              <a:t> des citations, sont ceux existants entre pêcheurs artisans et pêcheurs industriels</a:t>
            </a: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2"/>
          <p:cNvSpPr>
            <a:spLocks noGrp="1"/>
          </p:cNvSpPr>
          <p:nvPr>
            <p:ph type="title"/>
          </p:nvPr>
        </p:nvSpPr>
        <p:spPr>
          <a:xfrm>
            <a:off x="539750" y="908050"/>
            <a:ext cx="8135938" cy="360363"/>
          </a:xfrm>
        </p:spPr>
        <p:txBody>
          <a:bodyPr/>
          <a:lstStyle/>
          <a:p>
            <a:pPr algn="ctr"/>
            <a:r>
              <a:rPr lang="fr-FR" altLang="fr-FR" sz="3200" smtClean="0">
                <a:solidFill>
                  <a:srgbClr val="C00000"/>
                </a:solidFill>
              </a:rPr>
              <a:t>8. Equipement de sécurité</a:t>
            </a:r>
            <a:endParaRPr lang="fr-FR" altLang="fr-FR" sz="3200" smtClean="0"/>
          </a:p>
        </p:txBody>
      </p:sp>
      <p:sp>
        <p:nvSpPr>
          <p:cNvPr id="59395"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371594-8286-4B1E-834D-1B83C9732A92}" type="slidenum">
              <a:rPr lang="fr-FR" altLang="fr-FR" smtClean="0">
                <a:solidFill>
                  <a:srgbClr val="000099"/>
                </a:solidFill>
                <a:latin typeface="Garamond" pitchFamily="18" charset="0"/>
              </a:rPr>
              <a:pPr eaLnBrk="1" hangingPunct="1"/>
              <a:t>29</a:t>
            </a:fld>
            <a:endParaRPr lang="fr-FR" altLang="fr-FR" smtClean="0">
              <a:solidFill>
                <a:srgbClr val="000099"/>
              </a:solidFill>
              <a:latin typeface="Garamond" pitchFamily="18" charset="0"/>
            </a:endParaRPr>
          </a:p>
        </p:txBody>
      </p:sp>
      <p:sp>
        <p:nvSpPr>
          <p:cNvPr id="59396"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59397"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59398"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12900"/>
            <a:ext cx="57626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38863" y="1628775"/>
            <a:ext cx="2897187" cy="42465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Wingdings" pitchFamily="2" charset="2"/>
              <a:buChar char="q"/>
              <a:defRPr/>
            </a:pPr>
            <a:r>
              <a:rPr lang="fr-FR" dirty="0">
                <a:latin typeface="Times New Roman" pitchFamily="18" charset="0"/>
                <a:cs typeface="Times New Roman" pitchFamily="18" charset="0"/>
              </a:rPr>
              <a:t>Les principaux équipements que possèdent les pêcheurs artisans sont le </a:t>
            </a:r>
            <a:r>
              <a:rPr lang="fr-FR" b="1" dirty="0">
                <a:latin typeface="Times New Roman" pitchFamily="18" charset="0"/>
                <a:cs typeface="Times New Roman" pitchFamily="18" charset="0"/>
              </a:rPr>
              <a:t>téléphone portable (81 %)</a:t>
            </a:r>
            <a:r>
              <a:rPr lang="fr-FR" dirty="0">
                <a:latin typeface="Times New Roman" pitchFamily="18" charset="0"/>
                <a:cs typeface="Times New Roman" pitchFamily="18" charset="0"/>
              </a:rPr>
              <a:t>,            la boite à pharmacie </a:t>
            </a:r>
            <a:r>
              <a:rPr lang="fr-FR" b="1" dirty="0">
                <a:latin typeface="Times New Roman" pitchFamily="18" charset="0"/>
                <a:cs typeface="Times New Roman" pitchFamily="18" charset="0"/>
              </a:rPr>
              <a:t>(47 %)</a:t>
            </a:r>
            <a:r>
              <a:rPr lang="fr-FR" dirty="0">
                <a:latin typeface="Times New Roman" pitchFamily="18" charset="0"/>
                <a:cs typeface="Times New Roman" pitchFamily="18" charset="0"/>
              </a:rPr>
              <a:t> et les feux de signalisation </a:t>
            </a:r>
            <a:r>
              <a:rPr lang="fr-FR" b="1" dirty="0">
                <a:latin typeface="Times New Roman" pitchFamily="18" charset="0"/>
                <a:cs typeface="Times New Roman" pitchFamily="18" charset="0"/>
              </a:rPr>
              <a:t>(43 %)</a:t>
            </a:r>
          </a:p>
          <a:p>
            <a:pPr>
              <a:defRPr/>
            </a:pPr>
            <a:endParaRPr lang="fr-FR" dirty="0">
              <a:latin typeface="Times New Roman" pitchFamily="18" charset="0"/>
              <a:cs typeface="Times New Roman" pitchFamily="18" charset="0"/>
            </a:endParaRPr>
          </a:p>
          <a:p>
            <a:pPr marL="285750" indent="-285750">
              <a:buFont typeface="Wingdings" pitchFamily="2" charset="2"/>
              <a:buChar char="q"/>
              <a:defRPr/>
            </a:pPr>
            <a:r>
              <a:rPr lang="fr-FR" dirty="0">
                <a:latin typeface="Times New Roman" pitchFamily="18" charset="0"/>
                <a:cs typeface="Times New Roman" pitchFamily="18" charset="0"/>
              </a:rPr>
              <a:t>Seuls quelques pêcheurs du district autonome d’Abidjan et de San Pedro possèdent des gilets de sauvetage, des GPS et des compas</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288" y="1811338"/>
            <a:ext cx="8147050" cy="4425950"/>
          </a:xfrm>
        </p:spPr>
        <p:txBody>
          <a:bodyPr/>
          <a:lstStyle/>
          <a:p>
            <a:pPr algn="just">
              <a:defRPr/>
            </a:pPr>
            <a:r>
              <a:rPr lang="fr-FR" b="0" dirty="0" smtClean="0">
                <a:solidFill>
                  <a:schemeClr val="tx1"/>
                </a:solidFill>
                <a:latin typeface="Times New Roman" pitchFamily="18" charset="0"/>
                <a:cs typeface="Times New Roman" pitchFamily="18" charset="0"/>
              </a:rPr>
              <a:t>Les corrections apportées ont principalement porté sur des informations relatives aux sites de débarquement:</a:t>
            </a:r>
          </a:p>
          <a:p>
            <a:pPr marL="457200" indent="-457200" algn="just">
              <a:buFontTx/>
              <a:buChar char="-"/>
              <a:defRPr/>
            </a:pPr>
            <a:r>
              <a:rPr lang="fr-FR" b="0" dirty="0" smtClean="0">
                <a:solidFill>
                  <a:schemeClr val="tx1"/>
                </a:solidFill>
                <a:latin typeface="Times New Roman" pitchFamily="18" charset="0"/>
                <a:cs typeface="Times New Roman" pitchFamily="18" charset="0"/>
              </a:rPr>
              <a:t>La position des sites;</a:t>
            </a:r>
          </a:p>
          <a:p>
            <a:pPr marL="457200" indent="-457200" algn="just">
              <a:buFontTx/>
              <a:buChar char="-"/>
              <a:defRPr/>
            </a:pPr>
            <a:r>
              <a:rPr lang="fr-FR" b="0" dirty="0" smtClean="0">
                <a:solidFill>
                  <a:schemeClr val="tx1"/>
                </a:solidFill>
                <a:latin typeface="Times New Roman" pitchFamily="18" charset="0"/>
                <a:cs typeface="Times New Roman" pitchFamily="18" charset="0"/>
              </a:rPr>
              <a:t>L’aménagement des débarcadères;</a:t>
            </a:r>
          </a:p>
          <a:p>
            <a:pPr marL="457200" indent="-457200" algn="just">
              <a:buFontTx/>
              <a:buChar char="-"/>
              <a:defRPr/>
            </a:pPr>
            <a:r>
              <a:rPr lang="fr-FR" b="0" dirty="0" smtClean="0">
                <a:solidFill>
                  <a:schemeClr val="tx1"/>
                </a:solidFill>
                <a:latin typeface="Times New Roman" pitchFamily="18" charset="0"/>
                <a:cs typeface="Times New Roman" pitchFamily="18" charset="0"/>
              </a:rPr>
              <a:t>Les commodités et services sur les débarcadères;</a:t>
            </a:r>
          </a:p>
          <a:p>
            <a:pPr marL="457200" indent="-457200" algn="just">
              <a:buFontTx/>
              <a:buChar char="-"/>
              <a:defRPr/>
            </a:pPr>
            <a:r>
              <a:rPr lang="fr-FR" b="0" dirty="0" smtClean="0">
                <a:solidFill>
                  <a:schemeClr val="tx1"/>
                </a:solidFill>
                <a:latin typeface="Times New Roman" pitchFamily="18" charset="0"/>
                <a:cs typeface="Times New Roman" pitchFamily="18" charset="0"/>
              </a:rPr>
              <a:t>Etc.</a:t>
            </a:r>
          </a:p>
          <a:p>
            <a:pPr algn="just">
              <a:defRPr/>
            </a:pPr>
            <a:r>
              <a:rPr lang="fr-FR" b="0" dirty="0" smtClean="0">
                <a:solidFill>
                  <a:schemeClr val="tx1"/>
                </a:solidFill>
                <a:latin typeface="Times New Roman" pitchFamily="18" charset="0"/>
                <a:cs typeface="Times New Roman" pitchFamily="18" charset="0"/>
              </a:rPr>
              <a:t>Outres ces corrections apportées, nous avons eu des échanges permanents avec le Consortium</a:t>
            </a:r>
            <a:endParaRPr lang="fr-FR" b="0" dirty="0">
              <a:solidFill>
                <a:schemeClr val="tx1"/>
              </a:solidFill>
              <a:latin typeface="Times New Roman" pitchFamily="18" charset="0"/>
              <a:cs typeface="Times New Roman" pitchFamily="18" charset="0"/>
            </a:endParaRPr>
          </a:p>
        </p:txBody>
      </p:sp>
      <p:sp>
        <p:nvSpPr>
          <p:cNvPr id="32771" name="Titre 2"/>
          <p:cNvSpPr>
            <a:spLocks noGrp="1"/>
          </p:cNvSpPr>
          <p:nvPr>
            <p:ph type="title"/>
          </p:nvPr>
        </p:nvSpPr>
        <p:spPr>
          <a:xfrm>
            <a:off x="468313" y="981075"/>
            <a:ext cx="8135937" cy="719138"/>
          </a:xfrm>
        </p:spPr>
        <p:txBody>
          <a:bodyPr/>
          <a:lstStyle/>
          <a:p>
            <a:pPr algn="ctr"/>
            <a:r>
              <a:rPr lang="fr-FR" altLang="fr-FR" b="0" smtClean="0">
                <a:solidFill>
                  <a:srgbClr val="C00000"/>
                </a:solidFill>
              </a:rPr>
              <a:t/>
            </a:r>
            <a:br>
              <a:rPr lang="fr-FR" altLang="fr-FR" b="0" smtClean="0">
                <a:solidFill>
                  <a:srgbClr val="C00000"/>
                </a:solidFill>
              </a:rPr>
            </a:br>
            <a:r>
              <a:rPr lang="fr-FR" altLang="fr-FR" b="0" smtClean="0">
                <a:solidFill>
                  <a:srgbClr val="C00000"/>
                </a:solidFill>
              </a:rPr>
              <a:t>1. </a:t>
            </a:r>
            <a:r>
              <a:rPr lang="fr-FR" altLang="fr-FR" smtClean="0">
                <a:solidFill>
                  <a:srgbClr val="C00000"/>
                </a:solidFill>
              </a:rPr>
              <a:t>Principales corrections apportées aux rapports et sur les bases de données</a:t>
            </a:r>
            <a:br>
              <a:rPr lang="fr-FR" altLang="fr-FR" smtClean="0">
                <a:solidFill>
                  <a:srgbClr val="C00000"/>
                </a:solidFill>
              </a:rPr>
            </a:br>
            <a:endParaRPr lang="fr-FR" altLang="fr-FR" smtClean="0">
              <a:solidFill>
                <a:srgbClr val="C00000"/>
              </a:solidFill>
            </a:endParaRPr>
          </a:p>
        </p:txBody>
      </p:sp>
      <p:sp>
        <p:nvSpPr>
          <p:cNvPr id="3277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832858-0709-4B3A-A79F-F377F8070AE7}" type="slidenum">
              <a:rPr lang="fr-FR" altLang="fr-FR" smtClean="0">
                <a:solidFill>
                  <a:srgbClr val="000099"/>
                </a:solidFill>
                <a:latin typeface="Garamond" pitchFamily="18" charset="0"/>
              </a:rPr>
              <a:pPr eaLnBrk="1" hangingPunct="1"/>
              <a:t>3</a:t>
            </a:fld>
            <a:endParaRPr lang="fr-FR" altLang="fr-FR" smtClean="0">
              <a:solidFill>
                <a:srgbClr val="000099"/>
              </a:solidFill>
              <a:latin typeface="Garamond" pitchFamily="18" charset="0"/>
            </a:endParaRPr>
          </a:p>
        </p:txBody>
      </p:sp>
      <p:sp>
        <p:nvSpPr>
          <p:cNvPr id="32773"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2774"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2"/>
          <p:cNvSpPr>
            <a:spLocks noGrp="1"/>
          </p:cNvSpPr>
          <p:nvPr>
            <p:ph type="title"/>
          </p:nvPr>
        </p:nvSpPr>
        <p:spPr>
          <a:xfrm>
            <a:off x="539750" y="836613"/>
            <a:ext cx="8135938" cy="360362"/>
          </a:xfrm>
        </p:spPr>
        <p:txBody>
          <a:bodyPr/>
          <a:lstStyle/>
          <a:p>
            <a:pPr algn="ctr"/>
            <a:r>
              <a:rPr lang="fr-FR" altLang="fr-FR" sz="3200" smtClean="0">
                <a:solidFill>
                  <a:srgbClr val="C00000"/>
                </a:solidFill>
              </a:rPr>
              <a:t>9. Principale Source de revenu</a:t>
            </a:r>
            <a:endParaRPr lang="fr-FR" altLang="fr-FR" sz="3200" smtClean="0"/>
          </a:p>
        </p:txBody>
      </p:sp>
      <p:sp>
        <p:nvSpPr>
          <p:cNvPr id="6041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09E916-F832-4363-B86F-070D05612C14}" type="slidenum">
              <a:rPr lang="fr-FR" altLang="fr-FR" smtClean="0">
                <a:solidFill>
                  <a:srgbClr val="000099"/>
                </a:solidFill>
                <a:latin typeface="Garamond" pitchFamily="18" charset="0"/>
              </a:rPr>
              <a:pPr eaLnBrk="1" hangingPunct="1"/>
              <a:t>30</a:t>
            </a:fld>
            <a:endParaRPr lang="fr-FR" altLang="fr-FR" smtClean="0">
              <a:solidFill>
                <a:srgbClr val="000099"/>
              </a:solidFill>
              <a:latin typeface="Garamond" pitchFamily="18" charset="0"/>
            </a:endParaRPr>
          </a:p>
        </p:txBody>
      </p:sp>
      <p:sp>
        <p:nvSpPr>
          <p:cNvPr id="6042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042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60422"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54125"/>
            <a:ext cx="5759450" cy="38306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7950" y="5181600"/>
            <a:ext cx="8928100" cy="922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fr-FR" dirty="0">
                <a:latin typeface="Times New Roman" pitchFamily="18" charset="0"/>
                <a:cs typeface="Times New Roman" pitchFamily="18" charset="0"/>
              </a:rPr>
              <a:t>la principale source de revenus des ménages de pêcheurs est la pêche. Le commerce et la transformation de poisson constituent en général une source de revenu secondaire pour les ménages. Ces activités post captures sont exercées principalement par les femmes.</a:t>
            </a: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2"/>
          <p:cNvSpPr>
            <a:spLocks noGrp="1"/>
          </p:cNvSpPr>
          <p:nvPr>
            <p:ph type="title"/>
          </p:nvPr>
        </p:nvSpPr>
        <p:spPr>
          <a:xfrm>
            <a:off x="539750" y="836613"/>
            <a:ext cx="8135938" cy="431800"/>
          </a:xfrm>
        </p:spPr>
        <p:txBody>
          <a:bodyPr/>
          <a:lstStyle/>
          <a:p>
            <a:pPr algn="ctr"/>
            <a:r>
              <a:rPr lang="fr-FR" altLang="fr-FR" sz="3200" smtClean="0">
                <a:solidFill>
                  <a:srgbClr val="C00000"/>
                </a:solidFill>
              </a:rPr>
              <a:t>10. Ménage de pêcheurs</a:t>
            </a:r>
            <a:endParaRPr lang="fr-FR" altLang="fr-FR" sz="3200" smtClean="0"/>
          </a:p>
        </p:txBody>
      </p:sp>
      <p:sp>
        <p:nvSpPr>
          <p:cNvPr id="6144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E7F4D5-4A5D-4C70-94E9-E0038B87CBB8}" type="slidenum">
              <a:rPr lang="fr-FR" altLang="fr-FR" smtClean="0">
                <a:solidFill>
                  <a:srgbClr val="000099"/>
                </a:solidFill>
                <a:latin typeface="Garamond" pitchFamily="18" charset="0"/>
              </a:rPr>
              <a:pPr eaLnBrk="1" hangingPunct="1"/>
              <a:t>31</a:t>
            </a:fld>
            <a:endParaRPr lang="fr-FR" altLang="fr-FR" smtClean="0">
              <a:solidFill>
                <a:srgbClr val="000099"/>
              </a:solidFill>
              <a:latin typeface="Garamond" pitchFamily="18" charset="0"/>
            </a:endParaRPr>
          </a:p>
        </p:txBody>
      </p:sp>
      <p:sp>
        <p:nvSpPr>
          <p:cNvPr id="6144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144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61446"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68413"/>
            <a:ext cx="71294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2133600"/>
            <a:ext cx="8713787" cy="42465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fr-FR" sz="2000" dirty="0">
                <a:latin typeface="Times New Roman" pitchFamily="18" charset="0"/>
                <a:cs typeface="Times New Roman" pitchFamily="18" charset="0"/>
              </a:rPr>
              <a:t>Le nombre de pêcheurs est estimé à 11 002. Au niveau des pêcheurs, on y trouve le capitaine, le barreur, le mécanicien, le cuisinier, le pêcheur simple, l’aide pêcheur et l’apprenti. </a:t>
            </a:r>
          </a:p>
          <a:p>
            <a:pPr algn="just">
              <a:lnSpc>
                <a:spcPct val="150000"/>
              </a:lnSpc>
              <a:defRPr/>
            </a:pPr>
            <a:r>
              <a:rPr lang="fr-FR" sz="2000" dirty="0">
                <a:latin typeface="Times New Roman" pitchFamily="18" charset="0"/>
                <a:cs typeface="Times New Roman" pitchFamily="18" charset="0"/>
              </a:rPr>
              <a:t>La taille moyenne des ménages de pêcheurs est d’un peu moins de huit personnes, dont un peu moins de deux sont impliquées dans l’activité de capture. La taille moyenne des ménages des pêcheurs est supérieure à celle des ménages au niveau national selon l’Institut National de la Statistique (RGPH 2014) qui est de cinq personnes. Le nombre de personnes qui vivent dans des ménages de pêcheurs est estimé à 50 727.</a:t>
            </a: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8313" y="2565400"/>
            <a:ext cx="8147050" cy="935038"/>
          </a:xfrm>
          <a:solidFill>
            <a:schemeClr val="bg2">
              <a:lumMod val="75000"/>
            </a:schemeClr>
          </a:solidFill>
        </p:spPr>
        <p:txBody>
          <a:bodyPr/>
          <a:lstStyle/>
          <a:p>
            <a:pPr algn="ctr">
              <a:defRPr/>
            </a:pPr>
            <a:r>
              <a:rPr lang="fr-FR" dirty="0" smtClean="0">
                <a:solidFill>
                  <a:srgbClr val="C00000"/>
                </a:solidFill>
                <a:latin typeface="Arial Black" pitchFamily="34" charset="0"/>
              </a:rPr>
              <a:t>V. EFFORT DE PECHE ET PRODUCTION NATIONALE</a:t>
            </a:r>
            <a:endParaRPr lang="fr-FR" dirty="0">
              <a:solidFill>
                <a:srgbClr val="C00000"/>
              </a:solidFill>
              <a:latin typeface="Arial Black" pitchFamily="34" charset="0"/>
            </a:endParaRPr>
          </a:p>
        </p:txBody>
      </p:sp>
      <p:sp>
        <p:nvSpPr>
          <p:cNvPr id="6246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ABD58B-75D2-4DD8-BE1E-A9ED529C6852}" type="slidenum">
              <a:rPr lang="fr-FR" altLang="fr-FR" smtClean="0">
                <a:solidFill>
                  <a:srgbClr val="000099"/>
                </a:solidFill>
                <a:latin typeface="Garamond" pitchFamily="18" charset="0"/>
              </a:rPr>
              <a:pPr eaLnBrk="1" hangingPunct="1"/>
              <a:t>32</a:t>
            </a:fld>
            <a:endParaRPr lang="fr-FR" altLang="fr-FR" smtClean="0">
              <a:solidFill>
                <a:srgbClr val="000099"/>
              </a:solidFill>
              <a:latin typeface="Garamond" pitchFamily="18" charset="0"/>
            </a:endParaRPr>
          </a:p>
        </p:txBody>
      </p:sp>
      <p:sp>
        <p:nvSpPr>
          <p:cNvPr id="6246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246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9A5D87-2F90-4B5B-B6C5-E105330AA765}" type="slidenum">
              <a:rPr lang="fr-FR" altLang="fr-FR" smtClean="0">
                <a:solidFill>
                  <a:srgbClr val="000099"/>
                </a:solidFill>
                <a:latin typeface="Garamond" pitchFamily="18" charset="0"/>
              </a:rPr>
              <a:pPr eaLnBrk="1" hangingPunct="1"/>
              <a:t>33</a:t>
            </a:fld>
            <a:endParaRPr lang="fr-FR" altLang="fr-FR" smtClean="0">
              <a:solidFill>
                <a:srgbClr val="000099"/>
              </a:solidFill>
              <a:latin typeface="Garamond" pitchFamily="18" charset="0"/>
            </a:endParaRPr>
          </a:p>
        </p:txBody>
      </p:sp>
      <p:sp>
        <p:nvSpPr>
          <p:cNvPr id="63491"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3492"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graphicFrame>
        <p:nvGraphicFramePr>
          <p:cNvPr id="10" name="Tableau 9"/>
          <p:cNvGraphicFramePr>
            <a:graphicFrameLocks noGrp="1"/>
          </p:cNvGraphicFramePr>
          <p:nvPr/>
        </p:nvGraphicFramePr>
        <p:xfrm>
          <a:off x="827088" y="981075"/>
          <a:ext cx="6624637" cy="3355975"/>
        </p:xfrm>
        <a:graphic>
          <a:graphicData uri="http://schemas.openxmlformats.org/drawingml/2006/table">
            <a:tbl>
              <a:tblPr/>
              <a:tblGrid>
                <a:gridCol w="1213277"/>
                <a:gridCol w="994936"/>
                <a:gridCol w="1226784"/>
                <a:gridCol w="1198842"/>
                <a:gridCol w="1087439"/>
                <a:gridCol w="903360"/>
              </a:tblGrid>
              <a:tr h="721741">
                <a:tc>
                  <a:txBody>
                    <a:bodyPr/>
                    <a:lstStyle/>
                    <a:p>
                      <a:pPr algn="ctr" fontAlgn="ctr"/>
                      <a:r>
                        <a:rPr lang="fr-FR" sz="1400" b="1" i="0" u="none" strike="noStrike" dirty="0">
                          <a:solidFill>
                            <a:srgbClr val="000000"/>
                          </a:solidFill>
                          <a:effectLst/>
                          <a:latin typeface="Times New Roman"/>
                        </a:rPr>
                        <a:t>REGIONS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Nombre de pirogues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dirty="0">
                          <a:solidFill>
                            <a:srgbClr val="000000"/>
                          </a:solidFill>
                          <a:effectLst/>
                          <a:latin typeface="Times New Roman"/>
                        </a:rPr>
                        <a:t>Captures (Tonnes)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Effort (nombre de sorties)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effort annuel/pirog</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dirty="0">
                          <a:solidFill>
                            <a:srgbClr val="000000"/>
                          </a:solidFill>
                          <a:effectLst/>
                          <a:latin typeface="Times New Roman"/>
                        </a:rPr>
                        <a:t>effort/semaine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58267">
                <a:tc>
                  <a:txBody>
                    <a:bodyPr/>
                    <a:lstStyle/>
                    <a:p>
                      <a:pPr algn="l" fontAlgn="ctr"/>
                      <a:r>
                        <a:rPr lang="fr-FR" sz="1400" b="1" i="0" u="none" strike="noStrike" dirty="0">
                          <a:solidFill>
                            <a:srgbClr val="000000"/>
                          </a:solidFill>
                          <a:effectLst/>
                          <a:latin typeface="Times New Roman"/>
                        </a:rPr>
                        <a:t>SAN PEDRO</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462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9 472.67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Times New Roman"/>
                        </a:rPr>
                        <a:t>44 279.91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96</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a:solidFill>
                            <a:srgbClr val="000000"/>
                          </a:solidFill>
                          <a:effectLst/>
                          <a:latin typeface="Times New Roman"/>
                        </a:rPr>
                        <a:t>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32003">
                <a:tc>
                  <a:txBody>
                    <a:bodyPr/>
                    <a:lstStyle/>
                    <a:p>
                      <a:pPr algn="l" fontAlgn="ctr"/>
                      <a:r>
                        <a:rPr lang="fr-FR" sz="1400" b="1" i="0" u="none" strike="noStrike" dirty="0">
                          <a:solidFill>
                            <a:srgbClr val="000000"/>
                          </a:solidFill>
                          <a:effectLst/>
                          <a:latin typeface="Times New Roman"/>
                        </a:rPr>
                        <a:t>GBOKLE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394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11 363.98</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Times New Roman"/>
                        </a:rPr>
                        <a:t>38 958.08</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99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a:solidFill>
                            <a:srgbClr val="000000"/>
                          </a:solidFill>
                          <a:effectLst/>
                          <a:latin typeface="Times New Roman"/>
                        </a:rPr>
                        <a:t>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32003">
                <a:tc>
                  <a:txBody>
                    <a:bodyPr/>
                    <a:lstStyle/>
                    <a:p>
                      <a:pPr algn="l" fontAlgn="ctr"/>
                      <a:r>
                        <a:rPr lang="fr-FR" sz="1400" b="1" i="0" u="none" strike="noStrike" dirty="0">
                          <a:solidFill>
                            <a:srgbClr val="000000"/>
                          </a:solidFill>
                          <a:effectLst/>
                          <a:latin typeface="Times New Roman"/>
                        </a:rPr>
                        <a:t>SUD COMOE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150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2 864.97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Times New Roman"/>
                        </a:rPr>
                        <a:t>30 654.55</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204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a:solidFill>
                            <a:srgbClr val="000000"/>
                          </a:solidFill>
                          <a:effectLst/>
                          <a:latin typeface="Times New Roman"/>
                        </a:rPr>
                        <a:t>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32003">
                <a:tc>
                  <a:txBody>
                    <a:bodyPr/>
                    <a:lstStyle/>
                    <a:p>
                      <a:pPr algn="l" fontAlgn="ctr"/>
                      <a:r>
                        <a:rPr lang="fr-FR" sz="1400" b="1" i="0" u="none" strike="noStrike" dirty="0">
                          <a:solidFill>
                            <a:srgbClr val="000000"/>
                          </a:solidFill>
                          <a:effectLst/>
                          <a:latin typeface="Times New Roman"/>
                        </a:rPr>
                        <a:t>ABIDJAN</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459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8 990.92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Times New Roman"/>
                        </a:rPr>
                        <a:t>37 862.32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82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a:solidFill>
                            <a:srgbClr val="000000"/>
                          </a:solidFill>
                          <a:effectLst/>
                          <a:latin typeface="Times New Roman"/>
                        </a:rPr>
                        <a:t>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51374">
                <a:tc>
                  <a:txBody>
                    <a:bodyPr/>
                    <a:lstStyle/>
                    <a:p>
                      <a:pPr algn="l" fontAlgn="ctr"/>
                      <a:r>
                        <a:rPr lang="fr-FR" sz="1400" b="1" i="0" u="none" strike="noStrike" dirty="0">
                          <a:solidFill>
                            <a:srgbClr val="000000"/>
                          </a:solidFill>
                          <a:effectLst/>
                          <a:latin typeface="Times New Roman"/>
                        </a:rPr>
                        <a:t>GRANDS PONTS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143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Times New Roman"/>
                        </a:rPr>
                        <a:t>3 490.07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Times New Roman"/>
                        </a:rPr>
                        <a:t>17 472.27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122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a:solidFill>
                            <a:srgbClr val="000000"/>
                          </a:solidFill>
                          <a:effectLst/>
                          <a:latin typeface="Times New Roman"/>
                        </a:rPr>
                        <a:t>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28584">
                <a:tc>
                  <a:txBody>
                    <a:bodyPr/>
                    <a:lstStyle/>
                    <a:p>
                      <a:pPr algn="ctr" fontAlgn="ctr"/>
                      <a:r>
                        <a:rPr lang="fr-FR" sz="1400" b="1" i="0" u="none" strike="noStrike">
                          <a:solidFill>
                            <a:srgbClr val="000000"/>
                          </a:solidFill>
                          <a:effectLst/>
                          <a:latin typeface="Times New Roman"/>
                        </a:rPr>
                        <a:t>Total</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1608</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36 182.61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1" i="0" u="none" strike="noStrike">
                          <a:solidFill>
                            <a:srgbClr val="000000"/>
                          </a:solidFill>
                          <a:effectLst/>
                          <a:latin typeface="Times New Roman"/>
                        </a:rPr>
                        <a:t>169 227.13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a:solidFill>
                            <a:srgbClr val="000000"/>
                          </a:solidFill>
                          <a:effectLst/>
                          <a:latin typeface="Times New Roman"/>
                        </a:rPr>
                        <a:t>105</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400" b="1" i="0" u="none" strike="noStrike" dirty="0">
                          <a:solidFill>
                            <a:srgbClr val="000000"/>
                          </a:solidFill>
                          <a:effectLst/>
                          <a:latin typeface="Times New Roman"/>
                        </a:rPr>
                        <a:t>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63551" name="ZoneTexte 10"/>
          <p:cNvSpPr txBox="1">
            <a:spLocks noChangeArrowheads="1"/>
          </p:cNvSpPr>
          <p:nvPr/>
        </p:nvSpPr>
        <p:spPr bwMode="auto">
          <a:xfrm>
            <a:off x="468313" y="4370388"/>
            <a:ext cx="8207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buFont typeface="Wingdings" pitchFamily="2" charset="2"/>
              <a:buChar char="q"/>
            </a:pPr>
            <a:r>
              <a:rPr lang="fr-FR" altLang="fr-FR" sz="2000">
                <a:latin typeface="Times New Roman" pitchFamily="18" charset="0"/>
                <a:cs typeface="Times New Roman" pitchFamily="18" charset="0"/>
              </a:rPr>
              <a:t>L’effet de pêche annuel de la flottille de la pêche maritime artisanale est de 169 227, soit deux (02) sorties de pêche par semaine par unité de pêche.</a:t>
            </a:r>
          </a:p>
          <a:p>
            <a:pPr algn="just" eaLnBrk="1" hangingPunct="1">
              <a:lnSpc>
                <a:spcPct val="150000"/>
              </a:lnSpc>
              <a:buFont typeface="Wingdings" pitchFamily="2" charset="2"/>
              <a:buChar char="q"/>
            </a:pPr>
            <a:r>
              <a:rPr lang="fr-FR" altLang="fr-FR" sz="2000">
                <a:latin typeface="Times New Roman" pitchFamily="18" charset="0"/>
                <a:cs typeface="Times New Roman" pitchFamily="18" charset="0"/>
              </a:rPr>
              <a:t>La production annuelle de la pêche artisanale maritime est estimée à </a:t>
            </a:r>
            <a:r>
              <a:rPr lang="fr-FR" altLang="fr-FR" sz="2000" b="1">
                <a:latin typeface="Times New Roman" pitchFamily="18" charset="0"/>
                <a:cs typeface="Times New Roman" pitchFamily="18" charset="0"/>
              </a:rPr>
              <a:t>36 182 tonnes</a:t>
            </a:r>
            <a:r>
              <a:rPr lang="fr-FR" altLang="fr-FR" sz="2000">
                <a:latin typeface="Times New Roman" pitchFamily="18" charset="0"/>
                <a:cs typeface="Times New Roman" pitchFamily="18" charset="0"/>
              </a:rPr>
              <a:t>, soit une moyenne de </a:t>
            </a:r>
            <a:r>
              <a:rPr lang="fr-FR" altLang="fr-FR" sz="2000" b="1">
                <a:latin typeface="Times New Roman" pitchFamily="18" charset="0"/>
                <a:cs typeface="Times New Roman" pitchFamily="18" charset="0"/>
              </a:rPr>
              <a:t>213 kg </a:t>
            </a:r>
            <a:r>
              <a:rPr lang="fr-FR" altLang="fr-FR" sz="2000">
                <a:latin typeface="Times New Roman" pitchFamily="18" charset="0"/>
                <a:cs typeface="Times New Roman" pitchFamily="18" charset="0"/>
              </a:rPr>
              <a:t>par sortie de pêche.</a:t>
            </a: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1"/>
          <p:cNvSpPr>
            <a:spLocks noGrp="1"/>
          </p:cNvSpPr>
          <p:nvPr>
            <p:ph idx="1"/>
          </p:nvPr>
        </p:nvSpPr>
        <p:spPr>
          <a:xfrm>
            <a:off x="744538" y="3284538"/>
            <a:ext cx="8148637" cy="1223962"/>
          </a:xfrm>
        </p:spPr>
        <p:txBody>
          <a:bodyPr/>
          <a:lstStyle/>
          <a:p>
            <a:pPr marL="571500" indent="-571500" algn="just">
              <a:buFont typeface="Arial" charset="0"/>
              <a:buAutoNum type="romanUcPeriod"/>
            </a:pPr>
            <a:r>
              <a:rPr lang="fr-FR" altLang="fr-FR" sz="3200" smtClean="0">
                <a:solidFill>
                  <a:schemeClr val="tx1"/>
                </a:solidFill>
              </a:rPr>
              <a:t>Contraintes et/ ou difficultés rencontrées</a:t>
            </a:r>
          </a:p>
          <a:p>
            <a:pPr marL="571500" indent="-571500" algn="just">
              <a:buFont typeface="Arial" charset="0"/>
              <a:buAutoNum type="romanUcPeriod"/>
            </a:pPr>
            <a:r>
              <a:rPr lang="fr-FR" altLang="fr-FR" sz="3200" smtClean="0">
                <a:solidFill>
                  <a:schemeClr val="tx1"/>
                </a:solidFill>
              </a:rPr>
              <a:t>Positionnement pour la suite</a:t>
            </a:r>
          </a:p>
        </p:txBody>
      </p:sp>
      <p:sp>
        <p:nvSpPr>
          <p:cNvPr id="64515" name="Titre 2"/>
          <p:cNvSpPr>
            <a:spLocks noGrp="1"/>
          </p:cNvSpPr>
          <p:nvPr>
            <p:ph type="title"/>
          </p:nvPr>
        </p:nvSpPr>
        <p:spPr>
          <a:xfrm>
            <a:off x="395288" y="1412875"/>
            <a:ext cx="8135937" cy="1368425"/>
          </a:xfrm>
        </p:spPr>
        <p:txBody>
          <a:bodyPr/>
          <a:lstStyle/>
          <a:p>
            <a:pPr algn="ctr"/>
            <a:r>
              <a:rPr lang="fr-FR" altLang="fr-FR" sz="3200" smtClean="0">
                <a:solidFill>
                  <a:srgbClr val="C00000"/>
                </a:solidFill>
                <a:latin typeface="Arial Black" pitchFamily="34" charset="0"/>
              </a:rPr>
              <a:t>TROISIEME PARTIE : </a:t>
            </a:r>
            <a:br>
              <a:rPr lang="fr-FR" altLang="fr-FR" sz="3200" smtClean="0">
                <a:solidFill>
                  <a:srgbClr val="C00000"/>
                </a:solidFill>
                <a:latin typeface="Arial Black" pitchFamily="34" charset="0"/>
              </a:rPr>
            </a:br>
            <a:r>
              <a:rPr lang="fr-FR" altLang="fr-FR" sz="3200" smtClean="0">
                <a:solidFill>
                  <a:srgbClr val="C00000"/>
                </a:solidFill>
                <a:latin typeface="Arial Black" pitchFamily="34" charset="0"/>
              </a:rPr>
              <a:t>Bilan de l’ECPM</a:t>
            </a:r>
            <a:br>
              <a:rPr lang="fr-FR" altLang="fr-FR" sz="3200" smtClean="0">
                <a:solidFill>
                  <a:srgbClr val="C00000"/>
                </a:solidFill>
                <a:latin typeface="Arial Black" pitchFamily="34" charset="0"/>
              </a:rPr>
            </a:br>
            <a:endParaRPr lang="fr-FR" altLang="fr-FR" smtClean="0">
              <a:solidFill>
                <a:srgbClr val="C00000"/>
              </a:solidFill>
              <a:latin typeface="Arial Black" pitchFamily="34" charset="0"/>
            </a:endParaRPr>
          </a:p>
        </p:txBody>
      </p:sp>
      <p:sp>
        <p:nvSpPr>
          <p:cNvPr id="6451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ADE5D3-BCCE-4216-9FB4-240C3DD7CE38}" type="slidenum">
              <a:rPr lang="fr-FR" altLang="fr-FR" smtClean="0">
                <a:solidFill>
                  <a:srgbClr val="000099"/>
                </a:solidFill>
                <a:latin typeface="Garamond" pitchFamily="18" charset="0"/>
              </a:rPr>
              <a:pPr eaLnBrk="1" hangingPunct="1"/>
              <a:t>34</a:t>
            </a:fld>
            <a:endParaRPr lang="fr-FR" altLang="fr-FR" smtClean="0">
              <a:solidFill>
                <a:srgbClr val="000099"/>
              </a:solidFill>
              <a:latin typeface="Garamond" pitchFamily="18" charset="0"/>
            </a:endParaRPr>
          </a:p>
        </p:txBody>
      </p:sp>
      <p:sp>
        <p:nvSpPr>
          <p:cNvPr id="64517"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4518"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1123950"/>
            <a:ext cx="8135938" cy="792163"/>
          </a:xfrm>
          <a:solidFill>
            <a:schemeClr val="bg2">
              <a:lumMod val="75000"/>
            </a:schemeClr>
          </a:solidFill>
        </p:spPr>
        <p:txBody>
          <a:bodyPr/>
          <a:lstStyle/>
          <a:p>
            <a:pPr algn="ctr">
              <a:defRPr/>
            </a:pPr>
            <a:r>
              <a:rPr lang="fr-FR" dirty="0" smtClean="0">
                <a:solidFill>
                  <a:srgbClr val="C00000"/>
                </a:solidFill>
                <a:latin typeface="Arial Black" pitchFamily="34" charset="0"/>
              </a:rPr>
              <a:t/>
            </a:r>
            <a:br>
              <a:rPr lang="fr-FR" dirty="0" smtClean="0">
                <a:solidFill>
                  <a:srgbClr val="C00000"/>
                </a:solidFill>
                <a:latin typeface="Arial Black" pitchFamily="34" charset="0"/>
              </a:rPr>
            </a:br>
            <a:r>
              <a:rPr lang="fr-FR" dirty="0" smtClean="0">
                <a:solidFill>
                  <a:srgbClr val="C00000"/>
                </a:solidFill>
                <a:latin typeface="Arial Black" pitchFamily="34" charset="0"/>
              </a:rPr>
              <a:t>I. Contraintes et/ ou difficultés rencontrées</a:t>
            </a:r>
            <a:br>
              <a:rPr lang="fr-FR" dirty="0" smtClean="0">
                <a:solidFill>
                  <a:srgbClr val="C00000"/>
                </a:solidFill>
                <a:latin typeface="Arial Black" pitchFamily="34" charset="0"/>
              </a:rPr>
            </a:br>
            <a:endParaRPr lang="fr-FR" dirty="0">
              <a:solidFill>
                <a:srgbClr val="C00000"/>
              </a:solidFill>
              <a:latin typeface="Arial Black" pitchFamily="34" charset="0"/>
            </a:endParaRPr>
          </a:p>
        </p:txBody>
      </p:sp>
      <p:sp>
        <p:nvSpPr>
          <p:cNvPr id="6553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ABA4C5-C740-4F18-B054-09682EEDBC81}" type="slidenum">
              <a:rPr lang="fr-FR" altLang="fr-FR" smtClean="0">
                <a:solidFill>
                  <a:srgbClr val="000099"/>
                </a:solidFill>
                <a:latin typeface="Garamond" pitchFamily="18" charset="0"/>
              </a:rPr>
              <a:pPr eaLnBrk="1" hangingPunct="1"/>
              <a:t>35</a:t>
            </a:fld>
            <a:endParaRPr lang="fr-FR" altLang="fr-FR" smtClean="0">
              <a:solidFill>
                <a:srgbClr val="000099"/>
              </a:solidFill>
              <a:latin typeface="Garamond" pitchFamily="18" charset="0"/>
            </a:endParaRPr>
          </a:p>
        </p:txBody>
      </p:sp>
      <p:sp>
        <p:nvSpPr>
          <p:cNvPr id="65540"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5541"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65542" name="Rectangle 6"/>
          <p:cNvSpPr>
            <a:spLocks noChangeArrowheads="1"/>
          </p:cNvSpPr>
          <p:nvPr/>
        </p:nvSpPr>
        <p:spPr bwMode="auto">
          <a:xfrm>
            <a:off x="468313" y="1773238"/>
            <a:ext cx="84248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buFont typeface="Wingdings" pitchFamily="2" charset="2"/>
              <a:buChar char="q"/>
            </a:pPr>
            <a:r>
              <a:rPr lang="fr-FR" altLang="fr-FR" sz="2800">
                <a:latin typeface="Times New Roman" pitchFamily="18" charset="0"/>
                <a:cs typeface="Times New Roman" pitchFamily="18" charset="0"/>
              </a:rPr>
              <a:t>Au plan méthodologique, des difficultés ont été rencontrées, notamment l’accessibilité difficile de certains sites de pêcheurs et la non collaboration de certains pêcheurs;</a:t>
            </a:r>
          </a:p>
          <a:p>
            <a:pPr algn="just" eaLnBrk="1" hangingPunct="1">
              <a:lnSpc>
                <a:spcPct val="150000"/>
              </a:lnSpc>
              <a:buFont typeface="Wingdings" pitchFamily="2" charset="2"/>
              <a:buChar char="q"/>
            </a:pPr>
            <a:r>
              <a:rPr lang="fr-FR" altLang="fr-FR" sz="2800">
                <a:latin typeface="Times New Roman" pitchFamily="18" charset="0"/>
                <a:cs typeface="Times New Roman" pitchFamily="18" charset="0"/>
              </a:rPr>
              <a:t>Certains indicateurs n’ont pas été bien captés par cette enquête ( dépenses par sortie de pêche, chiffre d’affaire).</a:t>
            </a: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750" y="981075"/>
            <a:ext cx="8135938" cy="647700"/>
          </a:xfrm>
          <a:solidFill>
            <a:schemeClr val="bg2">
              <a:lumMod val="75000"/>
            </a:schemeClr>
          </a:solidFill>
        </p:spPr>
        <p:txBody>
          <a:bodyPr/>
          <a:lstStyle/>
          <a:p>
            <a:pPr algn="ctr">
              <a:defRPr/>
            </a:pPr>
            <a:r>
              <a:rPr lang="fr-FR" sz="3200" dirty="0" smtClean="0">
                <a:solidFill>
                  <a:srgbClr val="C00000"/>
                </a:solidFill>
                <a:latin typeface="Arial Black" pitchFamily="34" charset="0"/>
              </a:rPr>
              <a:t/>
            </a:r>
            <a:br>
              <a:rPr lang="fr-FR" sz="3200" dirty="0" smtClean="0">
                <a:solidFill>
                  <a:srgbClr val="C00000"/>
                </a:solidFill>
                <a:latin typeface="Arial Black" pitchFamily="34" charset="0"/>
              </a:rPr>
            </a:br>
            <a:r>
              <a:rPr lang="fr-FR" sz="3200" dirty="0" smtClean="0">
                <a:solidFill>
                  <a:srgbClr val="C00000"/>
                </a:solidFill>
                <a:latin typeface="Arial Black" pitchFamily="34" charset="0"/>
              </a:rPr>
              <a:t>II. Positionnement pour la suite</a:t>
            </a:r>
            <a:br>
              <a:rPr lang="fr-FR" sz="3200" dirty="0" smtClean="0">
                <a:solidFill>
                  <a:srgbClr val="C00000"/>
                </a:solidFill>
                <a:latin typeface="Arial Black" pitchFamily="34" charset="0"/>
              </a:rPr>
            </a:br>
            <a:endParaRPr lang="fr-FR" sz="3200" dirty="0">
              <a:solidFill>
                <a:srgbClr val="C00000"/>
              </a:solidFill>
              <a:latin typeface="Arial Black" pitchFamily="34" charset="0"/>
            </a:endParaRPr>
          </a:p>
        </p:txBody>
      </p:sp>
      <p:sp>
        <p:nvSpPr>
          <p:cNvPr id="6656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D3EF29-D45F-4EA3-A2ED-432983042E5A}" type="slidenum">
              <a:rPr lang="fr-FR" altLang="fr-FR" smtClean="0">
                <a:solidFill>
                  <a:srgbClr val="000099"/>
                </a:solidFill>
                <a:latin typeface="Garamond" pitchFamily="18" charset="0"/>
              </a:rPr>
              <a:pPr eaLnBrk="1" hangingPunct="1"/>
              <a:t>36</a:t>
            </a:fld>
            <a:endParaRPr lang="fr-FR" altLang="fr-FR" smtClean="0">
              <a:solidFill>
                <a:srgbClr val="000099"/>
              </a:solidFill>
              <a:latin typeface="Garamond" pitchFamily="18" charset="0"/>
            </a:endParaRPr>
          </a:p>
        </p:txBody>
      </p:sp>
      <p:sp>
        <p:nvSpPr>
          <p:cNvPr id="6656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656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Rectangle 6"/>
          <p:cNvSpPr/>
          <p:nvPr/>
        </p:nvSpPr>
        <p:spPr>
          <a:xfrm>
            <a:off x="468313" y="1855788"/>
            <a:ext cx="8207375" cy="41544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lnSpc>
                <a:spcPct val="150000"/>
              </a:lnSpc>
              <a:buFont typeface="Wingdings" pitchFamily="2" charset="2"/>
              <a:buChar char="Ø"/>
              <a:defRPr/>
            </a:pPr>
            <a:r>
              <a:rPr lang="fr-FR" sz="2200" dirty="0">
                <a:latin typeface="Times New Roman" pitchFamily="18" charset="0"/>
                <a:cs typeface="Times New Roman" pitchFamily="18" charset="0"/>
              </a:rPr>
              <a:t>Un système de suivi des débarquements basé sur les résultats de la présente enquête cadre permettra d’évaluer de manière périodique, la production réelle en produit halieutique par ce sous-secteur.</a:t>
            </a:r>
          </a:p>
          <a:p>
            <a:pPr marL="342900" indent="-342900" algn="just">
              <a:lnSpc>
                <a:spcPct val="150000"/>
              </a:lnSpc>
              <a:buFont typeface="Wingdings" pitchFamily="2" charset="2"/>
              <a:buChar char="Ø"/>
              <a:defRPr/>
            </a:pPr>
            <a:r>
              <a:rPr lang="fr-FR" sz="2200" dirty="0">
                <a:latin typeface="Times New Roman" pitchFamily="18" charset="0"/>
                <a:cs typeface="Times New Roman" pitchFamily="18" charset="0"/>
              </a:rPr>
              <a:t>Aussi, serait-il nécessaire de réaliser une étude socio-économique afin d’évaluer le nombre d’emplois directs et indirects générés par le sous-secteur de la pêche </a:t>
            </a:r>
            <a:r>
              <a:rPr lang="fr-FR" sz="2200" dirty="0">
                <a:latin typeface="Times New Roman" pitchFamily="18" charset="0"/>
                <a:cs typeface="Times New Roman" pitchFamily="18" charset="0"/>
              </a:rPr>
              <a:t>artisanale, et sa contribution au PIB en </a:t>
            </a:r>
            <a:r>
              <a:rPr lang="fr-FR" sz="2200" dirty="0">
                <a:latin typeface="Times New Roman" pitchFamily="18" charset="0"/>
                <a:cs typeface="Times New Roman" pitchFamily="18" charset="0"/>
              </a:rPr>
              <a:t>s’appuyant sur </a:t>
            </a:r>
            <a:r>
              <a:rPr lang="fr-FR" sz="2200" dirty="0">
                <a:latin typeface="Times New Roman" pitchFamily="18" charset="0"/>
                <a:cs typeface="Times New Roman" pitchFamily="18" charset="0"/>
              </a:rPr>
              <a:t>les enquêtes </a:t>
            </a:r>
            <a:r>
              <a:rPr lang="fr-FR" sz="2200" dirty="0">
                <a:latin typeface="Times New Roman" pitchFamily="18" charset="0"/>
                <a:cs typeface="Times New Roman" pitchFamily="18" charset="0"/>
              </a:rPr>
              <a:t>cadre de la pêche artisanale maritime et celle de la pêche continentale et lagunaire.</a:t>
            </a: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EB6306-C91B-4355-8A8B-159681C08917}" type="slidenum">
              <a:rPr lang="fr-FR" altLang="fr-FR" smtClean="0">
                <a:solidFill>
                  <a:srgbClr val="000099"/>
                </a:solidFill>
                <a:latin typeface="Garamond" pitchFamily="18" charset="0"/>
              </a:rPr>
              <a:pPr eaLnBrk="1" hangingPunct="1"/>
              <a:t>37</a:t>
            </a:fld>
            <a:endParaRPr lang="fr-FR" altLang="fr-FR" smtClean="0">
              <a:solidFill>
                <a:srgbClr val="000099"/>
              </a:solidFill>
              <a:latin typeface="Garamond" pitchFamily="18" charset="0"/>
            </a:endParaRPr>
          </a:p>
        </p:txBody>
      </p:sp>
      <p:sp>
        <p:nvSpPr>
          <p:cNvPr id="67587"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67588"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7" name="ZoneTexte 6"/>
          <p:cNvSpPr txBox="1"/>
          <p:nvPr/>
        </p:nvSpPr>
        <p:spPr>
          <a:xfrm>
            <a:off x="179388" y="3203575"/>
            <a:ext cx="8713787"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dirty="0">
                <a:solidFill>
                  <a:srgbClr val="C00000"/>
                </a:solidFill>
                <a:latin typeface="Arial Black" pitchFamily="34" charset="0"/>
              </a:rPr>
              <a:t>MERCI DE VOTRE AIMABLE ATTENTION</a:t>
            </a:r>
          </a:p>
        </p:txBody>
      </p:sp>
      <p:pic>
        <p:nvPicPr>
          <p:cNvPr id="67590" name="Picture 2" descr="D:\Direction Aquaculture et des Peches (DAP)\IMAGE\P72302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981075"/>
            <a:ext cx="38147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descr="D:\Direction Aquaculture et des Peches (DAP)\IMAGE\P7230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644900"/>
            <a:ext cx="38877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4" descr="D:\Direction Aquaculture et des Peches (DAP)\IMAGE\P72101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981075"/>
            <a:ext cx="38893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5" descr="D:\Direction Aquaculture et des Peches (DAP)\IMAGE\P72404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789363"/>
            <a:ext cx="36718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750" y="1917700"/>
            <a:ext cx="8353425" cy="3959225"/>
          </a:xfrm>
        </p:spPr>
        <p:txBody>
          <a:bodyPr/>
          <a:lstStyle/>
          <a:p>
            <a:pPr algn="just">
              <a:defRPr/>
            </a:pPr>
            <a:r>
              <a:rPr lang="fr-FR" sz="3200" b="0" dirty="0" smtClean="0">
                <a:solidFill>
                  <a:schemeClr val="tx1"/>
                </a:solidFill>
                <a:latin typeface="Times New Roman" pitchFamily="18" charset="0"/>
                <a:cs typeface="Times New Roman" pitchFamily="18" charset="0"/>
              </a:rPr>
              <a:t>Les échanges avec le Consortium ont porté essentiellement sur:</a:t>
            </a:r>
          </a:p>
          <a:p>
            <a:pPr marL="457200" indent="-457200" algn="just">
              <a:buFontTx/>
              <a:buChar char="-"/>
              <a:defRPr/>
            </a:pPr>
            <a:r>
              <a:rPr lang="fr-FR" sz="3200" b="0" dirty="0" smtClean="0">
                <a:solidFill>
                  <a:schemeClr val="tx1"/>
                </a:solidFill>
                <a:latin typeface="Times New Roman" pitchFamily="18" charset="0"/>
                <a:cs typeface="Times New Roman" pitchFamily="18" charset="0"/>
              </a:rPr>
              <a:t>l’actualisation des graphiques et tableaux suites aux corrections apportées dans la base de données;</a:t>
            </a:r>
          </a:p>
          <a:p>
            <a:pPr marL="457200" indent="-457200" algn="just">
              <a:buFontTx/>
              <a:buChar char="-"/>
              <a:defRPr/>
            </a:pPr>
            <a:r>
              <a:rPr lang="fr-FR" sz="3200" b="0" dirty="0" smtClean="0">
                <a:solidFill>
                  <a:schemeClr val="tx1"/>
                </a:solidFill>
                <a:latin typeface="Times New Roman" pitchFamily="18" charset="0"/>
                <a:cs typeface="Times New Roman" pitchFamily="18" charset="0"/>
              </a:rPr>
              <a:t>Le contenu du rapport (commentaire et analyse des indicateurs)</a:t>
            </a:r>
            <a:endParaRPr lang="fr-FR" sz="3200" b="0" dirty="0">
              <a:solidFill>
                <a:schemeClr val="tx1"/>
              </a:solidFill>
              <a:latin typeface="Times New Roman" pitchFamily="18" charset="0"/>
              <a:cs typeface="Times New Roman" pitchFamily="18" charset="0"/>
            </a:endParaRPr>
          </a:p>
        </p:txBody>
      </p:sp>
      <p:sp>
        <p:nvSpPr>
          <p:cNvPr id="33795" name="Titre 2"/>
          <p:cNvSpPr>
            <a:spLocks noGrp="1"/>
          </p:cNvSpPr>
          <p:nvPr>
            <p:ph type="title"/>
          </p:nvPr>
        </p:nvSpPr>
        <p:spPr>
          <a:xfrm>
            <a:off x="539750" y="1052513"/>
            <a:ext cx="8135938" cy="431800"/>
          </a:xfrm>
        </p:spPr>
        <p:txBody>
          <a:bodyPr/>
          <a:lstStyle/>
          <a:p>
            <a:pPr algn="ctr"/>
            <a:r>
              <a:rPr lang="fr-FR" altLang="fr-FR" smtClean="0">
                <a:solidFill>
                  <a:srgbClr val="C00000"/>
                </a:solidFill>
              </a:rPr>
              <a:t/>
            </a:r>
            <a:br>
              <a:rPr lang="fr-FR" altLang="fr-FR" smtClean="0">
                <a:solidFill>
                  <a:srgbClr val="C00000"/>
                </a:solidFill>
              </a:rPr>
            </a:br>
            <a:r>
              <a:rPr lang="fr-FR" altLang="fr-FR" smtClean="0">
                <a:solidFill>
                  <a:srgbClr val="C00000"/>
                </a:solidFill>
              </a:rPr>
              <a:t>2. Échanges avec le consortium</a:t>
            </a:r>
            <a:br>
              <a:rPr lang="fr-FR" altLang="fr-FR" smtClean="0">
                <a:solidFill>
                  <a:srgbClr val="C00000"/>
                </a:solidFill>
              </a:rPr>
            </a:br>
            <a:endParaRPr lang="fr-FR" altLang="fr-FR" smtClean="0">
              <a:solidFill>
                <a:srgbClr val="C00000"/>
              </a:solidFill>
            </a:endParaRPr>
          </a:p>
        </p:txBody>
      </p:sp>
      <p:sp>
        <p:nvSpPr>
          <p:cNvPr id="33796"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BA5B71-80DC-423E-BDC2-F140125D256D}" type="slidenum">
              <a:rPr lang="fr-FR" altLang="fr-FR" smtClean="0">
                <a:solidFill>
                  <a:srgbClr val="000099"/>
                </a:solidFill>
                <a:latin typeface="Garamond" pitchFamily="18" charset="0"/>
              </a:rPr>
              <a:pPr eaLnBrk="1" hangingPunct="1"/>
              <a:t>4</a:t>
            </a:fld>
            <a:endParaRPr lang="fr-FR" altLang="fr-FR" smtClean="0">
              <a:solidFill>
                <a:srgbClr val="000099"/>
              </a:solidFill>
              <a:latin typeface="Garamond" pitchFamily="18" charset="0"/>
            </a:endParaRPr>
          </a:p>
        </p:txBody>
      </p:sp>
      <p:sp>
        <p:nvSpPr>
          <p:cNvPr id="33797"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3798"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1"/>
          <p:cNvSpPr>
            <a:spLocks noGrp="1"/>
          </p:cNvSpPr>
          <p:nvPr>
            <p:ph idx="1"/>
          </p:nvPr>
        </p:nvSpPr>
        <p:spPr>
          <a:xfrm>
            <a:off x="517525" y="1916113"/>
            <a:ext cx="8148638" cy="3457575"/>
          </a:xfrm>
        </p:spPr>
        <p:txBody>
          <a:bodyPr/>
          <a:lstStyle/>
          <a:p>
            <a:pPr algn="just">
              <a:lnSpc>
                <a:spcPct val="150000"/>
              </a:lnSpc>
            </a:pPr>
            <a:r>
              <a:rPr lang="fr-FR" altLang="fr-FR" b="0" smtClean="0">
                <a:solidFill>
                  <a:schemeClr val="tx1"/>
                </a:solidFill>
                <a:latin typeface="Times New Roman" pitchFamily="18" charset="0"/>
                <a:cs typeface="Times New Roman" pitchFamily="18" charset="0"/>
              </a:rPr>
              <a:t>Le dernier retour du Consortium après relecture du rapport a été fait le </a:t>
            </a:r>
            <a:r>
              <a:rPr lang="fr-FR" altLang="fr-FR" smtClean="0">
                <a:solidFill>
                  <a:schemeClr val="tx1"/>
                </a:solidFill>
                <a:latin typeface="Times New Roman" pitchFamily="18" charset="0"/>
                <a:cs typeface="Times New Roman" pitchFamily="18" charset="0"/>
              </a:rPr>
              <a:t>25 janvier 2016</a:t>
            </a:r>
            <a:r>
              <a:rPr lang="fr-FR" altLang="fr-FR" b="0" smtClean="0">
                <a:solidFill>
                  <a:schemeClr val="tx1"/>
                </a:solidFill>
                <a:latin typeface="Times New Roman" pitchFamily="18" charset="0"/>
                <a:cs typeface="Times New Roman" pitchFamily="18" charset="0"/>
              </a:rPr>
              <a:t>.</a:t>
            </a:r>
          </a:p>
          <a:p>
            <a:pPr algn="just">
              <a:lnSpc>
                <a:spcPct val="150000"/>
              </a:lnSpc>
            </a:pPr>
            <a:r>
              <a:rPr lang="fr-FR" altLang="fr-FR" b="0" smtClean="0">
                <a:solidFill>
                  <a:schemeClr val="tx1"/>
                </a:solidFill>
                <a:latin typeface="Times New Roman" pitchFamily="18" charset="0"/>
                <a:cs typeface="Times New Roman" pitchFamily="18" charset="0"/>
              </a:rPr>
              <a:t>Prenant en compte les remarques du Consortium, nous avons finalisé le rapport et transmis à l’UEMOA le </a:t>
            </a:r>
            <a:r>
              <a:rPr lang="fr-FR" altLang="fr-FR" smtClean="0">
                <a:solidFill>
                  <a:schemeClr val="tx1"/>
                </a:solidFill>
                <a:latin typeface="Times New Roman" pitchFamily="18" charset="0"/>
                <a:cs typeface="Times New Roman" pitchFamily="18" charset="0"/>
              </a:rPr>
              <a:t>12 février 2016. </a:t>
            </a:r>
          </a:p>
        </p:txBody>
      </p:sp>
      <p:sp>
        <p:nvSpPr>
          <p:cNvPr id="34819" name="Titre 2"/>
          <p:cNvSpPr>
            <a:spLocks noGrp="1"/>
          </p:cNvSpPr>
          <p:nvPr>
            <p:ph type="title"/>
          </p:nvPr>
        </p:nvSpPr>
        <p:spPr>
          <a:xfrm>
            <a:off x="539750" y="1052513"/>
            <a:ext cx="8135938" cy="647700"/>
          </a:xfrm>
        </p:spPr>
        <p:txBody>
          <a:bodyPr/>
          <a:lstStyle/>
          <a:p>
            <a:pPr algn="ctr"/>
            <a:r>
              <a:rPr lang="fr-FR" altLang="fr-FR" sz="2400" smtClean="0">
                <a:solidFill>
                  <a:srgbClr val="C00000"/>
                </a:solidFill>
                <a:latin typeface="Times New Roman" pitchFamily="18" charset="0"/>
                <a:cs typeface="Times New Roman" pitchFamily="18" charset="0"/>
              </a:rPr>
              <a:t/>
            </a:r>
            <a:br>
              <a:rPr lang="fr-FR" altLang="fr-FR" sz="2400" smtClean="0">
                <a:solidFill>
                  <a:srgbClr val="C00000"/>
                </a:solidFill>
                <a:latin typeface="Times New Roman" pitchFamily="18" charset="0"/>
                <a:cs typeface="Times New Roman" pitchFamily="18" charset="0"/>
              </a:rPr>
            </a:br>
            <a:r>
              <a:rPr lang="fr-FR" altLang="fr-FR" sz="2400" smtClean="0">
                <a:solidFill>
                  <a:srgbClr val="C00000"/>
                </a:solidFill>
                <a:latin typeface="Times New Roman" pitchFamily="18" charset="0"/>
                <a:cs typeface="Times New Roman" pitchFamily="18" charset="0"/>
              </a:rPr>
              <a:t>3. Dates de finalisation et de transmission du rapport à l’UEMOA</a:t>
            </a:r>
            <a:br>
              <a:rPr lang="fr-FR" altLang="fr-FR" sz="2400" smtClean="0">
                <a:solidFill>
                  <a:srgbClr val="C00000"/>
                </a:solidFill>
                <a:latin typeface="Times New Roman" pitchFamily="18" charset="0"/>
                <a:cs typeface="Times New Roman" pitchFamily="18" charset="0"/>
              </a:rPr>
            </a:br>
            <a:endParaRPr lang="fr-FR" altLang="fr-FR" sz="2400" smtClean="0">
              <a:solidFill>
                <a:srgbClr val="C00000"/>
              </a:solidFill>
              <a:latin typeface="Times New Roman" pitchFamily="18" charset="0"/>
              <a:cs typeface="Times New Roman" pitchFamily="18" charset="0"/>
            </a:endParaRPr>
          </a:p>
        </p:txBody>
      </p:sp>
      <p:sp>
        <p:nvSpPr>
          <p:cNvPr id="3482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034F91-6F20-4679-BB24-EEAFDA321E0B}" type="slidenum">
              <a:rPr lang="fr-FR" altLang="fr-FR" smtClean="0">
                <a:solidFill>
                  <a:srgbClr val="000099"/>
                </a:solidFill>
                <a:latin typeface="Garamond" pitchFamily="18" charset="0"/>
              </a:rPr>
              <a:pPr eaLnBrk="1" hangingPunct="1"/>
              <a:t>5</a:t>
            </a:fld>
            <a:endParaRPr lang="fr-FR" altLang="fr-FR" smtClean="0">
              <a:solidFill>
                <a:srgbClr val="000099"/>
              </a:solidFill>
              <a:latin typeface="Garamond" pitchFamily="18" charset="0"/>
            </a:endParaRPr>
          </a:p>
        </p:txBody>
      </p:sp>
      <p:sp>
        <p:nvSpPr>
          <p:cNvPr id="34821"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4822"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1"/>
          <p:cNvSpPr>
            <a:spLocks noGrp="1"/>
          </p:cNvSpPr>
          <p:nvPr>
            <p:ph idx="1"/>
          </p:nvPr>
        </p:nvSpPr>
        <p:spPr>
          <a:xfrm>
            <a:off x="528638" y="2924175"/>
            <a:ext cx="8147050" cy="649288"/>
          </a:xfrm>
          <a:solidFill>
            <a:schemeClr val="bg2">
              <a:lumMod val="75000"/>
            </a:schemeClr>
          </a:solidFill>
        </p:spPr>
        <p:txBody>
          <a:bodyPr/>
          <a:lstStyle/>
          <a:p>
            <a:pPr algn="ctr">
              <a:defRPr/>
            </a:pPr>
            <a:r>
              <a:rPr lang="fr-FR" sz="3600" dirty="0" smtClean="0">
                <a:solidFill>
                  <a:srgbClr val="C00000"/>
                </a:solidFill>
                <a:latin typeface="Arial Black" pitchFamily="34" charset="0"/>
              </a:rPr>
              <a:t>I. SITES DE DEBARQUEMENT</a:t>
            </a:r>
          </a:p>
        </p:txBody>
      </p:sp>
      <p:sp>
        <p:nvSpPr>
          <p:cNvPr id="35843"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418897-0E7C-4514-8FEC-EA05A962CB89}" type="slidenum">
              <a:rPr lang="fr-FR" altLang="fr-FR" smtClean="0">
                <a:solidFill>
                  <a:srgbClr val="000099"/>
                </a:solidFill>
                <a:latin typeface="Garamond" pitchFamily="18" charset="0"/>
              </a:rPr>
              <a:pPr eaLnBrk="1" hangingPunct="1"/>
              <a:t>6</a:t>
            </a:fld>
            <a:endParaRPr lang="fr-FR" altLang="fr-FR" smtClean="0">
              <a:solidFill>
                <a:srgbClr val="000099"/>
              </a:solidFill>
              <a:latin typeface="Garamond" pitchFamily="18" charset="0"/>
            </a:endParaRPr>
          </a:p>
        </p:txBody>
      </p:sp>
      <p:sp>
        <p:nvSpPr>
          <p:cNvPr id="35844"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5845"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35846" name="ZoneTexte 1"/>
          <p:cNvSpPr txBox="1">
            <a:spLocks noChangeArrowheads="1"/>
          </p:cNvSpPr>
          <p:nvPr/>
        </p:nvSpPr>
        <p:spPr bwMode="auto">
          <a:xfrm>
            <a:off x="755650" y="1268413"/>
            <a:ext cx="7561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800">
                <a:solidFill>
                  <a:srgbClr val="C00000"/>
                </a:solidFill>
                <a:latin typeface="Arial Black" pitchFamily="34" charset="0"/>
              </a:rPr>
              <a:t>DEUXIEME PARTIE: </a:t>
            </a:r>
          </a:p>
          <a:p>
            <a:pPr algn="ctr" eaLnBrk="1" hangingPunct="1"/>
            <a:r>
              <a:rPr lang="fr-FR" altLang="fr-FR" sz="2800">
                <a:solidFill>
                  <a:srgbClr val="C00000"/>
                </a:solidFill>
                <a:latin typeface="Arial Black" pitchFamily="34" charset="0"/>
              </a:rPr>
              <a:t>RESULTATS DE L’ENQUETE CADRE</a:t>
            </a: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2"/>
          <p:cNvSpPr>
            <a:spLocks noGrp="1"/>
          </p:cNvSpPr>
          <p:nvPr>
            <p:ph type="title"/>
          </p:nvPr>
        </p:nvSpPr>
        <p:spPr>
          <a:xfrm>
            <a:off x="539750" y="1052513"/>
            <a:ext cx="8135938" cy="288925"/>
          </a:xfrm>
        </p:spPr>
        <p:txBody>
          <a:bodyPr/>
          <a:lstStyle/>
          <a:p>
            <a:pPr algn="ctr"/>
            <a:r>
              <a:rPr lang="fr-FR" altLang="fr-FR" smtClean="0">
                <a:solidFill>
                  <a:srgbClr val="C00000"/>
                </a:solidFill>
              </a:rPr>
              <a:t/>
            </a:r>
            <a:br>
              <a:rPr lang="fr-FR" altLang="fr-FR" smtClean="0">
                <a:solidFill>
                  <a:srgbClr val="C00000"/>
                </a:solidFill>
              </a:rPr>
            </a:br>
            <a:r>
              <a:rPr lang="fr-FR" altLang="fr-FR" smtClean="0">
                <a:solidFill>
                  <a:srgbClr val="C00000"/>
                </a:solidFill>
              </a:rPr>
              <a:t>1. Présentation des sites de débarquement</a:t>
            </a:r>
            <a:br>
              <a:rPr lang="fr-FR" altLang="fr-FR" smtClean="0">
                <a:solidFill>
                  <a:srgbClr val="C00000"/>
                </a:solidFill>
              </a:rPr>
            </a:br>
            <a:endParaRPr lang="fr-FR" altLang="fr-FR" smtClean="0">
              <a:solidFill>
                <a:srgbClr val="C00000"/>
              </a:solidFill>
            </a:endParaRPr>
          </a:p>
        </p:txBody>
      </p:sp>
      <p:sp>
        <p:nvSpPr>
          <p:cNvPr id="3686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F7B58C-6F9F-44DC-98B4-8ED576A4E5D5}" type="slidenum">
              <a:rPr lang="fr-FR" altLang="fr-FR" smtClean="0">
                <a:solidFill>
                  <a:srgbClr val="000099"/>
                </a:solidFill>
                <a:latin typeface="Garamond" pitchFamily="18" charset="0"/>
              </a:rPr>
              <a:pPr eaLnBrk="1" hangingPunct="1"/>
              <a:t>7</a:t>
            </a:fld>
            <a:endParaRPr lang="fr-FR" altLang="fr-FR" smtClean="0">
              <a:solidFill>
                <a:srgbClr val="000099"/>
              </a:solidFill>
              <a:latin typeface="Garamond" pitchFamily="18" charset="0"/>
            </a:endParaRPr>
          </a:p>
        </p:txBody>
      </p:sp>
      <p:sp>
        <p:nvSpPr>
          <p:cNvPr id="36868"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6869"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36870"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916113"/>
            <a:ext cx="5400675" cy="3960812"/>
          </a:xfrm>
          <a:ln>
            <a:solidFill>
              <a:srgbClr val="FF3300"/>
            </a:solidFill>
            <a:miter lim="800000"/>
            <a:headEnd/>
            <a:tailEnd/>
          </a:ln>
        </p:spPr>
      </p:pic>
      <p:sp>
        <p:nvSpPr>
          <p:cNvPr id="8" name="Rectangle 7"/>
          <p:cNvSpPr/>
          <p:nvPr/>
        </p:nvSpPr>
        <p:spPr>
          <a:xfrm>
            <a:off x="5724525" y="1989138"/>
            <a:ext cx="3203575" cy="39703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2800" dirty="0">
                <a:latin typeface="Times New Roman" pitchFamily="18" charset="0"/>
                <a:cs typeface="Times New Roman" pitchFamily="18" charset="0"/>
              </a:rPr>
              <a:t>La pêche artisanale maritime en Côte d’Ivoire compte 105 sites de débarquement dont 64 % dispose d’un parc piroguier de taille inférieur à 10 embarcations ;</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2"/>
          <p:cNvSpPr>
            <a:spLocks noGrp="1"/>
          </p:cNvSpPr>
          <p:nvPr>
            <p:ph type="title"/>
          </p:nvPr>
        </p:nvSpPr>
        <p:spPr>
          <a:xfrm>
            <a:off x="539750" y="981075"/>
            <a:ext cx="8135938" cy="360363"/>
          </a:xfrm>
        </p:spPr>
        <p:txBody>
          <a:bodyPr/>
          <a:lstStyle/>
          <a:p>
            <a:pPr algn="ctr"/>
            <a:r>
              <a:rPr lang="fr-FR" altLang="fr-FR" smtClean="0">
                <a:solidFill>
                  <a:srgbClr val="C00000"/>
                </a:solidFill>
              </a:rPr>
              <a:t>1. Présentation des sites de débarquement</a:t>
            </a:r>
            <a:endParaRPr lang="fr-FR" altLang="fr-FR" smtClean="0"/>
          </a:p>
        </p:txBody>
      </p:sp>
      <p:sp>
        <p:nvSpPr>
          <p:cNvPr id="3789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BB5D6B-DEF0-4917-9423-D0BA14B5D22B}" type="slidenum">
              <a:rPr lang="fr-FR" altLang="fr-FR" smtClean="0">
                <a:solidFill>
                  <a:srgbClr val="000099"/>
                </a:solidFill>
                <a:latin typeface="Garamond" pitchFamily="18" charset="0"/>
              </a:rPr>
              <a:pPr eaLnBrk="1" hangingPunct="1"/>
              <a:t>8</a:t>
            </a:fld>
            <a:endParaRPr lang="fr-FR" altLang="fr-FR" smtClean="0">
              <a:solidFill>
                <a:srgbClr val="000099"/>
              </a:solidFill>
              <a:latin typeface="Garamond" pitchFamily="18" charset="0"/>
            </a:endParaRPr>
          </a:p>
        </p:txBody>
      </p:sp>
      <p:sp>
        <p:nvSpPr>
          <p:cNvPr id="3789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789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pic>
        <p:nvPicPr>
          <p:cNvPr id="37894" name="Espace réservé du contenu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684338"/>
            <a:ext cx="3960813" cy="4314825"/>
          </a:xfrm>
          <a:ln>
            <a:solidFill>
              <a:srgbClr val="C00000"/>
            </a:solidFill>
            <a:miter lim="800000"/>
            <a:headEnd/>
            <a:tailEnd/>
          </a:ln>
        </p:spPr>
      </p:pic>
      <p:sp>
        <p:nvSpPr>
          <p:cNvPr id="8" name="Rectangle 7"/>
          <p:cNvSpPr/>
          <p:nvPr/>
        </p:nvSpPr>
        <p:spPr>
          <a:xfrm>
            <a:off x="4643438" y="1628775"/>
            <a:ext cx="4179887" cy="4524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3200" dirty="0">
                <a:latin typeface="Times New Roman" pitchFamily="18" charset="0"/>
                <a:cs typeface="Times New Roman" pitchFamily="18" charset="0"/>
              </a:rPr>
              <a:t>La majorité (86 %) des sites de débarquement sont confondus aux sites d’habitation. </a:t>
            </a:r>
          </a:p>
          <a:p>
            <a:pPr>
              <a:defRPr/>
            </a:pPr>
            <a:r>
              <a:rPr lang="fr-FR" sz="3200" dirty="0">
                <a:latin typeface="Times New Roman" pitchFamily="18" charset="0"/>
                <a:cs typeface="Times New Roman" pitchFamily="18" charset="0"/>
              </a:rPr>
              <a:t>Ces sites d’habitation sont pour la plupart des campements de pêcheurs  installés sur la plage ;</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611188" y="1700213"/>
          <a:ext cx="7561262" cy="2881311"/>
        </p:xfrm>
        <a:graphic>
          <a:graphicData uri="http://schemas.openxmlformats.org/drawingml/2006/table">
            <a:tbl>
              <a:tblPr firstRow="1" firstCol="1" bandRow="1">
                <a:tableStyleId>{5C22544A-7EE6-4342-B048-85BDC9FD1C3A}</a:tableStyleId>
              </a:tblPr>
              <a:tblGrid>
                <a:gridCol w="2158158"/>
                <a:gridCol w="880582"/>
                <a:gridCol w="880582"/>
                <a:gridCol w="880582"/>
                <a:gridCol w="880582"/>
                <a:gridCol w="880582"/>
                <a:gridCol w="1000194"/>
              </a:tblGrid>
              <a:tr h="508942">
                <a:tc>
                  <a:txBody>
                    <a:bodyPr/>
                    <a:lstStyle/>
                    <a:p>
                      <a:pPr algn="ctr">
                        <a:lnSpc>
                          <a:spcPct val="115000"/>
                        </a:lnSpc>
                        <a:spcAft>
                          <a:spcPts val="0"/>
                        </a:spcAft>
                      </a:pPr>
                      <a:r>
                        <a:rPr lang="fr-FR" sz="1400" dirty="0">
                          <a:effectLst/>
                        </a:rPr>
                        <a:t>Commodités et services aux débarcadères</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ABIDJAN</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GBOKLE</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GRANDS PONTS</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SAN PEDRO</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SUD COMOE</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ENSEMBLE</a:t>
                      </a:r>
                      <a:endParaRPr lang="fr-FR" sz="1400">
                        <a:effectLst/>
                        <a:latin typeface="Cambria"/>
                        <a:ea typeface="Times New Roman"/>
                        <a:cs typeface="Times New Roman"/>
                      </a:endParaRPr>
                    </a:p>
                  </a:txBody>
                  <a:tcPr marL="44452" marR="44452" marT="0" marB="0" anchor="ctr"/>
                </a:tc>
              </a:tr>
              <a:tr h="508942">
                <a:tc>
                  <a:txBody>
                    <a:bodyPr/>
                    <a:lstStyle/>
                    <a:p>
                      <a:pPr>
                        <a:lnSpc>
                          <a:spcPct val="115000"/>
                        </a:lnSpc>
                        <a:spcAft>
                          <a:spcPts val="0"/>
                        </a:spcAft>
                      </a:pPr>
                      <a:r>
                        <a:rPr lang="fr-FR" sz="1400">
                          <a:effectLst/>
                        </a:rPr>
                        <a:t>Aménagement du</a:t>
                      </a:r>
                    </a:p>
                    <a:p>
                      <a:pPr>
                        <a:lnSpc>
                          <a:spcPct val="115000"/>
                        </a:lnSpc>
                        <a:spcAft>
                          <a:spcPts val="0"/>
                        </a:spcAft>
                      </a:pPr>
                      <a:r>
                        <a:rPr lang="fr-FR" sz="1400">
                          <a:effectLst/>
                        </a:rPr>
                        <a:t>débarcadère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0</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0</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3</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11</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3</a:t>
                      </a:r>
                      <a:endParaRPr lang="fr-FR" sz="1400">
                        <a:effectLst/>
                        <a:latin typeface="Cambria"/>
                        <a:ea typeface="Times New Roman"/>
                        <a:cs typeface="Times New Roman"/>
                      </a:endParaRPr>
                    </a:p>
                  </a:txBody>
                  <a:tcPr marL="44452" marR="44452" marT="0" marB="0" anchor="ctr"/>
                </a:tc>
              </a:tr>
              <a:tr h="271184">
                <a:tc>
                  <a:txBody>
                    <a:bodyPr/>
                    <a:lstStyle/>
                    <a:p>
                      <a:pPr>
                        <a:lnSpc>
                          <a:spcPct val="115000"/>
                        </a:lnSpc>
                        <a:spcAft>
                          <a:spcPts val="0"/>
                        </a:spcAft>
                      </a:pPr>
                      <a:r>
                        <a:rPr lang="fr-FR" sz="1400">
                          <a:effectLst/>
                        </a:rPr>
                        <a:t>Hygiène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6</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3</a:t>
                      </a:r>
                      <a:endParaRPr lang="fr-FR" sz="1400">
                        <a:effectLst/>
                        <a:latin typeface="Cambria"/>
                        <a:ea typeface="Times New Roman"/>
                        <a:cs typeface="Times New Roman"/>
                      </a:endParaRPr>
                    </a:p>
                  </a:txBody>
                  <a:tcPr marL="44452" marR="44452" marT="0" marB="0" anchor="ctr"/>
                </a:tc>
              </a:tr>
              <a:tr h="274466">
                <a:tc>
                  <a:txBody>
                    <a:bodyPr/>
                    <a:lstStyle/>
                    <a:p>
                      <a:pPr>
                        <a:lnSpc>
                          <a:spcPct val="115000"/>
                        </a:lnSpc>
                        <a:spcAft>
                          <a:spcPts val="0"/>
                        </a:spcAft>
                      </a:pPr>
                      <a:r>
                        <a:rPr lang="fr-FR" sz="1400">
                          <a:effectLst/>
                        </a:rPr>
                        <a:t>Facilité pour frais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38</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6</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33</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0</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13</a:t>
                      </a:r>
                      <a:endParaRPr lang="fr-FR" sz="1400">
                        <a:effectLst/>
                        <a:latin typeface="Cambria"/>
                        <a:ea typeface="Times New Roman"/>
                        <a:cs typeface="Times New Roman"/>
                      </a:endParaRPr>
                    </a:p>
                  </a:txBody>
                  <a:tcPr marL="44452" marR="44452" marT="0" marB="0" anchor="ctr"/>
                </a:tc>
              </a:tr>
              <a:tr h="508942">
                <a:tc>
                  <a:txBody>
                    <a:bodyPr/>
                    <a:lstStyle/>
                    <a:p>
                      <a:pPr>
                        <a:lnSpc>
                          <a:spcPct val="115000"/>
                        </a:lnSpc>
                        <a:spcAft>
                          <a:spcPts val="0"/>
                        </a:spcAft>
                      </a:pPr>
                      <a:r>
                        <a:rPr lang="fr-FR" sz="1400">
                          <a:effectLst/>
                        </a:rPr>
                        <a:t>Facilité pour transformer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43</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14</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9</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28</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0</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18</a:t>
                      </a:r>
                      <a:endParaRPr lang="fr-FR" sz="1400">
                        <a:effectLst/>
                        <a:latin typeface="Cambria"/>
                        <a:ea typeface="Times New Roman"/>
                        <a:cs typeface="Times New Roman"/>
                      </a:endParaRPr>
                    </a:p>
                  </a:txBody>
                  <a:tcPr marL="44452" marR="44452" marT="0" marB="0" anchor="ctr"/>
                </a:tc>
              </a:tr>
              <a:tr h="396867">
                <a:tc>
                  <a:txBody>
                    <a:bodyPr/>
                    <a:lstStyle/>
                    <a:p>
                      <a:pPr>
                        <a:lnSpc>
                          <a:spcPct val="115000"/>
                        </a:lnSpc>
                        <a:spcAft>
                          <a:spcPts val="0"/>
                        </a:spcAft>
                      </a:pPr>
                      <a:r>
                        <a:rPr lang="fr-FR" sz="1400">
                          <a:effectLst/>
                        </a:rPr>
                        <a:t>Matériel de pêche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0</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17</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0</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5</a:t>
                      </a:r>
                      <a:endParaRPr lang="fr-FR" sz="1400" dirty="0">
                        <a:effectLst/>
                        <a:latin typeface="Cambria"/>
                        <a:ea typeface="Times New Roman"/>
                        <a:cs typeface="Times New Roman"/>
                      </a:endParaRPr>
                    </a:p>
                  </a:txBody>
                  <a:tcPr marL="44452" marR="44452" marT="0" marB="0" anchor="ctr"/>
                </a:tc>
              </a:tr>
              <a:tr h="411968">
                <a:tc>
                  <a:txBody>
                    <a:bodyPr/>
                    <a:lstStyle/>
                    <a:p>
                      <a:pPr>
                        <a:lnSpc>
                          <a:spcPct val="115000"/>
                        </a:lnSpc>
                        <a:spcAft>
                          <a:spcPts val="0"/>
                        </a:spcAft>
                      </a:pPr>
                      <a:r>
                        <a:rPr lang="fr-FR" sz="1400">
                          <a:effectLst/>
                        </a:rPr>
                        <a:t>Prestataires de services (%)</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24</a:t>
                      </a:r>
                      <a:endParaRPr lang="fr-FR" sz="1400" dirty="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7</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12</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39</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a:effectLst/>
                        </a:rPr>
                        <a:t>6</a:t>
                      </a:r>
                      <a:endParaRPr lang="fr-FR" sz="1400">
                        <a:effectLst/>
                        <a:latin typeface="Cambria"/>
                        <a:ea typeface="Times New Roman"/>
                        <a:cs typeface="Times New Roman"/>
                      </a:endParaRPr>
                    </a:p>
                  </a:txBody>
                  <a:tcPr marL="44452" marR="44452" marT="0" marB="0" anchor="ctr"/>
                </a:tc>
                <a:tc>
                  <a:txBody>
                    <a:bodyPr/>
                    <a:lstStyle/>
                    <a:p>
                      <a:pPr algn="ctr">
                        <a:lnSpc>
                          <a:spcPct val="115000"/>
                        </a:lnSpc>
                        <a:spcAft>
                          <a:spcPts val="0"/>
                        </a:spcAft>
                      </a:pPr>
                      <a:r>
                        <a:rPr lang="fr-FR" sz="1400" dirty="0">
                          <a:effectLst/>
                        </a:rPr>
                        <a:t>17</a:t>
                      </a:r>
                      <a:endParaRPr lang="fr-FR" sz="1400" dirty="0">
                        <a:effectLst/>
                        <a:latin typeface="Cambria"/>
                        <a:ea typeface="Times New Roman"/>
                        <a:cs typeface="Times New Roman"/>
                      </a:endParaRPr>
                    </a:p>
                  </a:txBody>
                  <a:tcPr marL="44452" marR="44452" marT="0" marB="0" anchor="ctr"/>
                </a:tc>
              </a:tr>
            </a:tbl>
          </a:graphicData>
        </a:graphic>
      </p:graphicFrame>
      <p:sp>
        <p:nvSpPr>
          <p:cNvPr id="38980" name="Titre 2"/>
          <p:cNvSpPr>
            <a:spLocks noGrp="1"/>
          </p:cNvSpPr>
          <p:nvPr>
            <p:ph type="title"/>
          </p:nvPr>
        </p:nvSpPr>
        <p:spPr>
          <a:xfrm>
            <a:off x="539750" y="1052513"/>
            <a:ext cx="8135938" cy="288925"/>
          </a:xfrm>
        </p:spPr>
        <p:txBody>
          <a:bodyPr/>
          <a:lstStyle/>
          <a:p>
            <a:pPr algn="ctr"/>
            <a:r>
              <a:rPr lang="fr-FR" altLang="fr-FR" smtClean="0">
                <a:solidFill>
                  <a:srgbClr val="C00000"/>
                </a:solidFill>
              </a:rPr>
              <a:t>2. Commodités et services liés aux débarcadères</a:t>
            </a:r>
            <a:endParaRPr lang="fr-FR" altLang="fr-FR" smtClean="0"/>
          </a:p>
        </p:txBody>
      </p:sp>
      <p:sp>
        <p:nvSpPr>
          <p:cNvPr id="38981"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6B7E75-0F4E-4263-94F7-E487963AB47A}" type="slidenum">
              <a:rPr lang="fr-FR" altLang="fr-FR" smtClean="0">
                <a:solidFill>
                  <a:srgbClr val="000099"/>
                </a:solidFill>
                <a:latin typeface="Garamond" pitchFamily="18" charset="0"/>
              </a:rPr>
              <a:pPr eaLnBrk="1" hangingPunct="1"/>
              <a:t>9</a:t>
            </a:fld>
            <a:endParaRPr lang="fr-FR" altLang="fr-FR" smtClean="0">
              <a:solidFill>
                <a:srgbClr val="000099"/>
              </a:solidFill>
              <a:latin typeface="Garamond" pitchFamily="18" charset="0"/>
            </a:endParaRPr>
          </a:p>
        </p:txBody>
      </p:sp>
      <p:sp>
        <p:nvSpPr>
          <p:cNvPr id="38982" name="Espace réservé de la date 4"/>
          <p:cNvSpPr>
            <a:spLocks noGrp="1"/>
          </p:cNvSpPr>
          <p:nvPr>
            <p:ph type="dt"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GT n°5 – 22 au 26 février 2016 à Abidjan, Côte d’Ivoire</a:t>
            </a:r>
          </a:p>
        </p:txBody>
      </p:sp>
      <p:sp>
        <p:nvSpPr>
          <p:cNvPr id="38983" name="Espace réservé du pied de page 5"/>
          <p:cNvSpPr>
            <a:spLocks noGrp="1"/>
          </p:cNvSpPr>
          <p:nvPr>
            <p:ph type="ftr"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mtClean="0">
                <a:solidFill>
                  <a:srgbClr val="336699"/>
                </a:solidFill>
              </a:rPr>
              <a:t>Programme Régional UEMOA</a:t>
            </a:r>
          </a:p>
        </p:txBody>
      </p:sp>
      <p:sp>
        <p:nvSpPr>
          <p:cNvPr id="8" name="Rectangle 7"/>
          <p:cNvSpPr/>
          <p:nvPr/>
        </p:nvSpPr>
        <p:spPr>
          <a:xfrm>
            <a:off x="539750" y="4749800"/>
            <a:ext cx="8135938" cy="13223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2000" dirty="0">
                <a:latin typeface="Times New Roman" pitchFamily="18" charset="0"/>
                <a:cs typeface="Times New Roman" pitchFamily="18" charset="0"/>
              </a:rPr>
              <a:t>La majorité des sites de débarquement n’a pas accès aux services minimum en termes de facilités de conservation de produits frais, d’aménagement des débarcadères, d’accès au matériel de pêche, des facilités d’hygiène, de transformation des produits de pêche ;</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emièr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2675</TotalTime>
  <Words>2671</Words>
  <Application>Microsoft Office PowerPoint</Application>
  <PresentationFormat>Affichage à l'écran (4:3)</PresentationFormat>
  <Paragraphs>369</Paragraphs>
  <Slides>37</Slides>
  <Notes>0</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37</vt:i4>
      </vt:variant>
    </vt:vector>
  </HeadingPairs>
  <TitlesOfParts>
    <vt:vector size="50" baseType="lpstr">
      <vt:lpstr>Arial</vt:lpstr>
      <vt:lpstr>Calibri</vt:lpstr>
      <vt:lpstr>Garamond</vt:lpstr>
      <vt:lpstr>Wingdings</vt:lpstr>
      <vt:lpstr>Arial Black</vt:lpstr>
      <vt:lpstr>Times New Roman</vt:lpstr>
      <vt:lpstr>Cambria</vt:lpstr>
      <vt:lpstr>première page</vt:lpstr>
      <vt:lpstr>4_Conception personnalisée</vt:lpstr>
      <vt:lpstr>3_Conception personnalisée</vt:lpstr>
      <vt:lpstr>2_Conception personnalisée</vt:lpstr>
      <vt:lpstr>1_Conception personnalisée</vt:lpstr>
      <vt:lpstr>Conception personnalisée</vt:lpstr>
      <vt:lpstr>ATELIER REGIONAL DE VALIDATION ET CLOTURE DU PROGRAMME : ETAT DES PECHERIES ARTISANALES CONTINENTALE ET MARITIME DANS LES 8 ETATS MEMBRES DE L’UEMOA   Abidjan, du 22 au 26 février 2016</vt:lpstr>
      <vt:lpstr> PREMIERE PARTIE :  Retour sur ce qui a été fait depuis le GT4 </vt:lpstr>
      <vt:lpstr> 1. Principales corrections apportées aux rapports et sur les bases de données </vt:lpstr>
      <vt:lpstr> 2. Échanges avec le consortium </vt:lpstr>
      <vt:lpstr> 3. Dates de finalisation et de transmission du rapport à l’UEMOA </vt:lpstr>
      <vt:lpstr>Présentation PowerPoint</vt:lpstr>
      <vt:lpstr> 1. Présentation des sites de débarquement </vt:lpstr>
      <vt:lpstr>1. Présentation des sites de débarquement</vt:lpstr>
      <vt:lpstr>2. Commodités et services liés aux débarcadères</vt:lpstr>
      <vt:lpstr>3. Pollution et types de pollution</vt:lpstr>
      <vt:lpstr>3. Pollution et types de pollution</vt:lpstr>
      <vt:lpstr>Présentation PowerPoint</vt:lpstr>
      <vt:lpstr>1. Nombre et types d’embarcation</vt:lpstr>
      <vt:lpstr>Présentation PowerPoint</vt:lpstr>
      <vt:lpstr>3. Année de construction</vt:lpstr>
      <vt:lpstr>4. Prix d’achat des embarcations</vt:lpstr>
      <vt:lpstr>Présentation PowerPoint</vt:lpstr>
      <vt:lpstr>1. Présentation</vt:lpstr>
      <vt:lpstr>2. Principales cibles des engins</vt:lpstr>
      <vt:lpstr>3. Prix d’achat moyen des engins</vt:lpstr>
      <vt:lpstr>Présentation PowerPoint</vt:lpstr>
      <vt:lpstr>1. Nombre de pêcheurs</vt:lpstr>
      <vt:lpstr>2. Nationalité des pêcheurs</vt:lpstr>
      <vt:lpstr>3. Sites d’habitation des pêcheurs</vt:lpstr>
      <vt:lpstr>4. Qualité de l’habitat des ménages des pêcheurs</vt:lpstr>
      <vt:lpstr>5. Scolarisation</vt:lpstr>
      <vt:lpstr>6. Condition de travail</vt:lpstr>
      <vt:lpstr>7. Types de conflits</vt:lpstr>
      <vt:lpstr>8. Equipement de sécurité</vt:lpstr>
      <vt:lpstr>9. Principale Source de revenu</vt:lpstr>
      <vt:lpstr>10. Ménage de pêcheurs</vt:lpstr>
      <vt:lpstr>Présentation PowerPoint</vt:lpstr>
      <vt:lpstr>Présentation PowerPoint</vt:lpstr>
      <vt:lpstr>TROISIEME PARTIE :  Bilan de l’ECPM </vt:lpstr>
      <vt:lpstr> I. Contraintes et/ ou difficultés rencontrées </vt:lpstr>
      <vt:lpstr> II. Positionnement pour la suite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Carole ESCARAVAGE</dc:creator>
  <cp:lastModifiedBy>Nolwenn COZANNET</cp:lastModifiedBy>
  <cp:revision>228</cp:revision>
  <dcterms:created xsi:type="dcterms:W3CDTF">2011-01-28T14:13:06Z</dcterms:created>
  <dcterms:modified xsi:type="dcterms:W3CDTF">2016-03-07T11:18:05Z</dcterms:modified>
</cp:coreProperties>
</file>