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5" r:id="rId2"/>
    <p:sldMasterId id="2147483763" r:id="rId3"/>
    <p:sldMasterId id="2147483686" r:id="rId4"/>
    <p:sldMasterId id="2147483674" r:id="rId5"/>
    <p:sldMasterId id="2147483661" r:id="rId6"/>
  </p:sldMasterIdLst>
  <p:notesMasterIdLst>
    <p:notesMasterId r:id="rId44"/>
  </p:notesMasterIdLst>
  <p:handoutMasterIdLst>
    <p:handoutMasterId r:id="rId45"/>
  </p:handoutMasterIdLst>
  <p:sldIdLst>
    <p:sldId id="258" r:id="rId7"/>
    <p:sldId id="261" r:id="rId8"/>
    <p:sldId id="262" r:id="rId9"/>
    <p:sldId id="270" r:id="rId10"/>
    <p:sldId id="263" r:id="rId11"/>
    <p:sldId id="264" r:id="rId12"/>
    <p:sldId id="271" r:id="rId13"/>
    <p:sldId id="265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300" r:id="rId41"/>
    <p:sldId id="301" r:id="rId42"/>
    <p:sldId id="269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CC"/>
    <a:srgbClr val="006699"/>
    <a:srgbClr val="FFFFFF"/>
    <a:srgbClr val="FFCC66"/>
    <a:srgbClr val="FF33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3950" autoAdjust="0"/>
  </p:normalViewPr>
  <p:slideViewPr>
    <p:cSldViewPr>
      <p:cViewPr>
        <p:scale>
          <a:sx n="90" d="100"/>
          <a:sy n="90" d="100"/>
        </p:scale>
        <p:origin x="-90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3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31/01/2011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C46494-5F2B-4EC7-AA0F-3D50CC36AA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022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31/01/2011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8E27F8-E9AE-406D-82B7-C7C7413539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200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2"/>
          <p:cNvSpPr txBox="1">
            <a:spLocks/>
          </p:cNvSpPr>
          <p:nvPr userDrawn="1"/>
        </p:nvSpPr>
        <p:spPr>
          <a:xfrm>
            <a:off x="3997325" y="6351588"/>
            <a:ext cx="367188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6699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GT n°2 – 9 au 13 février, Dakar - SENEGAL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124744"/>
            <a:ext cx="7067128" cy="5001419"/>
          </a:xfrm>
        </p:spPr>
        <p:txBody>
          <a:bodyPr/>
          <a:lstStyle>
            <a:lvl1pPr marL="0" indent="0" algn="r">
              <a:defRPr sz="2600">
                <a:solidFill>
                  <a:srgbClr val="0070C0"/>
                </a:solidFill>
                <a:latin typeface="Garamond" pitchFamily="18" charset="0"/>
              </a:defRPr>
            </a:lvl1pPr>
            <a:lvl2pPr marL="542925" indent="-457200">
              <a:spcBef>
                <a:spcPts val="0"/>
              </a:spcBef>
              <a:buSzPct val="85000"/>
              <a:buFont typeface="Wingdings" pitchFamily="2" charset="2"/>
              <a:buChar char="ü"/>
              <a:defRPr sz="2400" u="sng"/>
            </a:lvl2pPr>
            <a:lvl3pPr marL="1143000" indent="-600075">
              <a:spcBef>
                <a:spcPts val="0"/>
              </a:spcBef>
              <a:buSzPct val="85000"/>
              <a:defRPr sz="2000" b="0" u="none" baseline="0">
                <a:latin typeface="+mn-lt"/>
              </a:defRPr>
            </a:lvl3pPr>
            <a:lvl4pPr>
              <a:spcBef>
                <a:spcPts val="0"/>
              </a:spcBef>
              <a:buSzPct val="85000"/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     Troisième niveau</a:t>
            </a:r>
          </a:p>
          <a:p>
            <a:pPr lvl="3"/>
            <a:r>
              <a:rPr lang="fr-FR" dirty="0" smtClean="0"/>
              <a:t>       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1331639" cy="46085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SzPct val="100000"/>
              <a:buFont typeface="+mj-lt"/>
              <a:buNone/>
              <a:defRPr sz="1600" u="sng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F160C3EE-C105-4255-A453-9E915C14646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Programme Régional </a:t>
            </a:r>
            <a:r>
              <a:rPr lang="fr-FR" smtClean="0"/>
              <a:t>UEMOA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596FDF-C590-44A8-8E68-DDBE7AFB0E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3D4B3C-CC61-43A0-839E-346162C0AB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400EE1-3B7C-43FB-B69B-6CD6445B04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C10811-DC95-4048-A2A8-3D59391B52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6CBC-33EE-41D0-B160-C604FA6B94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0B40-5B4D-4E98-9D1F-C8613C995C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FD59-EF39-402B-AE32-CD0082B93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5F11-D706-4F72-BA12-CAEC2E74FB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EFB49-6065-466B-9F0F-EC8A40E930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1841-49E4-4FFB-89E9-53167DA0F3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qu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501008"/>
            <a:ext cx="8147248" cy="2625155"/>
          </a:xfrm>
        </p:spPr>
        <p:txBody>
          <a:bodyPr/>
          <a:lstStyle>
            <a:lvl1pPr marL="0" indent="0" algn="r">
              <a:defRPr sz="2800">
                <a:latin typeface="Garamond" pitchFamily="18" charset="0"/>
              </a:defRPr>
            </a:lvl1pPr>
            <a:lvl2pPr>
              <a:defRPr sz="2400" u="sng"/>
            </a:lvl2pPr>
            <a:lvl3pPr>
              <a:defRPr sz="2000" b="1" u="none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36135" cy="194421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D0604D6-FDCD-47F7-8833-5070EDB66EA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e la date 17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GT n°5 – 22 au 26 février 2016 à Abidjan, Côte d’Ivoire</a:t>
            </a:r>
          </a:p>
        </p:txBody>
      </p:sp>
      <p:sp>
        <p:nvSpPr>
          <p:cNvPr id="6" name="Espace réservé du pied de page 19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Programme Régional UEMOA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5A65-020F-4C4A-A512-CD43D77BF4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56966-6856-4DA0-B0CE-A130B26048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574A-340A-4EE9-8CDD-C954D7F157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A6E0-D091-4315-B94A-93F820A43E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8DBD-906E-4885-B7BE-7B7A9EDAF3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7FF0-D893-47A2-9237-A72FE726D9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6DBE-0BFA-461B-A841-2C6646287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1B28-FADF-4A65-838B-0F57D790BE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C8CE-D43D-451E-B2B4-1C96A5948D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E1B3-36AB-4B8D-97D6-9F1B404CD8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5EFD-0940-432F-95A5-4E908FAD75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5D8F-09EE-4C34-B1F8-E0588AD305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DD9D-BE84-4511-94EC-0EC7618A6F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3D2B-2016-4588-B456-1D9555B6A6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8392-FAF3-4A9F-837D-C4B2BD517C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01CA2-156D-4165-A492-A7CE5E4A40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F2A0-B232-4BC8-A881-55A6038427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2D02-1998-4BCC-BE87-A0E330F35B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09CB-808D-4159-AA90-0F5E52F4AC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4CD9-C210-444B-B7E8-9A715C2947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3"/>
          <p:cNvSpPr txBox="1">
            <a:spLocks/>
          </p:cNvSpPr>
          <p:nvPr userDrawn="1"/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CAB3F8F-EB01-4A15-A326-58BA8DA56BC7}" type="slidenum">
              <a:rPr lang="fr-FR" smtClean="0">
                <a:solidFill>
                  <a:srgbClr val="336699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036496" cy="764704"/>
          </a:xfrm>
          <a:prstGeom prst="rect">
            <a:avLst/>
          </a:prstGeom>
          <a:gradFill>
            <a:gsLst>
              <a:gs pos="90000">
                <a:srgbClr val="006699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17" descr="logo ppt consortiu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-3175"/>
            <a:ext cx="14366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050" y="0"/>
            <a:ext cx="863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5001419"/>
          </a:xfrm>
        </p:spPr>
        <p:txBody>
          <a:bodyPr/>
          <a:lstStyle>
            <a:lvl1pPr marL="0" indent="0" algn="r">
              <a:buNone/>
              <a:defRPr sz="2600">
                <a:latin typeface="Garamond" pitchFamily="18" charset="0"/>
              </a:defRPr>
            </a:lvl1pPr>
            <a:lvl2pPr marL="542925" indent="-457200">
              <a:spcBef>
                <a:spcPts val="0"/>
              </a:spcBef>
              <a:buSzPct val="85000"/>
              <a:buFont typeface="Wingdings" pitchFamily="2" charset="2"/>
              <a:buChar char="ü"/>
              <a:defRPr sz="2400" u="sng"/>
            </a:lvl2pPr>
            <a:lvl3pPr marL="1080000" marR="0" indent="-36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None/>
              <a:tabLst/>
              <a:defRPr sz="1800" b="0" u="none" baseline="0">
                <a:latin typeface="+mn-lt"/>
                <a:sym typeface="Wingdings"/>
              </a:defRPr>
            </a:lvl3pPr>
            <a:lvl4pPr>
              <a:spcBef>
                <a:spcPts val="0"/>
              </a:spcBef>
              <a:buSzPct val="85000"/>
              <a:buNone/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1331639" cy="46085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SzPct val="100000"/>
              <a:buFont typeface="+mj-lt"/>
              <a:buNone/>
              <a:defRPr sz="1600" b="1" u="sng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634480" y="29793"/>
            <a:ext cx="7052320" cy="764704"/>
          </a:xfrm>
          <a:prstGeom prst="rect">
            <a:avLst/>
          </a:prstGeom>
        </p:spPr>
        <p:txBody>
          <a:bodyPr anchor="ctr"/>
          <a:lstStyle>
            <a:lvl1pPr>
              <a:defRPr sz="2600" b="1" u="none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2E8E-25D4-49DE-966A-4A4698B73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E4E1-88E1-4FC9-8AB8-305CE8B4C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FA98-C723-458A-A7E9-912A6FAE22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D33E-974E-44DC-A988-101C1DC9F2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A64F-9042-4278-8BB4-0D7D392863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F161-F406-47FC-A599-F83E7A6DC5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2189-7D0E-4F00-A21C-A73D9B871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D8C5-C4CF-45C3-853A-BE63A150AA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56AD-761F-4F10-ABE6-83995DA4BA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8516-3405-483F-A9A6-31C483B642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A684D7-5E9C-4B66-9568-6CA2A9E695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54A2-4D4E-4498-AB5B-A4E3DA69F6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4473-4357-4257-9720-C8A8EE71E0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C174-0439-4C2C-8FA2-1178ACAB7A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8D72-4095-4AF9-86AF-2B0F41E841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A63A-B114-4C86-A243-ED036D04B7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F009-8A45-4D39-8286-9A70361EB5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B230-5CE4-4372-AE13-459121DFD3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1A63-593D-4C3E-8DE8-95AA1C0300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43C139-4CF1-4657-AC38-D34025D6DE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0C18A-A8D6-43CC-A8FF-FE7F5EBF85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25F5BF-77DA-4CCE-8B98-4BA15A3005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91089-6F6E-489D-A276-858212533F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2781300"/>
            <a:ext cx="8135938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	Troisième niveau</a:t>
            </a:r>
          </a:p>
          <a:p>
            <a:pPr lvl="3"/>
            <a:r>
              <a:rPr lang="fr-FR" altLang="fr-FR" smtClean="0"/>
              <a:t>	Quatrième niveau</a:t>
            </a:r>
          </a:p>
        </p:txBody>
      </p:sp>
      <p:sp>
        <p:nvSpPr>
          <p:cNvPr id="1027" name="Espace réservé du titre 22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pic>
        <p:nvPicPr>
          <p:cNvPr id="1028" name="Picture 20" descr="\\yankee\datas\c.escaravage\Mes documents\UEMOA\logo partenaires\image pP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" y="49213"/>
            <a:ext cx="9083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13"/>
          <p:cNvSpPr>
            <a:spLocks noGrp="1"/>
          </p:cNvSpPr>
          <p:nvPr>
            <p:ph type="sldNum" sz="quarter" idx="4"/>
          </p:nvPr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0066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4910C2AD-29F2-4896-8FA4-3A8D0D45874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63007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7"/>
          <p:cNvSpPr>
            <a:spLocks noGrp="1"/>
          </p:cNvSpPr>
          <p:nvPr>
            <p:ph type="dt" sz="quarter" idx="2"/>
          </p:nvPr>
        </p:nvSpPr>
        <p:spPr bwMode="auto">
          <a:xfrm>
            <a:off x="3635375" y="6373813"/>
            <a:ext cx="4752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336699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GT n°5 – 22 au 26 février 2016 à Abidjan, Côte d’Ivoire</a:t>
            </a:r>
            <a:endParaRPr lang="fr-FR" altLang="fr-FR" dirty="0"/>
          </a:p>
        </p:txBody>
      </p:sp>
      <p:sp>
        <p:nvSpPr>
          <p:cNvPr id="12" name="Espace réservé du pied de page 19"/>
          <p:cNvSpPr>
            <a:spLocks noGrp="1"/>
          </p:cNvSpPr>
          <p:nvPr>
            <p:ph type="ftr" sz="quarter" idx="3"/>
          </p:nvPr>
        </p:nvSpPr>
        <p:spPr bwMode="auto">
          <a:xfrm>
            <a:off x="6350" y="6381750"/>
            <a:ext cx="37449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336699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/>
              <a:t>Programme Régional UEMOA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9" r:id="rId1"/>
    <p:sldLayoutId id="2147486780" r:id="rId2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604A7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4A7B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Font typeface="Arial" charset="0"/>
        <a:defRPr sz="2600" b="1" kern="1200">
          <a:solidFill>
            <a:srgbClr val="0070C0"/>
          </a:solidFill>
          <a:latin typeface="Garamond" pitchFamily="18" charset="0"/>
          <a:ea typeface="+mn-ea"/>
          <a:cs typeface="+mn-cs"/>
        </a:defRPr>
      </a:lvl1pPr>
      <a:lvl2pPr marL="446088" indent="-36036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400" b="1" u="sng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781050" algn="l" rtl="0" eaLnBrk="0" fontAlgn="base" hangingPunct="0">
        <a:spcBef>
          <a:spcPct val="20000"/>
        </a:spcBef>
        <a:spcAft>
          <a:spcPct val="0"/>
        </a:spcAft>
        <a:buSzPct val="80000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79216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036496" cy="764703"/>
          </a:xfrm>
          <a:prstGeom prst="rect">
            <a:avLst/>
          </a:prstGeom>
          <a:gradFill>
            <a:gsLst>
              <a:gs pos="90000">
                <a:srgbClr val="006699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1619250" y="0"/>
            <a:ext cx="7053263" cy="765175"/>
          </a:xfrm>
          <a:prstGeom prst="rect">
            <a:avLst/>
          </a:prstGeom>
        </p:spPr>
        <p:txBody>
          <a:bodyPr anchor="ctr"/>
          <a:lstStyle>
            <a:lvl1pPr>
              <a:defRPr sz="2600" b="1" u="none">
                <a:latin typeface="Garamond" pitchFamily="18" charset="0"/>
              </a:defRPr>
            </a:lvl1pPr>
          </a:lstStyle>
          <a:p>
            <a:pPr algn="ctr" eaLnBrk="0" hangingPunct="0">
              <a:defRPr/>
            </a:pPr>
            <a:r>
              <a:rPr lang="fr-FR" dirty="0" smtClean="0">
                <a:solidFill>
                  <a:schemeClr val="bg1"/>
                </a:solidFill>
                <a:ea typeface="+mj-ea"/>
                <a:cs typeface="+mj-cs"/>
              </a:rPr>
              <a:t>Cliquez pour modifier le style du titre</a:t>
            </a:r>
            <a:endParaRPr lang="fr-FR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055" name="Image 8" descr="logo ppt consortium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" y="44450"/>
            <a:ext cx="13096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2"/>
          <p:cNvSpPr txBox="1">
            <a:spLocks/>
          </p:cNvSpPr>
          <p:nvPr userDrawn="1"/>
        </p:nvSpPr>
        <p:spPr>
          <a:xfrm>
            <a:off x="3844925" y="6373813"/>
            <a:ext cx="3671888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336699"/>
                </a:solidFill>
              </a:rPr>
              <a:t>GT n°4 – 12 au 15 octobre à Lomé,  TOGO</a:t>
            </a:r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12" name="Espace réservé du numéro de diapositive 13"/>
          <p:cNvSpPr txBox="1">
            <a:spLocks/>
          </p:cNvSpPr>
          <p:nvPr userDrawn="1"/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5C94DD09-7A86-42DF-8B5A-3F5E838C5D01}" type="slidenum">
              <a:rPr lang="fr-FR" smtClean="0">
                <a:solidFill>
                  <a:srgbClr val="336699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13" name="Espace réservé du pied de page 14"/>
          <p:cNvSpPr txBox="1">
            <a:spLocks/>
          </p:cNvSpPr>
          <p:nvPr userDrawn="1"/>
        </p:nvSpPr>
        <p:spPr>
          <a:xfrm>
            <a:off x="0" y="6376988"/>
            <a:ext cx="3744913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rgbClr val="000099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336699"/>
                </a:solidFill>
              </a:rPr>
              <a:t>Programme Régional UEMOA</a:t>
            </a:r>
            <a:endParaRPr lang="fr-FR" dirty="0">
              <a:solidFill>
                <a:srgbClr val="336699"/>
              </a:solidFill>
            </a:endParaRPr>
          </a:p>
        </p:txBody>
      </p:sp>
      <p:pic>
        <p:nvPicPr>
          <p:cNvPr id="2059" name="Image 1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8175" y="-15875"/>
            <a:ext cx="8651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45" r:id="rId1"/>
    <p:sldLayoutId id="2147486781" r:id="rId2"/>
    <p:sldLayoutId id="2147486782" r:id="rId3"/>
    <p:sldLayoutId id="2147486783" r:id="rId4"/>
    <p:sldLayoutId id="2147486784" r:id="rId5"/>
    <p:sldLayoutId id="2147486785" r:id="rId6"/>
    <p:sldLayoutId id="2147486786" r:id="rId7"/>
    <p:sldLayoutId id="2147486787" r:id="rId8"/>
    <p:sldLayoutId id="2147486788" r:id="rId9"/>
    <p:sldLayoutId id="2147486789" r:id="rId10"/>
    <p:sldLayoutId id="214748679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2600" b="1" u="sng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11188" y="256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44619-1735-440A-A0B8-52F06EEB14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6" r:id="rId1"/>
    <p:sldLayoutId id="2147486747" r:id="rId2"/>
    <p:sldLayoutId id="2147486748" r:id="rId3"/>
    <p:sldLayoutId id="2147486749" r:id="rId4"/>
    <p:sldLayoutId id="2147486750" r:id="rId5"/>
    <p:sldLayoutId id="2147486751" r:id="rId6"/>
    <p:sldLayoutId id="2147486752" r:id="rId7"/>
    <p:sldLayoutId id="2147486753" r:id="rId8"/>
    <p:sldLayoutId id="2147486754" r:id="rId9"/>
    <p:sldLayoutId id="2147486755" r:id="rId10"/>
    <p:sldLayoutId id="214748675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B5D7-CD24-423F-8FA7-BFEACE327A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7" r:id="rId1"/>
    <p:sldLayoutId id="2147486758" r:id="rId2"/>
    <p:sldLayoutId id="2147486759" r:id="rId3"/>
    <p:sldLayoutId id="2147486760" r:id="rId4"/>
    <p:sldLayoutId id="2147486761" r:id="rId5"/>
    <p:sldLayoutId id="2147486762" r:id="rId6"/>
    <p:sldLayoutId id="2147486763" r:id="rId7"/>
    <p:sldLayoutId id="2147486764" r:id="rId8"/>
    <p:sldLayoutId id="2147486765" r:id="rId9"/>
    <p:sldLayoutId id="2147486766" r:id="rId10"/>
    <p:sldLayoutId id="214748676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GT n°1 - 16 au 20 Mai 2011, Ouagadougou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Programme Régional UEMOA - Consortium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115CD-73B6-4F00-943E-51164B3508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8" r:id="rId1"/>
    <p:sldLayoutId id="2147486769" r:id="rId2"/>
    <p:sldLayoutId id="2147486770" r:id="rId3"/>
    <p:sldLayoutId id="2147486771" r:id="rId4"/>
    <p:sldLayoutId id="2147486772" r:id="rId5"/>
    <p:sldLayoutId id="2147486773" r:id="rId6"/>
    <p:sldLayoutId id="2147486774" r:id="rId7"/>
    <p:sldLayoutId id="2147486775" r:id="rId8"/>
    <p:sldLayoutId id="2147486776" r:id="rId9"/>
    <p:sldLayoutId id="2147486777" r:id="rId10"/>
    <p:sldLayoutId id="214748677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Premier%20bulletin_SAISON4_2015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/>
          <p:cNvSpPr>
            <a:spLocks noGrp="1"/>
          </p:cNvSpPr>
          <p:nvPr>
            <p:ph idx="1"/>
          </p:nvPr>
        </p:nvSpPr>
        <p:spPr>
          <a:xfrm>
            <a:off x="539750" y="3068638"/>
            <a:ext cx="8147050" cy="237658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sz="2600" dirty="0" smtClean="0">
                <a:solidFill>
                  <a:srgbClr val="0066CC"/>
                </a:solidFill>
                <a:latin typeface="+mn-lt"/>
              </a:rPr>
              <a:t>Présentation des avancées et des premiers résultats obtenus pour le suivi PC en</a:t>
            </a:r>
            <a:endParaRPr lang="fr-FR" altLang="fr-FR" sz="2600" u="sng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fr-FR" altLang="fr-FR" sz="3600" u="sng" dirty="0" smtClean="0">
                <a:solidFill>
                  <a:srgbClr val="C00000"/>
                </a:solidFill>
                <a:latin typeface="Arial Black" pitchFamily="34" charset="0"/>
              </a:rPr>
              <a:t>COTE D’IVOIRE</a:t>
            </a:r>
            <a:endParaRPr lang="fr-FR" altLang="fr-FR" sz="36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891" name="Titre 3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135938" cy="1943100"/>
          </a:xfrm>
        </p:spPr>
        <p:txBody>
          <a:bodyPr/>
          <a:lstStyle/>
          <a:p>
            <a:pPr algn="ctr">
              <a:defRPr/>
            </a:pP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ATELIER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DE VALIDATION 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CLOTURE DU PROGRAMME : ETAT DES PECHERIES ARTISANALES CONTINENTALE ET MARITIME DANS LES 8 ETATS MEMBRES DE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L’UEMOA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Abidjan, du 22 au 26 février 2016</a:t>
            </a:r>
            <a:endParaRPr lang="fr-FR" sz="1600" dirty="0" smtClean="0"/>
          </a:p>
        </p:txBody>
      </p:sp>
      <p:sp>
        <p:nvSpPr>
          <p:cNvPr id="30724" name="Espace réservé de la date 17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GT n°5 – 22 au 26 février 2016 à Abidjan, Côte d’Ivoire</a:t>
            </a:r>
          </a:p>
        </p:txBody>
      </p:sp>
      <p:sp>
        <p:nvSpPr>
          <p:cNvPr id="30725" name="Espace réservé du numéro de diapositive 1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C2D4688-F707-4ED6-A217-5630BFF23D70}" type="slidenum">
              <a:rPr lang="fr-FR" altLang="fr-FR" smtClean="0">
                <a:solidFill>
                  <a:srgbClr val="336699"/>
                </a:solidFill>
              </a:rPr>
              <a:pPr/>
              <a:t>1</a:t>
            </a:fld>
            <a:endParaRPr lang="fr-FR" altLang="fr-FR" smtClean="0">
              <a:solidFill>
                <a:srgbClr val="336699"/>
              </a:solidFill>
            </a:endParaRPr>
          </a:p>
        </p:txBody>
      </p:sp>
      <p:sp>
        <p:nvSpPr>
          <p:cNvPr id="30726" name="Espace réservé du pied de page 19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mtClean="0">
                <a:latin typeface="Arial" charset="0"/>
                <a:cs typeface="Arial" charset="0"/>
              </a:rPr>
              <a:t>Programme Régional UEMOA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755576" y="1587564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dirty="0" smtClean="0"/>
              <a:t>Il ressort du traitement de ces données, les résultats mentionnés dans le bulletin conformément au format ci-joint: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hlinkClick r:id="rId2" action="ppaction://hlinkfile"/>
              </a:rPr>
              <a:t>Premier bulletin_SAISON4_2015</a:t>
            </a:r>
            <a:endParaRPr lang="fr-FR" sz="3200" dirty="0" smtClean="0"/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Dans les diapos suivantes, nous présentons quelques indicateurs du suivi.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5299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1187624" y="263691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C00000"/>
                </a:solidFill>
                <a:latin typeface="Arial Black" pitchFamily="34" charset="0"/>
              </a:rPr>
              <a:t>I. EFFORT DE PECHE</a:t>
            </a:r>
            <a:endParaRPr lang="fr-FR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20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135" cy="360040"/>
          </a:xfrm>
        </p:spPr>
        <p:txBody>
          <a:bodyPr/>
          <a:lstStyle/>
          <a:p>
            <a:pPr lvl="1" algn="ctr"/>
            <a:r>
              <a:rPr lang="fr-FR" dirty="0" smtClean="0">
                <a:solidFill>
                  <a:srgbClr val="C00000"/>
                </a:solidFill>
              </a:rPr>
              <a:t>1. Taux </a:t>
            </a:r>
            <a:r>
              <a:rPr lang="fr-FR" dirty="0">
                <a:solidFill>
                  <a:srgbClr val="C00000"/>
                </a:solidFill>
              </a:rPr>
              <a:t>d’activité des pirogues par </a:t>
            </a:r>
            <a:r>
              <a:rPr lang="fr-FR" dirty="0" err="1">
                <a:solidFill>
                  <a:srgbClr val="C00000"/>
                </a:solidFill>
              </a:rPr>
              <a:t>sous-strate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3256"/>
            <a:ext cx="4680520" cy="3743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04048" y="1844824"/>
            <a:ext cx="3923928" cy="37286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/>
              <a:t>Le taux </a:t>
            </a:r>
            <a:r>
              <a:rPr lang="fr-FR" sz="2000" dirty="0" smtClean="0"/>
              <a:t>moyen d’activité des </a:t>
            </a:r>
            <a:r>
              <a:rPr lang="fr-FR" sz="2000" dirty="0"/>
              <a:t>pirogues </a:t>
            </a:r>
            <a:r>
              <a:rPr lang="fr-FR" sz="2000" dirty="0" smtClean="0"/>
              <a:t>est </a:t>
            </a:r>
            <a:r>
              <a:rPr lang="fr-FR" sz="2000" dirty="0"/>
              <a:t>de 69 </a:t>
            </a:r>
            <a:r>
              <a:rPr lang="fr-FR" sz="2000" dirty="0" smtClean="0"/>
              <a:t>%;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Ce </a:t>
            </a:r>
            <a:r>
              <a:rPr lang="fr-FR" sz="2000" dirty="0"/>
              <a:t>taux varie de </a:t>
            </a:r>
            <a:r>
              <a:rPr lang="fr-FR" sz="2000" dirty="0" smtClean="0"/>
              <a:t>36 % </a:t>
            </a:r>
            <a:r>
              <a:rPr lang="fr-FR" sz="2000" dirty="0"/>
              <a:t>à 87 % selon les sous </a:t>
            </a:r>
            <a:r>
              <a:rPr lang="fr-FR" sz="2000" dirty="0" smtClean="0"/>
              <a:t>strates;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Il est maximal dans </a:t>
            </a:r>
            <a:r>
              <a:rPr lang="fr-FR" sz="2000" dirty="0"/>
              <a:t>la sous strates </a:t>
            </a:r>
            <a:r>
              <a:rPr lang="fr-FR" sz="2000" dirty="0" smtClean="0"/>
              <a:t>MARAHOUÉ </a:t>
            </a:r>
            <a:r>
              <a:rPr lang="fr-FR" sz="2000" dirty="0"/>
              <a:t>(87 %) et plus faible dans le </a:t>
            </a:r>
            <a:r>
              <a:rPr lang="fr-FR" sz="2000" dirty="0" smtClean="0"/>
              <a:t>SUD COMOÉ (</a:t>
            </a:r>
            <a:r>
              <a:rPr lang="fr-FR" sz="2000" dirty="0"/>
              <a:t>37 %)</a:t>
            </a:r>
          </a:p>
        </p:txBody>
      </p:sp>
    </p:spTree>
    <p:extLst>
      <p:ext uri="{BB962C8B-B14F-4D97-AF65-F5344CB8AC3E}">
        <p14:creationId xmlns:p14="http://schemas.microsoft.com/office/powerpoint/2010/main" val="211420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135" cy="360040"/>
          </a:xfrm>
        </p:spPr>
        <p:txBody>
          <a:bodyPr/>
          <a:lstStyle/>
          <a:p>
            <a:pPr lvl="1" algn="ctr"/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2. Intensité d’activité de pêche des pirogues</a:t>
            </a:r>
            <a:r>
              <a:rPr lang="fr-FR" sz="2400" dirty="0" smtClean="0">
                <a:solidFill>
                  <a:srgbClr val="C00000"/>
                </a:solidFill>
              </a:rPr>
              <a:t/>
            </a:r>
            <a:br>
              <a:rPr lang="fr-FR" sz="2400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7148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22379" y="1502489"/>
            <a:ext cx="4249613" cy="46628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732</a:t>
            </a:r>
            <a:r>
              <a:rPr lang="fr-FR" dirty="0"/>
              <a:t> 548 sorties de pirogues de </a:t>
            </a:r>
            <a:r>
              <a:rPr lang="fr-FR" dirty="0" smtClean="0"/>
              <a:t>pêche;</a:t>
            </a:r>
            <a:endParaRPr lang="fr-FR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SASSANDRA, LAGUNES </a:t>
            </a:r>
            <a:r>
              <a:rPr lang="fr-FR" dirty="0"/>
              <a:t>et </a:t>
            </a:r>
            <a:endParaRPr lang="fr-FR" dirty="0" smtClean="0"/>
          </a:p>
          <a:p>
            <a:pPr algn="just">
              <a:lnSpc>
                <a:spcPct val="150000"/>
              </a:lnSpc>
            </a:pPr>
            <a:r>
              <a:rPr lang="fr-FR" dirty="0" smtClean="0"/>
              <a:t>LOH-GUIBOUA-SAVANE </a:t>
            </a:r>
            <a:r>
              <a:rPr lang="fr-FR" dirty="0"/>
              <a:t>ont enregistré le plus grand nombre de sortie de pirogues de </a:t>
            </a:r>
            <a:r>
              <a:rPr lang="fr-FR" dirty="0" smtClean="0"/>
              <a:t>pêche;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la </a:t>
            </a:r>
            <a:r>
              <a:rPr lang="fr-FR" dirty="0"/>
              <a:t>sous strate </a:t>
            </a:r>
            <a:r>
              <a:rPr lang="fr-FR" dirty="0" smtClean="0"/>
              <a:t>LACS </a:t>
            </a:r>
            <a:r>
              <a:rPr lang="fr-FR" dirty="0"/>
              <a:t>a enregistré le </a:t>
            </a:r>
            <a:r>
              <a:rPr lang="fr-FR" dirty="0" smtClean="0"/>
              <a:t>plus faible </a:t>
            </a:r>
            <a:r>
              <a:rPr lang="fr-FR" dirty="0"/>
              <a:t>nombre de sortie de pirogues 35 147 (5 %). </a:t>
            </a: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forte </a:t>
            </a:r>
            <a:r>
              <a:rPr lang="fr-FR" dirty="0"/>
              <a:t>corrélation entre le nombre de pirogue et le nombre de sortie de pêche de pêche.</a:t>
            </a:r>
          </a:p>
        </p:txBody>
      </p:sp>
    </p:spTree>
    <p:extLst>
      <p:ext uri="{BB962C8B-B14F-4D97-AF65-F5344CB8AC3E}">
        <p14:creationId xmlns:p14="http://schemas.microsoft.com/office/powerpoint/2010/main" val="2083983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136135" cy="720080"/>
          </a:xfrm>
        </p:spPr>
        <p:txBody>
          <a:bodyPr/>
          <a:lstStyle/>
          <a:p>
            <a:pPr lvl="1" algn="ctr"/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3. Structure </a:t>
            </a:r>
            <a:r>
              <a:rPr lang="fr-FR" sz="3200" dirty="0">
                <a:solidFill>
                  <a:srgbClr val="C00000"/>
                </a:solidFill>
              </a:rPr>
              <a:t>technique de l’effort </a:t>
            </a:r>
            <a:r>
              <a:rPr lang="fr-FR" sz="3200" dirty="0" smtClean="0">
                <a:solidFill>
                  <a:srgbClr val="C00000"/>
                </a:solidFill>
              </a:rPr>
              <a:t>(selon l’engin principal utilisé)</a:t>
            </a:r>
            <a:r>
              <a:rPr lang="fr-FR" dirty="0">
                <a:solidFill>
                  <a:srgbClr val="C00000"/>
                </a:solidFill>
              </a:rPr>
              <a:t/>
            </a:r>
            <a:br>
              <a:rPr lang="fr-FR" dirty="0">
                <a:solidFill>
                  <a:srgbClr val="C00000"/>
                </a:solidFill>
              </a:rPr>
            </a:b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3" y="2132856"/>
            <a:ext cx="46386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25771" y="2108462"/>
            <a:ext cx="374441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800" dirty="0" smtClean="0"/>
              <a:t>43 </a:t>
            </a:r>
            <a:r>
              <a:rPr lang="fr-FR" sz="2800" dirty="0"/>
              <a:t>% des sorties de pêche ont été effectuées avec filet dormant (FDO) </a:t>
            </a:r>
          </a:p>
        </p:txBody>
      </p:sp>
    </p:spTree>
    <p:extLst>
      <p:ext uri="{BB962C8B-B14F-4D97-AF65-F5344CB8AC3E}">
        <p14:creationId xmlns:p14="http://schemas.microsoft.com/office/powerpoint/2010/main" val="402896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36135" cy="648072"/>
          </a:xfrm>
        </p:spPr>
        <p:txBody>
          <a:bodyPr/>
          <a:lstStyle/>
          <a:p>
            <a:pPr lvl="2" algn="ctr"/>
            <a:r>
              <a:rPr lang="fr-FR" sz="2400" dirty="0" smtClean="0">
                <a:solidFill>
                  <a:srgbClr val="C00000"/>
                </a:solidFill>
              </a:rPr>
              <a:t/>
            </a:r>
            <a:br>
              <a:rPr lang="fr-FR" sz="2400" dirty="0" smtClean="0">
                <a:solidFill>
                  <a:srgbClr val="C00000"/>
                </a:solidFill>
              </a:rPr>
            </a:br>
            <a:r>
              <a:rPr lang="fr-FR" sz="2400" dirty="0" smtClean="0">
                <a:solidFill>
                  <a:srgbClr val="C00000"/>
                </a:solidFill>
              </a:rPr>
              <a:t>4. Structure </a:t>
            </a:r>
            <a:r>
              <a:rPr lang="fr-FR" sz="2400" dirty="0">
                <a:solidFill>
                  <a:srgbClr val="C00000"/>
                </a:solidFill>
              </a:rPr>
              <a:t>technique de l’effort </a:t>
            </a:r>
            <a:r>
              <a:rPr lang="fr-FR" sz="2400" dirty="0" smtClean="0">
                <a:solidFill>
                  <a:srgbClr val="C00000"/>
                </a:solidFill>
              </a:rPr>
              <a:t>(selon </a:t>
            </a:r>
            <a:r>
              <a:rPr lang="fr-FR" sz="2400" dirty="0">
                <a:solidFill>
                  <a:srgbClr val="C00000"/>
                </a:solidFill>
              </a:rPr>
              <a:t>la taille du filet utilisé comme engin </a:t>
            </a:r>
            <a:r>
              <a:rPr lang="fr-FR" sz="2400" dirty="0" smtClean="0">
                <a:solidFill>
                  <a:srgbClr val="C00000"/>
                </a:solidFill>
              </a:rPr>
              <a:t>principal)</a:t>
            </a:r>
            <a:r>
              <a:rPr lang="fr-FR" sz="2400" dirty="0">
                <a:solidFill>
                  <a:srgbClr val="C00000"/>
                </a:solidFill>
              </a:rPr>
              <a:t/>
            </a:r>
            <a:br>
              <a:rPr lang="fr-FR" sz="2400" dirty="0">
                <a:solidFill>
                  <a:srgbClr val="C00000"/>
                </a:solidFill>
              </a:rPr>
            </a:b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7337"/>
            <a:ext cx="4583584" cy="364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04048" y="1992089"/>
            <a:ext cx="3960440" cy="2805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63 % des filets utilisés </a:t>
            </a:r>
            <a:r>
              <a:rPr lang="fr-FR" sz="2400" dirty="0" smtClean="0"/>
              <a:t>comme engin principal pour </a:t>
            </a:r>
            <a:r>
              <a:rPr lang="fr-FR" sz="2400" dirty="0"/>
              <a:t>effectuer les sorties de pêche durant cette saison </a:t>
            </a:r>
            <a:r>
              <a:rPr lang="fr-FR" sz="2400" dirty="0" smtClean="0"/>
              <a:t>sont de taille </a:t>
            </a:r>
            <a:r>
              <a:rPr lang="fr-FR" sz="2400" dirty="0"/>
              <a:t>moyenne </a:t>
            </a:r>
            <a:r>
              <a:rPr lang="fr-FR" sz="2400" dirty="0" smtClean="0"/>
              <a:t>(40 </a:t>
            </a:r>
            <a:r>
              <a:rPr lang="fr-FR" sz="2400" dirty="0"/>
              <a:t>et 70 </a:t>
            </a:r>
            <a:r>
              <a:rPr lang="fr-FR" sz="2400" dirty="0" smtClean="0"/>
              <a:t>mm).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320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273870" y="3068960"/>
            <a:ext cx="8852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400" b="1" dirty="0" smtClean="0">
                <a:solidFill>
                  <a:srgbClr val="C00000"/>
                </a:solidFill>
                <a:latin typeface="Arial Black" pitchFamily="34" charset="0"/>
              </a:rPr>
              <a:t>II. Capture </a:t>
            </a:r>
            <a:r>
              <a:rPr lang="fr-FR" sz="4400" b="1" dirty="0">
                <a:solidFill>
                  <a:srgbClr val="C00000"/>
                </a:solidFill>
                <a:latin typeface="Arial Black" pitchFamily="34" charset="0"/>
              </a:rPr>
              <a:t>par unité d’effort</a:t>
            </a:r>
          </a:p>
        </p:txBody>
      </p:sp>
    </p:spTree>
    <p:extLst>
      <p:ext uri="{BB962C8B-B14F-4D97-AF65-F5344CB8AC3E}">
        <p14:creationId xmlns:p14="http://schemas.microsoft.com/office/powerpoint/2010/main" val="2822077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135" cy="504056"/>
          </a:xfrm>
        </p:spPr>
        <p:txBody>
          <a:bodyPr/>
          <a:lstStyle/>
          <a:p>
            <a:pPr lvl="1" algn="ctr"/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1. Captures </a:t>
            </a:r>
            <a:r>
              <a:rPr lang="fr-FR" dirty="0">
                <a:solidFill>
                  <a:srgbClr val="C00000"/>
                </a:solidFill>
              </a:rPr>
              <a:t>moyennes par sortie des pirogues</a:t>
            </a:r>
            <a:r>
              <a:rPr lang="fr-FR" sz="2400" dirty="0">
                <a:solidFill>
                  <a:srgbClr val="C00000"/>
                </a:solidFill>
              </a:rPr>
              <a:t/>
            </a:r>
            <a:br>
              <a:rPr lang="fr-FR" sz="2400" dirty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8965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20072" y="1513966"/>
            <a:ext cx="3672408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La capture moyenne des pirogues </a:t>
            </a:r>
            <a:r>
              <a:rPr lang="fr-FR" sz="2000" dirty="0" smtClean="0"/>
              <a:t>est </a:t>
            </a:r>
            <a:r>
              <a:rPr lang="fr-FR" sz="2000" dirty="0"/>
              <a:t>de </a:t>
            </a:r>
            <a:r>
              <a:rPr lang="fr-FR" sz="2000" b="1" dirty="0"/>
              <a:t>14 </a:t>
            </a:r>
            <a:r>
              <a:rPr lang="fr-FR" sz="2000" b="1" dirty="0" smtClean="0"/>
              <a:t>kg</a:t>
            </a:r>
            <a:r>
              <a:rPr lang="fr-FR" sz="2000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Elle </a:t>
            </a:r>
            <a:r>
              <a:rPr lang="fr-FR" sz="2000" dirty="0"/>
              <a:t>varie entre 5 et 39 kg selon les sous </a:t>
            </a:r>
            <a:r>
              <a:rPr lang="fr-FR" sz="2000" dirty="0" smtClean="0"/>
              <a:t>strates;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Capture plus élevée dans le SUD </a:t>
            </a:r>
            <a:r>
              <a:rPr lang="fr-FR" sz="2000" dirty="0"/>
              <a:t>COMOE </a:t>
            </a:r>
            <a:r>
              <a:rPr lang="fr-FR" sz="2000" dirty="0" smtClean="0"/>
              <a:t> </a:t>
            </a:r>
            <a:r>
              <a:rPr lang="fr-FR" sz="2000" b="1" dirty="0" smtClean="0"/>
              <a:t>(39 kg) </a:t>
            </a:r>
            <a:r>
              <a:rPr lang="fr-FR" sz="2000" dirty="0" smtClean="0"/>
              <a:t>et MOYEN </a:t>
            </a:r>
            <a:r>
              <a:rPr lang="fr-FR" sz="2000" dirty="0"/>
              <a:t>CAVALLY </a:t>
            </a:r>
            <a:r>
              <a:rPr lang="fr-FR" sz="2000" b="1" dirty="0" smtClean="0"/>
              <a:t>(26 kg);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Faible capture à MARAHOUE  </a:t>
            </a:r>
            <a:r>
              <a:rPr lang="fr-FR" sz="2000" b="1" dirty="0" smtClean="0"/>
              <a:t>(5 kg).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45489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79208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2</a:t>
            </a:r>
            <a:r>
              <a:rPr lang="fr-FR" dirty="0">
                <a:solidFill>
                  <a:srgbClr val="C00000"/>
                </a:solidFill>
              </a:rPr>
              <a:t>. Captures moyennes par sortie des pêcheurs atypiques</a:t>
            </a:r>
            <a:br>
              <a:rPr lang="fr-FR" dirty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712"/>
            <a:ext cx="5040560" cy="38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00600" y="1988840"/>
            <a:ext cx="3491880" cy="32571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La capture moyenne par sortie de pêche des pêcheurs atypiques varie entre 0.4 kg et 10 kg.</a:t>
            </a:r>
          </a:p>
        </p:txBody>
      </p:sp>
    </p:spTree>
    <p:extLst>
      <p:ext uri="{BB962C8B-B14F-4D97-AF65-F5344CB8AC3E}">
        <p14:creationId xmlns:p14="http://schemas.microsoft.com/office/powerpoint/2010/main" val="4204149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464976" y="2715875"/>
            <a:ext cx="833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400" b="1" dirty="0" smtClean="0">
                <a:solidFill>
                  <a:srgbClr val="C00000"/>
                </a:solidFill>
                <a:latin typeface="Arial Black" pitchFamily="34" charset="0"/>
              </a:rPr>
              <a:t>III. Production </a:t>
            </a:r>
            <a:r>
              <a:rPr lang="fr-FR" sz="4400" b="1" dirty="0">
                <a:solidFill>
                  <a:srgbClr val="C00000"/>
                </a:solidFill>
                <a:latin typeface="Arial Black" pitchFamily="34" charset="0"/>
              </a:rPr>
              <a:t>de la pêche</a:t>
            </a:r>
          </a:p>
        </p:txBody>
      </p:sp>
    </p:spTree>
    <p:extLst>
      <p:ext uri="{BB962C8B-B14F-4D97-AF65-F5344CB8AC3E}">
        <p14:creationId xmlns:p14="http://schemas.microsoft.com/office/powerpoint/2010/main" val="3306223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1043608" y="2690917"/>
            <a:ext cx="7632848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u="sng" dirty="0" smtClean="0">
                <a:solidFill>
                  <a:srgbClr val="C00000"/>
                </a:solidFill>
                <a:latin typeface="Arial Black" pitchFamily="34" charset="0"/>
              </a:rPr>
              <a:t>Première partie:</a:t>
            </a:r>
          </a:p>
          <a:p>
            <a:pPr algn="ctr">
              <a:defRPr/>
            </a:pP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Le </a:t>
            </a:r>
            <a:r>
              <a:rPr lang="fr-FR" sz="2800" dirty="0">
                <a:solidFill>
                  <a:srgbClr val="C00000"/>
                </a:solidFill>
                <a:latin typeface="Arial Black" pitchFamily="34" charset="0"/>
              </a:rPr>
              <a:t>point sur le déploiement de la collecte des données dans le </a:t>
            </a: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pays</a:t>
            </a:r>
            <a:endParaRPr lang="fr-FR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11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135" cy="504056"/>
          </a:xfrm>
        </p:spPr>
        <p:txBody>
          <a:bodyPr/>
          <a:lstStyle/>
          <a:p>
            <a:pPr lvl="1" algn="ctr"/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1. Chiffre </a:t>
            </a:r>
            <a:r>
              <a:rPr lang="fr-FR" sz="3600" dirty="0">
                <a:solidFill>
                  <a:srgbClr val="C00000"/>
                </a:solidFill>
              </a:rPr>
              <a:t>de la production totale</a:t>
            </a:r>
            <a:r>
              <a:rPr lang="fr-FR" sz="3200" dirty="0">
                <a:solidFill>
                  <a:srgbClr val="C00000"/>
                </a:solidFill>
              </a:rPr>
              <a:t/>
            </a:r>
            <a:br>
              <a:rPr lang="fr-FR" sz="3200" dirty="0">
                <a:solidFill>
                  <a:srgbClr val="C00000"/>
                </a:solidFill>
              </a:rPr>
            </a:b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8" y="1505521"/>
            <a:ext cx="7290680" cy="465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00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135" cy="432048"/>
          </a:xfrm>
        </p:spPr>
        <p:txBody>
          <a:bodyPr/>
          <a:lstStyle/>
          <a:p>
            <a:pPr lvl="1" algn="ctr"/>
            <a:r>
              <a:rPr lang="fr-FR" sz="2000" dirty="0" smtClean="0">
                <a:solidFill>
                  <a:srgbClr val="C00000"/>
                </a:solidFill>
              </a:rPr>
              <a:t/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smtClean="0">
                <a:solidFill>
                  <a:srgbClr val="C00000"/>
                </a:solidFill>
              </a:rPr>
              <a:t>2. Production totale nationale pour les pêches de débarquement, atypiques et </a:t>
            </a:r>
            <a:r>
              <a:rPr lang="fr-FR" sz="2000" dirty="0" err="1" smtClean="0">
                <a:solidFill>
                  <a:srgbClr val="C00000"/>
                </a:solidFill>
              </a:rPr>
              <a:t>acadjas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br>
              <a:rPr lang="fr-FR" sz="2000" dirty="0" smtClean="0">
                <a:solidFill>
                  <a:srgbClr val="C00000"/>
                </a:solidFill>
              </a:rPr>
            </a:b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25116"/>
            <a:ext cx="5544616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6136" y="1268760"/>
            <a:ext cx="3159571" cy="50353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Pêche piroguière: 94%;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pêche </a:t>
            </a:r>
            <a:r>
              <a:rPr lang="fr-FR" dirty="0" smtClean="0"/>
              <a:t>atypique: 5 %;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pêche d’</a:t>
            </a:r>
            <a:r>
              <a:rPr lang="fr-FR" dirty="0" err="1" smtClean="0"/>
              <a:t>acadjas</a:t>
            </a:r>
            <a:r>
              <a:rPr lang="fr-FR" dirty="0" smtClean="0"/>
              <a:t>/enclos: 1%;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pêche </a:t>
            </a:r>
            <a:r>
              <a:rPr lang="fr-FR" dirty="0"/>
              <a:t>atypique </a:t>
            </a:r>
            <a:r>
              <a:rPr lang="fr-FR" dirty="0" smtClean="0"/>
              <a:t>importante </a:t>
            </a:r>
            <a:r>
              <a:rPr lang="fr-FR" dirty="0"/>
              <a:t>dans la </a:t>
            </a:r>
            <a:r>
              <a:rPr lang="fr-FR" dirty="0" err="1"/>
              <a:t>sous-strate</a:t>
            </a:r>
            <a:r>
              <a:rPr lang="fr-FR" dirty="0"/>
              <a:t> LOH-GUIBOUA-SAVANE avec 56 % de la production de la </a:t>
            </a:r>
            <a:r>
              <a:rPr lang="fr-FR" dirty="0" err="1"/>
              <a:t>sous-strate</a:t>
            </a:r>
            <a:r>
              <a:rPr lang="fr-FR" dirty="0"/>
              <a:t> et près de 5 % de la production </a:t>
            </a:r>
            <a:r>
              <a:rPr lang="fr-FR" dirty="0" smtClean="0"/>
              <a:t>nationale;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pêche d’</a:t>
            </a:r>
            <a:r>
              <a:rPr lang="fr-FR" dirty="0" err="1" smtClean="0"/>
              <a:t>acadjas</a:t>
            </a:r>
            <a:r>
              <a:rPr lang="fr-FR" dirty="0" smtClean="0"/>
              <a:t>/enclos pratiquée </a:t>
            </a:r>
            <a:r>
              <a:rPr lang="fr-FR" dirty="0"/>
              <a:t>dans la </a:t>
            </a:r>
            <a:r>
              <a:rPr lang="fr-FR" dirty="0" err="1"/>
              <a:t>sous-strate</a:t>
            </a:r>
            <a:r>
              <a:rPr lang="fr-FR" dirty="0"/>
              <a:t> LAGUNES</a:t>
            </a:r>
          </a:p>
        </p:txBody>
      </p:sp>
    </p:spTree>
    <p:extLst>
      <p:ext uri="{BB962C8B-B14F-4D97-AF65-F5344CB8AC3E}">
        <p14:creationId xmlns:p14="http://schemas.microsoft.com/office/powerpoint/2010/main" val="3506647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360040"/>
          </a:xfrm>
        </p:spPr>
        <p:txBody>
          <a:bodyPr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3. Proportion </a:t>
            </a:r>
            <a:r>
              <a:rPr lang="fr-FR" sz="2000" dirty="0">
                <a:solidFill>
                  <a:srgbClr val="C00000"/>
                </a:solidFill>
              </a:rPr>
              <a:t>de poissons grandes tailles dans les captures par sous strates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0958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4087" y="1484784"/>
            <a:ext cx="3600401" cy="4102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200" dirty="0"/>
              <a:t>La production est dominée par les poissons de taille moyenne (51 %) et de petite taille (34 %). </a:t>
            </a:r>
            <a:endParaRPr lang="fr-FR" sz="22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200" dirty="0" smtClean="0"/>
              <a:t>Les </a:t>
            </a:r>
            <a:r>
              <a:rPr lang="fr-FR" sz="2200" dirty="0"/>
              <a:t>poissons de grandes tailles ne représentent que 13 % (en volume) de la production totale. </a:t>
            </a:r>
          </a:p>
        </p:txBody>
      </p:sp>
    </p:spTree>
    <p:extLst>
      <p:ext uri="{BB962C8B-B14F-4D97-AF65-F5344CB8AC3E}">
        <p14:creationId xmlns:p14="http://schemas.microsoft.com/office/powerpoint/2010/main" val="24020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360040"/>
          </a:xfrm>
        </p:spPr>
        <p:txBody>
          <a:bodyPr/>
          <a:lstStyle/>
          <a:p>
            <a:pPr lvl="1" algn="ctr"/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4. Production </a:t>
            </a:r>
            <a:r>
              <a:rPr lang="fr-FR" dirty="0">
                <a:solidFill>
                  <a:srgbClr val="C00000"/>
                </a:solidFill>
              </a:rPr>
              <a:t>du filet maillant </a:t>
            </a:r>
            <a:r>
              <a:rPr lang="fr-FR" sz="2400" dirty="0">
                <a:solidFill>
                  <a:srgbClr val="C00000"/>
                </a:solidFill>
              </a:rPr>
              <a:t/>
            </a:r>
            <a:br>
              <a:rPr lang="fr-FR" sz="2400" dirty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" y="1359768"/>
            <a:ext cx="48768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2040" y="1412776"/>
            <a:ext cx="4124789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000" dirty="0"/>
              <a:t>20 % de la production </a:t>
            </a:r>
            <a:r>
              <a:rPr lang="fr-FR" sz="2000" dirty="0" smtClean="0"/>
              <a:t>provient </a:t>
            </a:r>
            <a:r>
              <a:rPr lang="fr-FR" sz="2000" dirty="0"/>
              <a:t>du filet </a:t>
            </a:r>
            <a:r>
              <a:rPr lang="fr-FR" sz="2000" dirty="0" smtClean="0"/>
              <a:t>dormant;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000" dirty="0"/>
              <a:t>Dans les </a:t>
            </a:r>
            <a:r>
              <a:rPr lang="fr-FR" sz="2000" dirty="0" err="1"/>
              <a:t>sous-strates</a:t>
            </a:r>
            <a:r>
              <a:rPr lang="fr-FR" sz="2000" dirty="0"/>
              <a:t> LACS,  LOH-GUIBOUA-SAVANE et VOLTA-COMOE, la production du filet dormant représente respectivement 40%, </a:t>
            </a:r>
            <a:r>
              <a:rPr lang="fr-FR" sz="2000" dirty="0" smtClean="0"/>
              <a:t>38% </a:t>
            </a:r>
            <a:r>
              <a:rPr lang="fr-FR" sz="2000" dirty="0"/>
              <a:t>et 36 </a:t>
            </a:r>
            <a:r>
              <a:rPr lang="fr-FR" sz="2000" dirty="0" smtClean="0"/>
              <a:t>%;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000" dirty="0"/>
              <a:t>Le filet maillant est moins productif dans le SUD COMOE où les sennes sont dominantes.</a:t>
            </a:r>
          </a:p>
        </p:txBody>
      </p:sp>
    </p:spTree>
    <p:extLst>
      <p:ext uri="{BB962C8B-B14F-4D97-AF65-F5344CB8AC3E}">
        <p14:creationId xmlns:p14="http://schemas.microsoft.com/office/powerpoint/2010/main" val="143014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432048"/>
          </a:xfrm>
        </p:spPr>
        <p:txBody>
          <a:bodyPr/>
          <a:lstStyle/>
          <a:p>
            <a:pPr lvl="1" algn="ctr"/>
            <a:r>
              <a:rPr lang="fr-FR" sz="2400" dirty="0" smtClean="0">
                <a:solidFill>
                  <a:srgbClr val="C00000"/>
                </a:solidFill>
              </a:rPr>
              <a:t/>
            </a:r>
            <a:br>
              <a:rPr lang="fr-FR" sz="2400" dirty="0" smtClean="0">
                <a:solidFill>
                  <a:srgbClr val="C00000"/>
                </a:solidFill>
              </a:rPr>
            </a:br>
            <a:r>
              <a:rPr lang="fr-FR" sz="2400" dirty="0" smtClean="0">
                <a:solidFill>
                  <a:srgbClr val="C00000"/>
                </a:solidFill>
              </a:rPr>
              <a:t>5. Proportion </a:t>
            </a:r>
            <a:r>
              <a:rPr lang="fr-FR" sz="2400" dirty="0">
                <a:solidFill>
                  <a:srgbClr val="C00000"/>
                </a:solidFill>
              </a:rPr>
              <a:t>des principales espèces dans les captures</a:t>
            </a:r>
            <a:r>
              <a:rPr lang="fr-FR" sz="2000" dirty="0">
                <a:solidFill>
                  <a:srgbClr val="C00000"/>
                </a:solidFill>
              </a:rPr>
              <a:t/>
            </a:r>
            <a:br>
              <a:rPr lang="fr-FR" sz="2000" dirty="0">
                <a:solidFill>
                  <a:srgbClr val="C00000"/>
                </a:solidFill>
              </a:rPr>
            </a:b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2863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09902" y="1700808"/>
            <a:ext cx="3462089" cy="37379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000" dirty="0"/>
              <a:t>Les </a:t>
            </a:r>
            <a:r>
              <a:rPr lang="fr-FR" sz="2000" dirty="0" err="1"/>
              <a:t>machoirons</a:t>
            </a:r>
            <a:r>
              <a:rPr lang="fr-FR" sz="2000" dirty="0"/>
              <a:t> et les Carpes/Tilapias sont les principales espèces capturées durant cette </a:t>
            </a:r>
            <a:r>
              <a:rPr lang="fr-FR" sz="2000" dirty="0" smtClean="0"/>
              <a:t>saison;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000" dirty="0" smtClean="0"/>
              <a:t>Elles représentent </a:t>
            </a:r>
            <a:r>
              <a:rPr lang="fr-FR" sz="2000" dirty="0"/>
              <a:t>à elles seules plus de la moitié (54 %) des espèces débarquées.</a:t>
            </a:r>
          </a:p>
        </p:txBody>
      </p:sp>
    </p:spTree>
    <p:extLst>
      <p:ext uri="{BB962C8B-B14F-4D97-AF65-F5344CB8AC3E}">
        <p14:creationId xmlns:p14="http://schemas.microsoft.com/office/powerpoint/2010/main" val="2044685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467544" y="285293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C00000"/>
                </a:solidFill>
                <a:latin typeface="Arial Black" pitchFamily="34" charset="0"/>
              </a:rPr>
              <a:t>IV. Activité </a:t>
            </a:r>
            <a:r>
              <a:rPr lang="fr-FR" sz="3200" b="1" dirty="0">
                <a:solidFill>
                  <a:srgbClr val="C00000"/>
                </a:solidFill>
                <a:latin typeface="Arial Black" pitchFamily="34" charset="0"/>
              </a:rPr>
              <a:t>et flux de transformation et commercialisation</a:t>
            </a:r>
          </a:p>
        </p:txBody>
      </p:sp>
    </p:spTree>
    <p:extLst>
      <p:ext uri="{BB962C8B-B14F-4D97-AF65-F5344CB8AC3E}">
        <p14:creationId xmlns:p14="http://schemas.microsoft.com/office/powerpoint/2010/main" val="894850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360040"/>
          </a:xfrm>
        </p:spPr>
        <p:txBody>
          <a:bodyPr/>
          <a:lstStyle/>
          <a:p>
            <a:pPr lvl="1" algn="ctr"/>
            <a:r>
              <a:rPr lang="fr-FR" sz="2000" dirty="0" smtClean="0">
                <a:solidFill>
                  <a:srgbClr val="C00000"/>
                </a:solidFill>
              </a:rPr>
              <a:t/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smtClean="0">
                <a:solidFill>
                  <a:srgbClr val="C00000"/>
                </a:solidFill>
              </a:rPr>
              <a:t>1. Types </a:t>
            </a:r>
            <a:r>
              <a:rPr lang="fr-FR" sz="2000" dirty="0">
                <a:solidFill>
                  <a:srgbClr val="C00000"/>
                </a:solidFill>
              </a:rPr>
              <a:t>de transformation sur les sites d’habitation des pêcheurs</a:t>
            </a:r>
            <a:r>
              <a:rPr lang="fr-FR" sz="1800" dirty="0">
                <a:solidFill>
                  <a:srgbClr val="C00000"/>
                </a:solidFill>
              </a:rPr>
              <a:t/>
            </a:r>
            <a:br>
              <a:rPr lang="fr-FR" sz="1800" dirty="0">
                <a:solidFill>
                  <a:srgbClr val="C00000"/>
                </a:solidFill>
              </a:rPr>
            </a:b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1149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4437" y="1375608"/>
            <a:ext cx="3670051" cy="32762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/>
              <a:t>Le fumage constitue le principal type de transformation des poissons sur les sites d’habitation des pêcheurs avec 94 %, suivi de la fermentation-séchage (4</a:t>
            </a:r>
            <a:r>
              <a:rPr lang="fr-FR" sz="2000" dirty="0" smtClean="0"/>
              <a:t>%).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Le </a:t>
            </a:r>
            <a:r>
              <a:rPr lang="fr-FR" sz="2000" dirty="0"/>
              <a:t>salage-séchage ne représente que 2 %.</a:t>
            </a:r>
          </a:p>
        </p:txBody>
      </p:sp>
    </p:spTree>
    <p:extLst>
      <p:ext uri="{BB962C8B-B14F-4D97-AF65-F5344CB8AC3E}">
        <p14:creationId xmlns:p14="http://schemas.microsoft.com/office/powerpoint/2010/main" val="319697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432048"/>
          </a:xfrm>
        </p:spPr>
        <p:txBody>
          <a:bodyPr/>
          <a:lstStyle/>
          <a:p>
            <a:pPr lvl="1"/>
            <a:r>
              <a:rPr lang="fr-FR" sz="1600" dirty="0" smtClean="0">
                <a:solidFill>
                  <a:srgbClr val="C00000"/>
                </a:solidFill>
              </a:rPr>
              <a:t/>
            </a:r>
            <a:br>
              <a:rPr lang="fr-FR" sz="1600" dirty="0" smtClean="0">
                <a:solidFill>
                  <a:srgbClr val="C00000"/>
                </a:solidFill>
              </a:rPr>
            </a:br>
            <a:r>
              <a:rPr lang="fr-FR" sz="1600" dirty="0" smtClean="0">
                <a:solidFill>
                  <a:srgbClr val="C00000"/>
                </a:solidFill>
              </a:rPr>
              <a:t>2. Flux </a:t>
            </a:r>
            <a:r>
              <a:rPr lang="fr-FR" sz="1600" dirty="0">
                <a:solidFill>
                  <a:srgbClr val="C00000"/>
                </a:solidFill>
              </a:rPr>
              <a:t>de produits frais et transformés exportés hors des villages et campements de pêcheurs</a:t>
            </a:r>
            <a:r>
              <a:rPr lang="fr-FR" sz="1400" dirty="0">
                <a:solidFill>
                  <a:srgbClr val="C00000"/>
                </a:solidFill>
              </a:rPr>
              <a:t/>
            </a:r>
            <a:br>
              <a:rPr lang="fr-FR" sz="1400" dirty="0">
                <a:solidFill>
                  <a:srgbClr val="C00000"/>
                </a:solidFill>
              </a:rPr>
            </a:b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292"/>
            <a:ext cx="55245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36096" y="1484784"/>
            <a:ext cx="356388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Le flux de produits frais et transformés exportés hors des villages et campements de pêcheurs est très important dans les sous strates de la MACRO STRATE </a:t>
            </a:r>
            <a:r>
              <a:rPr lang="fr-FR" dirty="0" smtClean="0"/>
              <a:t>1;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Dans </a:t>
            </a:r>
            <a:r>
              <a:rPr lang="fr-FR" dirty="0"/>
              <a:t>la MACRO STRATE 2 (Zone_2), le poisson capturé est vendu pour être consommé sur place.</a:t>
            </a:r>
          </a:p>
        </p:txBody>
      </p:sp>
    </p:spTree>
    <p:extLst>
      <p:ext uri="{BB962C8B-B14F-4D97-AF65-F5344CB8AC3E}">
        <p14:creationId xmlns:p14="http://schemas.microsoft.com/office/powerpoint/2010/main" val="4090080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539552" y="285293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dirty="0" smtClean="0">
                <a:solidFill>
                  <a:srgbClr val="C00000"/>
                </a:solidFill>
                <a:latin typeface="Arial Black" pitchFamily="34" charset="0"/>
              </a:rPr>
              <a:t>V. Prix </a:t>
            </a:r>
            <a:r>
              <a:rPr lang="fr-FR" sz="3600" b="1" dirty="0">
                <a:solidFill>
                  <a:srgbClr val="C00000"/>
                </a:solidFill>
                <a:latin typeface="Arial Black" pitchFamily="34" charset="0"/>
              </a:rPr>
              <a:t>et valeurs échangés sur les produits de la pêche </a:t>
            </a:r>
          </a:p>
        </p:txBody>
      </p:sp>
    </p:spTree>
    <p:extLst>
      <p:ext uri="{BB962C8B-B14F-4D97-AF65-F5344CB8AC3E}">
        <p14:creationId xmlns:p14="http://schemas.microsoft.com/office/powerpoint/2010/main" val="2784581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576064"/>
          </a:xfrm>
        </p:spPr>
        <p:txBody>
          <a:bodyPr/>
          <a:lstStyle/>
          <a:p>
            <a:pPr lvl="1" algn="ctr"/>
            <a:r>
              <a:rPr lang="fr-FR" sz="2000" dirty="0" smtClean="0">
                <a:solidFill>
                  <a:srgbClr val="C00000"/>
                </a:solidFill>
              </a:rPr>
              <a:t/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smtClean="0">
                <a:solidFill>
                  <a:srgbClr val="C00000"/>
                </a:solidFill>
              </a:rPr>
              <a:t>1. Moyenne </a:t>
            </a:r>
            <a:r>
              <a:rPr lang="fr-FR" sz="2000" dirty="0">
                <a:solidFill>
                  <a:srgbClr val="C00000"/>
                </a:solidFill>
              </a:rPr>
              <a:t>des prix des principales espèces observés au débarquement par classe de taille</a:t>
            </a:r>
            <a:br>
              <a:rPr lang="fr-FR" sz="2000" dirty="0">
                <a:solidFill>
                  <a:srgbClr val="C00000"/>
                </a:solidFill>
              </a:rPr>
            </a:b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4924"/>
            <a:ext cx="811889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4653136"/>
            <a:ext cx="8784976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/>
              <a:t>Le poisson frais est vendu plus cher dans la MACRO STRATE </a:t>
            </a:r>
            <a:r>
              <a:rPr lang="fr-FR" sz="2000" dirty="0" smtClean="0"/>
              <a:t>2: 1 447 F CFA/KG, contre 1</a:t>
            </a:r>
            <a:r>
              <a:rPr lang="fr-FR" sz="2000" dirty="0"/>
              <a:t> 080 </a:t>
            </a:r>
            <a:r>
              <a:rPr lang="fr-FR" sz="2000" dirty="0" smtClean="0"/>
              <a:t>F CFA </a:t>
            </a:r>
            <a:r>
              <a:rPr lang="fr-FR" sz="2000" dirty="0"/>
              <a:t>dans la MACRO-STRATE </a:t>
            </a:r>
            <a:r>
              <a:rPr lang="fr-FR" sz="2000" dirty="0" smtClean="0"/>
              <a:t>1.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sz="2000" dirty="0"/>
              <a:t>De façon générale, les Carpes/Tilapias sont plus chers que les autres </a:t>
            </a:r>
            <a:r>
              <a:rPr lang="fr-FR" sz="2000" dirty="0" smtClean="0"/>
              <a:t>espèces (600  à 1</a:t>
            </a:r>
            <a:r>
              <a:rPr lang="fr-FR" sz="2000" dirty="0"/>
              <a:t> 700 francs CFA selon la </a:t>
            </a:r>
            <a:r>
              <a:rPr lang="fr-FR" sz="2000" dirty="0" smtClean="0"/>
              <a:t>taille).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92781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36135" cy="648072"/>
          </a:xfrm>
        </p:spPr>
        <p:txBody>
          <a:bodyPr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/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smtClean="0">
                <a:solidFill>
                  <a:srgbClr val="C00000"/>
                </a:solidFill>
              </a:rPr>
              <a:t>1. Rappel </a:t>
            </a:r>
            <a:r>
              <a:rPr lang="fr-FR" sz="2000" dirty="0">
                <a:solidFill>
                  <a:srgbClr val="C00000"/>
                </a:solidFill>
              </a:rPr>
              <a:t>stratégie d’échantillonnage adoptée par le pays </a:t>
            </a:r>
            <a:r>
              <a:rPr lang="fr-FR" sz="2000" dirty="0" smtClean="0">
                <a:solidFill>
                  <a:srgbClr val="C00000"/>
                </a:solidFill>
              </a:rPr>
              <a:t/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smtClean="0">
                <a:solidFill>
                  <a:srgbClr val="C00000"/>
                </a:solidFill>
              </a:rPr>
              <a:t>(</a:t>
            </a:r>
            <a:r>
              <a:rPr lang="fr-FR" sz="2000" dirty="0">
                <a:solidFill>
                  <a:srgbClr val="C00000"/>
                </a:solidFill>
              </a:rPr>
              <a:t>en termes de </a:t>
            </a:r>
            <a:r>
              <a:rPr lang="fr-FR" sz="2000" dirty="0" smtClean="0">
                <a:solidFill>
                  <a:srgbClr val="C00000"/>
                </a:solidFill>
              </a:rPr>
              <a:t>strates</a:t>
            </a:r>
            <a:r>
              <a:rPr lang="fr-FR" sz="2000" dirty="0">
                <a:solidFill>
                  <a:srgbClr val="C00000"/>
                </a:solidFill>
              </a:rPr>
              <a:t>, sites, saisons)</a:t>
            </a:r>
            <a:br>
              <a:rPr lang="fr-FR" sz="2000" dirty="0">
                <a:solidFill>
                  <a:srgbClr val="C00000"/>
                </a:solidFill>
              </a:rPr>
            </a:b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55083"/>
              </p:ext>
            </p:extLst>
          </p:nvPr>
        </p:nvGraphicFramePr>
        <p:xfrm>
          <a:off x="683568" y="1628800"/>
          <a:ext cx="8064896" cy="46896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28192"/>
                <a:gridCol w="2937376"/>
                <a:gridCol w="852636"/>
                <a:gridCol w="2546692"/>
              </a:tblGrid>
              <a:tr h="60743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MACRO STRATE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SOUS STRATE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NBRE SITE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NOMBRE SAISON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01">
                <a:tc rowSpan="7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ZONE 1</a:t>
                      </a:r>
                      <a:endParaRPr lang="fr-FR" sz="3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SASSANDRA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4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4 SAISONS </a:t>
                      </a:r>
                      <a:r>
                        <a:rPr lang="fr-FR" sz="2000" b="1" dirty="0" smtClean="0">
                          <a:effectLst/>
                        </a:rPr>
                        <a:t>: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</a:rPr>
                        <a:t>- Janvier-mars</a:t>
                      </a:r>
                      <a:r>
                        <a:rPr lang="fr-FR" sz="2000" b="1" dirty="0">
                          <a:effectLst/>
                        </a:rPr>
                        <a:t> </a:t>
                      </a:r>
                      <a:r>
                        <a:rPr lang="fr-FR" sz="2000" b="1" dirty="0" smtClean="0">
                          <a:effectLst/>
                        </a:rPr>
                        <a:t>;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</a:rPr>
                        <a:t>- Avril-juin</a:t>
                      </a:r>
                      <a:r>
                        <a:rPr lang="fr-FR" sz="2000" b="1" dirty="0">
                          <a:effectLst/>
                        </a:rPr>
                        <a:t> ;</a:t>
                      </a:r>
                    </a:p>
                    <a:p>
                      <a:pPr marL="0" lv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ambria"/>
                        <a:buNone/>
                      </a:pPr>
                      <a:r>
                        <a:rPr lang="fr-FR" sz="2000" b="1" dirty="0" smtClean="0">
                          <a:effectLst/>
                        </a:rPr>
                        <a:t>- Juillet-septembre</a:t>
                      </a:r>
                      <a:r>
                        <a:rPr lang="fr-FR" sz="2000" b="1" dirty="0">
                          <a:effectLst/>
                        </a:rPr>
                        <a:t> ;</a:t>
                      </a:r>
                    </a:p>
                    <a:p>
                      <a:pPr marL="0" lv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ambria"/>
                        <a:buNone/>
                      </a:pPr>
                      <a:r>
                        <a:rPr lang="fr-FR" sz="2000" b="1" dirty="0" smtClean="0">
                          <a:effectLst/>
                        </a:rPr>
                        <a:t>- Octobre-décembre</a:t>
                      </a:r>
                      <a:endParaRPr lang="fr-FR" sz="20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LAGUNES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3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7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MOYEN CAVALLY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3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7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SUD COMOE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3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7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MARAHOUE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4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7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LACS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3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7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VALLEE BANDAMA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3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701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ZONE 2</a:t>
                      </a:r>
                      <a:endParaRPr lang="fr-FR" sz="3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VOLTA-COMOE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1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50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LOH-GUIBOUA-SAVANE</a:t>
                      </a:r>
                      <a:endParaRPr lang="fr-FR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2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43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TOTAL</a:t>
                      </a:r>
                      <a:endParaRPr lang="fr-FR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26</a:t>
                      </a:r>
                      <a:endParaRPr lang="fr-FR" sz="24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4</a:t>
                      </a:r>
                      <a:endParaRPr lang="fr-FR" sz="3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6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135" cy="432048"/>
          </a:xfrm>
        </p:spPr>
        <p:txBody>
          <a:bodyPr/>
          <a:lstStyle/>
          <a:p>
            <a:pPr lvl="1" algn="ctr"/>
            <a:r>
              <a:rPr lang="fr-FR" sz="1800" dirty="0" smtClean="0">
                <a:solidFill>
                  <a:srgbClr val="C00000"/>
                </a:solidFill>
              </a:rPr>
              <a:t/>
            </a:r>
            <a:br>
              <a:rPr lang="fr-FR" sz="1800" dirty="0" smtClean="0">
                <a:solidFill>
                  <a:srgbClr val="C00000"/>
                </a:solidFill>
              </a:rPr>
            </a:br>
            <a:r>
              <a:rPr lang="fr-FR" sz="1800" dirty="0" smtClean="0">
                <a:solidFill>
                  <a:srgbClr val="C00000"/>
                </a:solidFill>
              </a:rPr>
              <a:t>2. Somme </a:t>
            </a:r>
            <a:r>
              <a:rPr lang="fr-FR" sz="1800" dirty="0">
                <a:solidFill>
                  <a:srgbClr val="C00000"/>
                </a:solidFill>
              </a:rPr>
              <a:t>des valeurs d’achat et de vente des produits frais exportés hors des villages ou campements de pêcheurs </a:t>
            </a:r>
            <a:br>
              <a:rPr lang="fr-FR" sz="1800" dirty="0">
                <a:solidFill>
                  <a:srgbClr val="C00000"/>
                </a:solidFill>
              </a:rPr>
            </a:br>
            <a:endParaRPr lang="fr-FR" sz="18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9871"/>
            <a:ext cx="57435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51078" y="1591872"/>
            <a:ext cx="3185417" cy="46198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plus de 4 800 tonnes de produits frais ont été achetés à une valeur de 6 milliards de </a:t>
            </a:r>
            <a:r>
              <a:rPr lang="fr-FR" dirty="0" smtClean="0"/>
              <a:t>F CFA </a:t>
            </a:r>
            <a:r>
              <a:rPr lang="fr-FR" dirty="0"/>
              <a:t>pour être vendu hors des villages et campements des pêcheurs à plus de 8 milliards de francs CFA, soit un bénéfice brut de plus de 2 milliards de francs CFA réalisé par les mareyeurs de produits frais en trois mois. </a:t>
            </a:r>
          </a:p>
        </p:txBody>
      </p:sp>
    </p:spTree>
    <p:extLst>
      <p:ext uri="{BB962C8B-B14F-4D97-AF65-F5344CB8AC3E}">
        <p14:creationId xmlns:p14="http://schemas.microsoft.com/office/powerpoint/2010/main" val="1438064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6135" cy="576064"/>
          </a:xfrm>
        </p:spPr>
        <p:txBody>
          <a:bodyPr/>
          <a:lstStyle/>
          <a:p>
            <a:pPr lvl="1" algn="ctr"/>
            <a:r>
              <a:rPr lang="fr-FR" sz="1800" dirty="0" smtClean="0">
                <a:solidFill>
                  <a:srgbClr val="C00000"/>
                </a:solidFill>
              </a:rPr>
              <a:t/>
            </a:r>
            <a:br>
              <a:rPr lang="fr-FR" sz="1800" dirty="0" smtClean="0">
                <a:solidFill>
                  <a:srgbClr val="C00000"/>
                </a:solidFill>
              </a:rPr>
            </a:br>
            <a:r>
              <a:rPr lang="fr-FR" sz="1800" dirty="0" smtClean="0">
                <a:solidFill>
                  <a:srgbClr val="C00000"/>
                </a:solidFill>
              </a:rPr>
              <a:t>3. Somme </a:t>
            </a:r>
            <a:r>
              <a:rPr lang="fr-FR" sz="1800" dirty="0">
                <a:solidFill>
                  <a:srgbClr val="C00000"/>
                </a:solidFill>
              </a:rPr>
              <a:t>des valeurs d’achat et de vente  des produits transformés exportés hors des villages ou campements de pêcheurs</a:t>
            </a:r>
            <a:br>
              <a:rPr lang="fr-FR" sz="1800" dirty="0">
                <a:solidFill>
                  <a:srgbClr val="C00000"/>
                </a:solidFill>
              </a:rPr>
            </a:br>
            <a:endParaRPr lang="fr-FR" sz="18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4646"/>
            <a:ext cx="57816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8104" y="1700808"/>
            <a:ext cx="3563888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plus de 2 500 tonnes de produits transformés ont été achetés à une valeur de </a:t>
            </a:r>
            <a:r>
              <a:rPr lang="fr-FR" b="1" dirty="0"/>
              <a:t>3.5 milliards de francs CFA </a:t>
            </a:r>
            <a:r>
              <a:rPr lang="fr-FR" dirty="0"/>
              <a:t>pour être vendu hors des villages et campements des pêcheurs à plus de </a:t>
            </a:r>
            <a:r>
              <a:rPr lang="fr-FR" b="1" dirty="0"/>
              <a:t>4.5 milliards de francs CFA</a:t>
            </a:r>
            <a:r>
              <a:rPr lang="fr-FR" dirty="0"/>
              <a:t>, soit un bénéfice brut de plus de </a:t>
            </a:r>
            <a:r>
              <a:rPr lang="fr-FR" b="1" dirty="0"/>
              <a:t>1 milliards de francs CFA </a:t>
            </a:r>
            <a:r>
              <a:rPr lang="fr-FR" dirty="0"/>
              <a:t>réalisé par les mareyeurs de produits transformés en trois mois.</a:t>
            </a:r>
          </a:p>
        </p:txBody>
      </p:sp>
    </p:spTree>
    <p:extLst>
      <p:ext uri="{BB962C8B-B14F-4D97-AF65-F5344CB8AC3E}">
        <p14:creationId xmlns:p14="http://schemas.microsoft.com/office/powerpoint/2010/main" val="2001128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135" cy="64807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fr-FR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fr-FR" sz="4000" dirty="0" smtClean="0">
                <a:solidFill>
                  <a:srgbClr val="C00000"/>
                </a:solidFill>
                <a:latin typeface="Arial Black" pitchFamily="34" charset="0"/>
              </a:rPr>
              <a:t>Note </a:t>
            </a:r>
            <a:r>
              <a:rPr lang="fr-FR" sz="4000" dirty="0">
                <a:solidFill>
                  <a:srgbClr val="C00000"/>
                </a:solidFill>
                <a:latin typeface="Arial Black" pitchFamily="34" charset="0"/>
              </a:rPr>
              <a:t>de conjoncture</a:t>
            </a:r>
            <a:br>
              <a:rPr lang="fr-FR" sz="4000" dirty="0">
                <a:solidFill>
                  <a:srgbClr val="C00000"/>
                </a:solidFill>
                <a:latin typeface="Arial Black" pitchFamily="34" charset="0"/>
              </a:rPr>
            </a:br>
            <a:endParaRPr lang="fr-FR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683568" y="1997839"/>
            <a:ext cx="792088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/>
              <a:t>Ce bulletin est le premier du suivi de la pêche continentale et lagunaire. </a:t>
            </a:r>
            <a:r>
              <a:rPr lang="fr-FR" sz="2400" dirty="0" smtClean="0"/>
              <a:t>Il est donc </a:t>
            </a:r>
            <a:r>
              <a:rPr lang="fr-FR" sz="2400" dirty="0"/>
              <a:t>impossible de faire une comparaison et de qualifier les variations saisonnières par rapport à la saison antérieure.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Toutefois, étant donné que le suivi est basé sur l’enquête cadre réalisée en 2012, nous pouvons essayer de faire une comparaison approximative des résultats de ces deux études.</a:t>
            </a:r>
          </a:p>
        </p:txBody>
      </p:sp>
    </p:spTree>
    <p:extLst>
      <p:ext uri="{BB962C8B-B14F-4D97-AF65-F5344CB8AC3E}">
        <p14:creationId xmlns:p14="http://schemas.microsoft.com/office/powerpoint/2010/main" val="2023279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683568" y="1124744"/>
            <a:ext cx="7992888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/>
              <a:t>La capture moyenne par pirogue est de 14 kg par sortie. Elle varie entre 5 kg et 39 kg selon les </a:t>
            </a:r>
            <a:r>
              <a:rPr lang="fr-FR" sz="2400" dirty="0" err="1"/>
              <a:t>sous-strates</a:t>
            </a:r>
            <a:r>
              <a:rPr lang="fr-FR" sz="2400" dirty="0"/>
              <a:t>. Ce résultat est conforme à celui de l’enquête cadre qui a établi qu’en meilleure saison (Aout – Décembre), la capture moyenne par pirogue oscille entre 12.5 kg et 35 kg </a:t>
            </a:r>
            <a:r>
              <a:rPr lang="fr-FR" sz="2400" dirty="0" smtClean="0"/>
              <a:t>;</a:t>
            </a:r>
          </a:p>
          <a:p>
            <a:pPr lvl="0" algn="just">
              <a:lnSpc>
                <a:spcPct val="150000"/>
              </a:lnSpc>
            </a:pPr>
            <a:endParaRPr lang="fr-FR" sz="24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/>
              <a:t>Le filet dormant est l’engin le plus utilisé. En effet, 43 % des sorties de pêche ont été effectuées avec cet engin en cette saison, contre 46 % selon l’enquête cadre 2012 ;</a:t>
            </a:r>
          </a:p>
        </p:txBody>
      </p:sp>
    </p:spTree>
    <p:extLst>
      <p:ext uri="{BB962C8B-B14F-4D97-AF65-F5344CB8AC3E}">
        <p14:creationId xmlns:p14="http://schemas.microsoft.com/office/powerpoint/2010/main" val="3962906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395536" y="1070734"/>
            <a:ext cx="8352928" cy="4661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/>
              <a:t>La production nationale de la pêche continentale et lagunaire est de 10 758 tonnes sur la période octobre-décembre 2015. Les principales zones de production sont SASSANDRA, SUD COMOE  VALLEE BANDAMA et  LAGUNES avec une quantité variant entre 1 000 tonnes et 2 000 tonnes par zone. Comparativement à l’enquête cadre 2012, la production annuelle variait entre 40 000 et 50 000 tonnes, soit une moyenne de 10 000 à 12 500 tonnes par trimestre (ce qui correspond à une saison). De plus, les principales zones de production sont LAGUNES, BAS SASSANDRA, SUD COMOE, MOYEN CAVALLY avec une production annuelle de plus de 4 000 tonnes par zone, soit une moyenne de plus de 1 000 tonnes par trimestre ;</a:t>
            </a:r>
          </a:p>
        </p:txBody>
      </p:sp>
    </p:spTree>
    <p:extLst>
      <p:ext uri="{BB962C8B-B14F-4D97-AF65-F5344CB8AC3E}">
        <p14:creationId xmlns:p14="http://schemas.microsoft.com/office/powerpoint/2010/main" val="3954015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683568" y="1124744"/>
            <a:ext cx="8064896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/>
              <a:t>Les </a:t>
            </a:r>
            <a:r>
              <a:rPr lang="fr-FR" sz="2400" dirty="0" err="1"/>
              <a:t>machoirons</a:t>
            </a:r>
            <a:r>
              <a:rPr lang="fr-FR" sz="2400" dirty="0"/>
              <a:t> et les Carpes/Tilapias sont les principales espèces capturées durant cette saison. Elle représente à elles seules plus de la moitié (54 %) des espèces débarquées </a:t>
            </a:r>
            <a:r>
              <a:rPr lang="fr-FR" sz="2400" dirty="0" smtClean="0"/>
              <a:t>;</a:t>
            </a:r>
          </a:p>
          <a:p>
            <a:pPr lvl="0" algn="just">
              <a:lnSpc>
                <a:spcPct val="150000"/>
              </a:lnSpc>
            </a:pPr>
            <a:endParaRPr lang="fr-FR" sz="24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/>
              <a:t>Le fumage constitue le principal type de transformation des poissons sur les sites d’habitation des pêcheurs avec 94 %.</a:t>
            </a:r>
          </a:p>
        </p:txBody>
      </p:sp>
    </p:spTree>
    <p:extLst>
      <p:ext uri="{BB962C8B-B14F-4D97-AF65-F5344CB8AC3E}">
        <p14:creationId xmlns:p14="http://schemas.microsoft.com/office/powerpoint/2010/main" val="11410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539552" y="1124744"/>
            <a:ext cx="8136904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/>
              <a:t>Au vu des résultats obtenus, nous pouvons dire que le système de suivi de la pêche continentale à bien fonctionné. </a:t>
            </a:r>
            <a:endParaRPr lang="fr-FR" sz="2400" dirty="0" smtClean="0"/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Nous </a:t>
            </a:r>
            <a:r>
              <a:rPr lang="fr-FR" sz="2400" dirty="0"/>
              <a:t>devons donc redoubler d’effort dans la poursuite de ce programme et corriger les quelques imperfections constatées.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Il est donc nécessaire d’encourager </a:t>
            </a:r>
            <a:r>
              <a:rPr lang="fr-FR" sz="2400" dirty="0"/>
              <a:t>davantage les agents sur le terrain en leur fournissant un appui significatif par un apport en équipement  de travail.</a:t>
            </a:r>
          </a:p>
        </p:txBody>
      </p:sp>
    </p:spTree>
    <p:extLst>
      <p:ext uri="{BB962C8B-B14F-4D97-AF65-F5344CB8AC3E}">
        <p14:creationId xmlns:p14="http://schemas.microsoft.com/office/powerpoint/2010/main" val="2240901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2" name="ZoneTexte 1"/>
          <p:cNvSpPr txBox="1"/>
          <p:nvPr/>
        </p:nvSpPr>
        <p:spPr>
          <a:xfrm>
            <a:off x="611560" y="3399383"/>
            <a:ext cx="79928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Bradley Hand ITC" pitchFamily="66" charset="0"/>
              </a:rPr>
              <a:t>MERCI DE VOTRE AIMABLE  ATTENTION</a:t>
            </a:r>
            <a:endParaRPr lang="fr-FR" sz="24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pic>
        <p:nvPicPr>
          <p:cNvPr id="1027" name="Picture 3" descr="C:\Users\DJOU\Videos\Mission 4\100OLYMP\P1120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04" y="968896"/>
            <a:ext cx="3582144" cy="23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JOU\Videos\Mission 4\100OLYMP\P1120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" y="3969060"/>
            <a:ext cx="3599892" cy="2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JOU\Videos\Mission 4\100OLYMP\P11208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04" y="3969060"/>
            <a:ext cx="3654152" cy="2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JOU\Videos\Mission_Supervision 1\PB180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" y="968896"/>
            <a:ext cx="3582145" cy="23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63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36135" cy="648072"/>
          </a:xfrm>
        </p:spPr>
        <p:txBody>
          <a:bodyPr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/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smtClean="0">
                <a:solidFill>
                  <a:srgbClr val="C00000"/>
                </a:solidFill>
              </a:rPr>
              <a:t>2. Situation </a:t>
            </a:r>
            <a:r>
              <a:rPr lang="fr-FR" sz="2000" dirty="0">
                <a:solidFill>
                  <a:srgbClr val="C00000"/>
                </a:solidFill>
              </a:rPr>
              <a:t>de déploiement effectif de la stratégie</a:t>
            </a:r>
            <a:r>
              <a:rPr lang="fr-FR" sz="2000" dirty="0" smtClean="0">
                <a:solidFill>
                  <a:srgbClr val="C00000"/>
                </a:solidFill>
              </a:rPr>
              <a:t>.</a:t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>
                <a:solidFill>
                  <a:srgbClr val="C00000"/>
                </a:solidFill>
              </a:rPr>
              <a:t>Sur quelle durée (mois de début) ?</a:t>
            </a:r>
            <a:br>
              <a:rPr lang="fr-FR" sz="2000" dirty="0">
                <a:solidFill>
                  <a:srgbClr val="C00000"/>
                </a:solidFill>
              </a:rPr>
            </a:b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755576" y="198884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800" dirty="0" smtClean="0"/>
              <a:t>Formation des agents: 3 et 4 novembre 2015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 smtClean="0"/>
              <a:t>Début de la collecte: 16 novembre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24544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683568" y="2834933"/>
            <a:ext cx="7920880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defRPr/>
            </a:pPr>
            <a:r>
              <a:rPr lang="fr-FR" sz="2800" u="sng" dirty="0" smtClean="0">
                <a:solidFill>
                  <a:srgbClr val="C00000"/>
                </a:solidFill>
                <a:latin typeface="Arial Black" pitchFamily="34" charset="0"/>
              </a:rPr>
              <a:t>Deuxième partie:</a:t>
            </a:r>
          </a:p>
          <a:p>
            <a:pPr marL="285750" indent="-285750" algn="ctr">
              <a:defRPr/>
            </a:pP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Le </a:t>
            </a:r>
            <a:r>
              <a:rPr lang="fr-FR" sz="2800" dirty="0">
                <a:solidFill>
                  <a:srgbClr val="C00000"/>
                </a:solidFill>
                <a:latin typeface="Arial Black" pitchFamily="34" charset="0"/>
              </a:rPr>
              <a:t>point sur les opérations de </a:t>
            </a: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saisie</a:t>
            </a:r>
          </a:p>
          <a:p>
            <a:pPr marL="285750" indent="-285750" algn="ctr">
              <a:defRPr/>
            </a:pP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 et les </a:t>
            </a:r>
            <a:r>
              <a:rPr lang="fr-FR" sz="2800" dirty="0">
                <a:solidFill>
                  <a:srgbClr val="C00000"/>
                </a:solidFill>
                <a:latin typeface="Arial Black" pitchFamily="34" charset="0"/>
              </a:rPr>
              <a:t>bases de données </a:t>
            </a: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produites</a:t>
            </a:r>
            <a:endParaRPr lang="fr-FR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81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135" cy="648072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/>
            </a:r>
            <a:br>
              <a:rPr lang="fr-FR" sz="2400" dirty="0" smtClean="0">
                <a:solidFill>
                  <a:srgbClr val="C00000"/>
                </a:solidFill>
              </a:rPr>
            </a:br>
            <a:r>
              <a:rPr lang="fr-FR" sz="2400" dirty="0" smtClean="0">
                <a:solidFill>
                  <a:srgbClr val="C00000"/>
                </a:solidFill>
              </a:rPr>
              <a:t>1. Nombre </a:t>
            </a:r>
            <a:r>
              <a:rPr lang="fr-FR" sz="2400" dirty="0">
                <a:solidFill>
                  <a:srgbClr val="C00000"/>
                </a:solidFill>
              </a:rPr>
              <a:t>de postes de saisie en fonctionnement, existence de retard ou non dans la saisie des fiches </a:t>
            </a:r>
            <a:br>
              <a:rPr lang="fr-FR" sz="2400" dirty="0">
                <a:solidFill>
                  <a:srgbClr val="C00000"/>
                </a:solidFill>
              </a:rPr>
            </a:b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827584" y="206084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fr-FR" sz="2800" dirty="0" smtClean="0"/>
              <a:t>05 POSTES DE SAISIE;</a:t>
            </a:r>
          </a:p>
          <a:p>
            <a:pPr marL="457200" indent="-457200">
              <a:buFont typeface="Wingdings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fr-FR" sz="2800" dirty="0" smtClean="0"/>
              <a:t>Toutes les fiches de la saison 4 (octobre-décembre 2015) ont été saisies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24514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136135" cy="79208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2. Difficultés </a:t>
            </a:r>
            <a:r>
              <a:rPr lang="fr-FR" dirty="0">
                <a:solidFill>
                  <a:srgbClr val="C00000"/>
                </a:solidFill>
              </a:rPr>
              <a:t>éventuelles dans la saisie ou dans la gestion des bases de saisie </a:t>
            </a:r>
            <a:br>
              <a:rPr lang="fr-FR" dirty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2598003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fr-FR" sz="2800" dirty="0" smtClean="0"/>
              <a:t>Pas de difficultés majeures;</a:t>
            </a:r>
          </a:p>
          <a:p>
            <a:pPr algn="just"/>
            <a:endParaRPr lang="fr-F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fr-FR" sz="2800" dirty="0" smtClean="0"/>
              <a:t>Les données saisies sur les cinq postes ont été aisément fusionnée en une seule base de données et est disponible.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6368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539552" y="2476053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u="sng" dirty="0" smtClean="0">
                <a:solidFill>
                  <a:srgbClr val="C00000"/>
                </a:solidFill>
                <a:latin typeface="Arial Black" pitchFamily="34" charset="0"/>
              </a:rPr>
              <a:t>Troisième partie:</a:t>
            </a:r>
          </a:p>
          <a:p>
            <a:pPr algn="ctr">
              <a:defRPr/>
            </a:pP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Les </a:t>
            </a:r>
            <a:r>
              <a:rPr lang="fr-FR" sz="2800" dirty="0">
                <a:solidFill>
                  <a:srgbClr val="C00000"/>
                </a:solidFill>
                <a:latin typeface="Arial Black" pitchFamily="34" charset="0"/>
              </a:rPr>
              <a:t>traitements et les résultats obtenus, </a:t>
            </a:r>
            <a:endParaRPr lang="fr-FR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présentation  </a:t>
            </a:r>
            <a:r>
              <a:rPr lang="fr-FR" sz="2800" dirty="0">
                <a:solidFill>
                  <a:srgbClr val="C00000"/>
                </a:solidFill>
                <a:latin typeface="Arial Black" pitchFamily="34" charset="0"/>
              </a:rPr>
              <a:t>d’un bulletin </a:t>
            </a:r>
            <a:r>
              <a:rPr lang="fr-FR" sz="2800" dirty="0" smtClean="0">
                <a:solidFill>
                  <a:srgbClr val="C00000"/>
                </a:solidFill>
                <a:latin typeface="Arial Black" pitchFamily="34" charset="0"/>
              </a:rPr>
              <a:t>statistique</a:t>
            </a:r>
            <a:endParaRPr lang="fr-FR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21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6135" cy="792088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/>
            </a:r>
            <a:br>
              <a:rPr lang="fr-FR" sz="2400" dirty="0" smtClean="0">
                <a:solidFill>
                  <a:srgbClr val="C00000"/>
                </a:solidFill>
              </a:rPr>
            </a:br>
            <a:r>
              <a:rPr lang="fr-FR" sz="2400" dirty="0" smtClean="0">
                <a:solidFill>
                  <a:srgbClr val="C00000"/>
                </a:solidFill>
              </a:rPr>
              <a:t>1. Synthèse </a:t>
            </a:r>
            <a:r>
              <a:rPr lang="fr-FR" sz="2400" dirty="0">
                <a:solidFill>
                  <a:srgbClr val="C00000"/>
                </a:solidFill>
              </a:rPr>
              <a:t>des résultats suivi PC au niveau du pays, en présentant le premier bulletin statistique </a:t>
            </a:r>
            <a:br>
              <a:rPr lang="fr-FR" sz="2400" dirty="0">
                <a:solidFill>
                  <a:srgbClr val="C00000"/>
                </a:solidFill>
              </a:rPr>
            </a:b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604D6-FDCD-47F7-8833-5070EDB66EA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GT n°5 – 22 au 26 février 2016 à Abidjan, Côte d’Ivoire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Programme Régional UEMOA</a:t>
            </a:r>
            <a:endParaRPr lang="fr-FR" alt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52379"/>
              </p:ext>
            </p:extLst>
          </p:nvPr>
        </p:nvGraphicFramePr>
        <p:xfrm>
          <a:off x="467544" y="2887945"/>
          <a:ext cx="7776864" cy="3061335"/>
        </p:xfrm>
        <a:graphic>
          <a:graphicData uri="http://schemas.openxmlformats.org/drawingml/2006/table">
            <a:tbl>
              <a:tblPr/>
              <a:tblGrid>
                <a:gridCol w="1169608"/>
                <a:gridCol w="2359735"/>
                <a:gridCol w="1313243"/>
                <a:gridCol w="1538957"/>
                <a:gridCol w="1395321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MACRO STRATE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 STRATES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FICHE QOD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FICHE QAS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LAGUNES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MARAHOUE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MOYEN CAVALLY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SASSANDRA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SUD COMOE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VALLEE BANDAMA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LOH-GUIBOUA-SAVANE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VOLTA-COMOE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7544" y="191683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La collecte des données au titre de la saison 4 (octobre-décembre) 2015 a donné les résultats ci-dessous: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5305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mièr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1706</Words>
  <Application>Microsoft Office PowerPoint</Application>
  <PresentationFormat>Affichage à l'écran (4:3)</PresentationFormat>
  <Paragraphs>290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première page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ATELIER REGIONAL DE VALIDATION ET CLOTURE DU PROGRAMME : ETAT DES PECHERIES ARTISANALES CONTINENTALE ET MARITIME DANS LES 8 ETATS MEMBRES DE L’UEMOA   Abidjan, du 22 au 26 février 2016</vt:lpstr>
      <vt:lpstr>Présentation PowerPoint</vt:lpstr>
      <vt:lpstr> 1. Rappel stratégie d’échantillonnage adoptée par le pays  (en termes de strates, sites, saisons) </vt:lpstr>
      <vt:lpstr> 2. Situation de déploiement effectif de la stratégie.  Sur quelle durée (mois de début) ? </vt:lpstr>
      <vt:lpstr>Présentation PowerPoint</vt:lpstr>
      <vt:lpstr> 1. Nombre de postes de saisie en fonctionnement, existence de retard ou non dans la saisie des fiches  </vt:lpstr>
      <vt:lpstr> 2. Difficultés éventuelles dans la saisie ou dans la gestion des bases de saisie  </vt:lpstr>
      <vt:lpstr>Présentation PowerPoint</vt:lpstr>
      <vt:lpstr> 1. Synthèse des résultats suivi PC au niveau du pays, en présentant le premier bulletin statistique  </vt:lpstr>
      <vt:lpstr>Présentation PowerPoint</vt:lpstr>
      <vt:lpstr>Présentation PowerPoint</vt:lpstr>
      <vt:lpstr>1. Taux d’activité des pirogues par sous-strate</vt:lpstr>
      <vt:lpstr> 2. Intensité d’activité de pêche des pirogues </vt:lpstr>
      <vt:lpstr> 3. Structure technique de l’effort (selon l’engin principal utilisé) </vt:lpstr>
      <vt:lpstr> 4. Structure technique de l’effort (selon la taille du filet utilisé comme engin principal) </vt:lpstr>
      <vt:lpstr>Présentation PowerPoint</vt:lpstr>
      <vt:lpstr> 1. Captures moyennes par sortie des pirogues </vt:lpstr>
      <vt:lpstr> 2. Captures moyennes par sortie des pêcheurs atypiques </vt:lpstr>
      <vt:lpstr>Présentation PowerPoint</vt:lpstr>
      <vt:lpstr> 1. Chiffre de la production totale </vt:lpstr>
      <vt:lpstr> 2. Production totale nationale pour les pêches de débarquement, atypiques et acadjas  </vt:lpstr>
      <vt:lpstr>3. Proportion de poissons grandes tailles dans les captures par sous strates</vt:lpstr>
      <vt:lpstr> 4. Production du filet maillant  </vt:lpstr>
      <vt:lpstr> 5. Proportion des principales espèces dans les captures </vt:lpstr>
      <vt:lpstr>Présentation PowerPoint</vt:lpstr>
      <vt:lpstr> 1. Types de transformation sur les sites d’habitation des pêcheurs </vt:lpstr>
      <vt:lpstr> 2. Flux de produits frais et transformés exportés hors des villages et campements de pêcheurs </vt:lpstr>
      <vt:lpstr>Présentation PowerPoint</vt:lpstr>
      <vt:lpstr> 1. Moyenne des prix des principales espèces observés au débarquement par classe de taille </vt:lpstr>
      <vt:lpstr> 2. Somme des valeurs d’achat et de vente des produits frais exportés hors des villages ou campements de pêcheurs  </vt:lpstr>
      <vt:lpstr> 3. Somme des valeurs d’achat et de vente  des produits transformés exportés hors des villages ou campements de pêcheurs </vt:lpstr>
      <vt:lpstr> Note de conjoncture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Carole ESCARAVAGE</dc:creator>
  <cp:lastModifiedBy>DJOU</cp:lastModifiedBy>
  <cp:revision>242</cp:revision>
  <dcterms:created xsi:type="dcterms:W3CDTF">2011-01-28T14:13:06Z</dcterms:created>
  <dcterms:modified xsi:type="dcterms:W3CDTF">2016-02-23T17:18:53Z</dcterms:modified>
</cp:coreProperties>
</file>