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6.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75" r:id="rId2"/>
    <p:sldMasterId id="2147483763" r:id="rId3"/>
    <p:sldMasterId id="2147483686" r:id="rId4"/>
    <p:sldMasterId id="2147483674" r:id="rId5"/>
    <p:sldMasterId id="2147483661" r:id="rId6"/>
    <p:sldMasterId id="2147486802" r:id="rId7"/>
  </p:sldMasterIdLst>
  <p:notesMasterIdLst>
    <p:notesMasterId r:id="rId22"/>
  </p:notesMasterIdLst>
  <p:handoutMasterIdLst>
    <p:handoutMasterId r:id="rId23"/>
  </p:handoutMasterIdLst>
  <p:sldIdLst>
    <p:sldId id="258" r:id="rId8"/>
    <p:sldId id="260" r:id="rId9"/>
    <p:sldId id="283" r:id="rId10"/>
    <p:sldId id="305" r:id="rId11"/>
    <p:sldId id="285" r:id="rId12"/>
    <p:sldId id="288" r:id="rId13"/>
    <p:sldId id="290" r:id="rId14"/>
    <p:sldId id="295" r:id="rId15"/>
    <p:sldId id="297" r:id="rId16"/>
    <p:sldId id="293" r:id="rId17"/>
    <p:sldId id="298" r:id="rId18"/>
    <p:sldId id="306" r:id="rId19"/>
    <p:sldId id="282" r:id="rId20"/>
    <p:sldId id="301" r:id="rId2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6699"/>
    <a:srgbClr val="336699"/>
    <a:srgbClr val="FFFFFF"/>
    <a:srgbClr val="FFCC66"/>
    <a:srgbClr val="FF3300"/>
    <a:srgbClr val="00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5" autoAdjust="0"/>
    <p:restoredTop sz="82060" autoAdjust="0"/>
  </p:normalViewPr>
  <p:slideViewPr>
    <p:cSldViewPr>
      <p:cViewPr>
        <p:scale>
          <a:sx n="90" d="100"/>
          <a:sy n="90" d="100"/>
        </p:scale>
        <p:origin x="-900" y="594"/>
      </p:cViewPr>
      <p:guideLst>
        <p:guide orient="horz" pos="2160"/>
        <p:guide pos="2880"/>
      </p:guideLst>
    </p:cSldViewPr>
  </p:slideViewPr>
  <p:outlineViewPr>
    <p:cViewPr>
      <p:scale>
        <a:sx n="33" d="100"/>
        <a:sy n="33" d="100"/>
      </p:scale>
      <p:origin x="0" y="933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3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fr-FR"/>
              <a:t>31/01/2011</a:t>
            </a: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DC46494-5F2B-4EC7-AA0F-3D50CC36AA31}" type="slidenum">
              <a:rPr lang="fr-FR"/>
              <a:pPr>
                <a:defRPr/>
              </a:pPr>
              <a:t>‹N°›</a:t>
            </a:fld>
            <a:endParaRPr lang="fr-FR"/>
          </a:p>
        </p:txBody>
      </p:sp>
    </p:spTree>
    <p:extLst>
      <p:ext uri="{BB962C8B-B14F-4D97-AF65-F5344CB8AC3E}">
        <p14:creationId xmlns:p14="http://schemas.microsoft.com/office/powerpoint/2010/main" val="28652022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r>
              <a:rPr lang="fr-FR"/>
              <a:t>31/01/2011</a:t>
            </a: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058E27F8-E9AE-406D-82B7-C7C7413539EC}" type="slidenum">
              <a:rPr lang="fr-FR"/>
              <a:pPr>
                <a:defRPr/>
              </a:pPr>
              <a:t>‹N°›</a:t>
            </a:fld>
            <a:endParaRPr lang="fr-FR"/>
          </a:p>
        </p:txBody>
      </p:sp>
    </p:spTree>
    <p:extLst>
      <p:ext uri="{BB962C8B-B14F-4D97-AF65-F5344CB8AC3E}">
        <p14:creationId xmlns:p14="http://schemas.microsoft.com/office/powerpoint/2010/main" val="415720048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A0AB1A2A-C6E6-42E0-A848-58B19F15C366}" type="slidenum">
              <a:rPr lang="fr-FR" smtClean="0">
                <a:solidFill>
                  <a:prstClr val="black"/>
                </a:solidFill>
              </a:rPr>
              <a:pPr>
                <a:defRPr/>
              </a:pPr>
              <a:t>13</a:t>
            </a:fld>
            <a:endParaRPr lang="fr-FR" dirty="0">
              <a:solidFill>
                <a:prstClr val="black"/>
              </a:solidFill>
            </a:endParaRPr>
          </a:p>
        </p:txBody>
      </p:sp>
    </p:spTree>
    <p:extLst>
      <p:ext uri="{BB962C8B-B14F-4D97-AF65-F5344CB8AC3E}">
        <p14:creationId xmlns:p14="http://schemas.microsoft.com/office/powerpoint/2010/main" val="1440431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que">
    <p:spTree>
      <p:nvGrpSpPr>
        <p:cNvPr id="1" name=""/>
        <p:cNvGrpSpPr/>
        <p:nvPr/>
      </p:nvGrpSpPr>
      <p:grpSpPr>
        <a:xfrm>
          <a:off x="0" y="0"/>
          <a:ext cx="0" cy="0"/>
          <a:chOff x="0" y="0"/>
          <a:chExt cx="0" cy="0"/>
        </a:xfrm>
      </p:grpSpPr>
      <p:sp>
        <p:nvSpPr>
          <p:cNvPr id="5" name="Espace réservé de la date 12"/>
          <p:cNvSpPr txBox="1">
            <a:spLocks/>
          </p:cNvSpPr>
          <p:nvPr userDrawn="1"/>
        </p:nvSpPr>
        <p:spPr>
          <a:xfrm>
            <a:off x="3997325" y="6351588"/>
            <a:ext cx="3671888" cy="365125"/>
          </a:xfrm>
          <a:prstGeom prst="rect">
            <a:avLst/>
          </a:prstGeom>
        </p:spPr>
        <p:txBody>
          <a:bodyPr/>
          <a:lstStyle>
            <a:defPPr>
              <a:defRPr lang="fr-FR"/>
            </a:defPPr>
            <a:lvl1pPr algn="ctr" rtl="0" fontAlgn="base">
              <a:spcBef>
                <a:spcPct val="0"/>
              </a:spcBef>
              <a:spcAft>
                <a:spcPct val="0"/>
              </a:spcAft>
              <a:defRPr sz="1400" b="1" kern="1200">
                <a:solidFill>
                  <a:srgbClr val="006699"/>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fr-FR" dirty="0" smtClean="0"/>
              <a:t>GT n°2 – 9 au 13 février, Dakar - SENEGAL</a:t>
            </a:r>
            <a:endParaRPr lang="fr-FR" dirty="0"/>
          </a:p>
        </p:txBody>
      </p:sp>
      <p:sp>
        <p:nvSpPr>
          <p:cNvPr id="3" name="Espace réservé du contenu 2"/>
          <p:cNvSpPr>
            <a:spLocks noGrp="1"/>
          </p:cNvSpPr>
          <p:nvPr>
            <p:ph idx="1"/>
          </p:nvPr>
        </p:nvSpPr>
        <p:spPr>
          <a:xfrm>
            <a:off x="1619672" y="1124744"/>
            <a:ext cx="7067128" cy="5001419"/>
          </a:xfrm>
        </p:spPr>
        <p:txBody>
          <a:bodyPr/>
          <a:lstStyle>
            <a:lvl1pPr marL="0" indent="0" algn="r">
              <a:defRPr sz="2600">
                <a:solidFill>
                  <a:srgbClr val="0070C0"/>
                </a:solidFill>
                <a:latin typeface="Garamond" pitchFamily="18" charset="0"/>
              </a:defRPr>
            </a:lvl1pPr>
            <a:lvl2pPr marL="542925" indent="-457200">
              <a:spcBef>
                <a:spcPts val="0"/>
              </a:spcBef>
              <a:buSzPct val="85000"/>
              <a:buFont typeface="Wingdings" pitchFamily="2" charset="2"/>
              <a:buChar char="ü"/>
              <a:defRPr sz="2400" u="sng"/>
            </a:lvl2pPr>
            <a:lvl3pPr marL="1143000" indent="-600075">
              <a:spcBef>
                <a:spcPts val="0"/>
              </a:spcBef>
              <a:buSzPct val="85000"/>
              <a:defRPr sz="2000" b="0" u="none" baseline="0">
                <a:latin typeface="+mn-lt"/>
              </a:defRPr>
            </a:lvl3pPr>
            <a:lvl4pPr>
              <a:spcBef>
                <a:spcPts val="0"/>
              </a:spcBef>
              <a:buSzPct val="85000"/>
              <a:defRPr sz="1800"/>
            </a:lvl4pPr>
            <a:lvl5pPr>
              <a:defRPr sz="20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     Troisième niveau</a:t>
            </a:r>
          </a:p>
          <a:p>
            <a:pPr lvl="3"/>
            <a:r>
              <a:rPr lang="fr-FR" dirty="0" smtClean="0"/>
              <a:t>       Quatrième niveau</a:t>
            </a:r>
          </a:p>
        </p:txBody>
      </p:sp>
      <p:sp>
        <p:nvSpPr>
          <p:cNvPr id="4" name="Espace réservé du texte 3"/>
          <p:cNvSpPr>
            <a:spLocks noGrp="1"/>
          </p:cNvSpPr>
          <p:nvPr>
            <p:ph type="body" sz="half" idx="2"/>
          </p:nvPr>
        </p:nvSpPr>
        <p:spPr>
          <a:xfrm>
            <a:off x="0" y="1340768"/>
            <a:ext cx="1331639" cy="4608512"/>
          </a:xfrm>
        </p:spPr>
        <p:txBody>
          <a:bodyPr>
            <a:normAutofit/>
          </a:bodyPr>
          <a:lstStyle>
            <a:lvl1pPr marL="0" indent="0" algn="l">
              <a:spcBef>
                <a:spcPts val="600"/>
              </a:spcBef>
              <a:buSzPct val="100000"/>
              <a:buFont typeface="+mj-lt"/>
              <a:buNone/>
              <a:defRPr sz="1600" u="sng">
                <a:solidFill>
                  <a:schemeClr val="accent4">
                    <a:lumMod val="75000"/>
                  </a:schemeClr>
                </a:solidFill>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6" name="Espace réservé du numéro de diapositive 13"/>
          <p:cNvSpPr>
            <a:spLocks noGrp="1"/>
          </p:cNvSpPr>
          <p:nvPr>
            <p:ph type="sldNum" sz="quarter" idx="10"/>
          </p:nvPr>
        </p:nvSpPr>
        <p:spPr/>
        <p:txBody>
          <a:bodyPr/>
          <a:lstStyle>
            <a:lvl1pPr algn="r">
              <a:defRPr sz="1400" b="1">
                <a:solidFill>
                  <a:srgbClr val="006699"/>
                </a:solidFill>
                <a:latin typeface="Garamond" pitchFamily="18" charset="0"/>
                <a:cs typeface="Arial" charset="0"/>
              </a:defRPr>
            </a:lvl1pPr>
          </a:lstStyle>
          <a:p>
            <a:pPr>
              <a:defRPr/>
            </a:pPr>
            <a:fld id="{F160C3EE-C105-4255-A453-9E915C14646B}" type="slidenum">
              <a:rPr lang="fr-FR"/>
              <a:pPr>
                <a:defRPr/>
              </a:pPr>
              <a:t>‹N°›</a:t>
            </a:fld>
            <a:endParaRPr lang="fr-FR" dirty="0"/>
          </a:p>
        </p:txBody>
      </p:sp>
      <p:sp>
        <p:nvSpPr>
          <p:cNvPr id="7" name="Espace réservé du pied de page 14"/>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b="1">
                <a:solidFill>
                  <a:srgbClr val="006699"/>
                </a:solidFill>
                <a:latin typeface="Garamond" pitchFamily="18" charset="0"/>
                <a:cs typeface="Arial" charset="0"/>
              </a:defRPr>
            </a:lvl1pPr>
          </a:lstStyle>
          <a:p>
            <a:pPr>
              <a:defRPr/>
            </a:pPr>
            <a:r>
              <a:rPr lang="fr-FR"/>
              <a:t>Programme Régional </a:t>
            </a:r>
            <a:r>
              <a:rPr lang="fr-FR" smtClean="0"/>
              <a:t>UEMOA</a:t>
            </a: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4F596FDF-C590-44A8-8E68-DDBE7AFB0E1D}"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B63D4B3C-CC61-43A0-839E-346162C0ABCD}"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41400EE1-3B7C-43FB-B69B-6CD6445B0443}"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B6C10811-DC95-4048-A2A8-3D59391B5213}"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DA86CBC-33EE-41D0-B160-C604FA6B9410}"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A910B40-5B4D-4E98-9D1F-C8613C995C78}" type="slidenum">
              <a:rPr lang="fr-FR"/>
              <a:pPr>
                <a:defRPr/>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229FD59-EF39-402B-AE32-CD0082B93224}" type="slidenum">
              <a:rPr lang="fr-FR"/>
              <a:pPr>
                <a:defRPr/>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A9E5F11-D706-4F72-BA12-CAEC2E74FB84}" type="slidenum">
              <a:rPr lang="fr-FR"/>
              <a:pPr>
                <a:defRPr/>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8"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9"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23EFB49-6065-466B-9F0F-EC8A40E930E7}" type="slidenum">
              <a:rPr lang="fr-FR"/>
              <a:pPr>
                <a:defRPr/>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ctr">
              <a:defRPr/>
            </a:lvl1pPr>
          </a:lstStyle>
          <a:p>
            <a:r>
              <a:rPr lang="fr-FR" smtClean="0"/>
              <a:t>Cliquez pour modifier le style du titre</a:t>
            </a:r>
            <a:endParaRPr lang="fr-FR"/>
          </a:p>
        </p:txBody>
      </p:sp>
      <p:sp>
        <p:nvSpPr>
          <p:cNvPr id="3"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4"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5"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9741841-49E4-4FFB-89E9-53167DA0F394}"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masque titre">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3501008"/>
            <a:ext cx="8147248" cy="2625155"/>
          </a:xfrm>
        </p:spPr>
        <p:txBody>
          <a:bodyPr/>
          <a:lstStyle>
            <a:lvl1pPr marL="0" indent="0" algn="r">
              <a:defRPr sz="2800">
                <a:latin typeface="Garamond" pitchFamily="18" charset="0"/>
              </a:defRPr>
            </a:lvl1pPr>
            <a:lvl2pPr>
              <a:defRPr sz="2400" u="sng"/>
            </a:lvl2pPr>
            <a:lvl3pPr>
              <a:defRPr sz="2000" b="1" u="none">
                <a:latin typeface="+mn-lt"/>
              </a:defRPr>
            </a:lvl3pPr>
            <a:lvl4pPr>
              <a:defRPr sz="2000"/>
            </a:lvl4pPr>
            <a:lvl5pPr>
              <a:defRPr sz="20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p:txBody>
      </p:sp>
      <p:sp>
        <p:nvSpPr>
          <p:cNvPr id="10" name="Titre 9"/>
          <p:cNvSpPr>
            <a:spLocks noGrp="1"/>
          </p:cNvSpPr>
          <p:nvPr>
            <p:ph type="title"/>
          </p:nvPr>
        </p:nvSpPr>
        <p:spPr>
          <a:xfrm>
            <a:off x="539552" y="1340768"/>
            <a:ext cx="8136135" cy="1944216"/>
          </a:xfrm>
        </p:spPr>
        <p:txBody>
          <a:bodyPr/>
          <a:lstStyle/>
          <a:p>
            <a:r>
              <a:rPr lang="fr-FR" smtClean="0"/>
              <a:t>Cliquez pour modifier le style du titre</a:t>
            </a:r>
            <a:endParaRPr lang="fr-FR"/>
          </a:p>
        </p:txBody>
      </p:sp>
      <p:sp>
        <p:nvSpPr>
          <p:cNvPr id="4" name="Espace réservé du numéro de diapositive 13"/>
          <p:cNvSpPr>
            <a:spLocks noGrp="1"/>
          </p:cNvSpPr>
          <p:nvPr>
            <p:ph type="sldNum" sz="quarter" idx="10"/>
          </p:nvPr>
        </p:nvSpPr>
        <p:spPr/>
        <p:txBody>
          <a:bodyPr/>
          <a:lstStyle>
            <a:lvl1pPr algn="r">
              <a:defRPr sz="1400" b="1">
                <a:solidFill>
                  <a:srgbClr val="000099"/>
                </a:solidFill>
                <a:latin typeface="Garamond" pitchFamily="18" charset="0"/>
                <a:cs typeface="Arial" charset="0"/>
              </a:defRPr>
            </a:lvl1pPr>
          </a:lstStyle>
          <a:p>
            <a:pPr>
              <a:defRPr/>
            </a:pPr>
            <a:fld id="{9D0604D6-FDCD-47F7-8833-5070EDB66EA5}" type="slidenum">
              <a:rPr lang="fr-FR"/>
              <a:pPr>
                <a:defRPr/>
              </a:pPr>
              <a:t>‹N°›</a:t>
            </a:fld>
            <a:endParaRPr lang="fr-FR" dirty="0"/>
          </a:p>
        </p:txBody>
      </p:sp>
      <p:sp>
        <p:nvSpPr>
          <p:cNvPr id="5" name="Espace réservé de la date 17"/>
          <p:cNvSpPr>
            <a:spLocks noGrp="1"/>
          </p:cNvSpPr>
          <p:nvPr>
            <p:ph type="dt"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1" hangingPunct="1">
              <a:defRPr>
                <a:solidFill>
                  <a:srgbClr val="336699"/>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fr-FR" altLang="fr-FR"/>
              <a:t>GT n°5 – 22 au 26 février 2016 à Abidjan, Côte d’Ivoire</a:t>
            </a:r>
          </a:p>
        </p:txBody>
      </p:sp>
      <p:sp>
        <p:nvSpPr>
          <p:cNvPr id="6" name="Espace réservé du pied de page 19"/>
          <p:cNvSpPr>
            <a:spLocks noGrp="1"/>
          </p:cNvSpPr>
          <p:nvPr>
            <p:ph type="ftr"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1" hangingPunct="1">
              <a:defRPr>
                <a:solidFill>
                  <a:srgbClr val="336699"/>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fr-FR" altLang="fr-FR"/>
              <a:t>Programme Régional UEMOA</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3"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4"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E1A5A65-020F-4C4A-A512-CD43D77BF4AA}" type="slidenum">
              <a:rPr lang="fr-FR"/>
              <a:pPr>
                <a:defRPr/>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7656966-6856-4DA0-B0CE-A130B26048A3}" type="slidenum">
              <a:rPr lang="fr-FR"/>
              <a:pPr>
                <a:defRPr/>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4D5574A-340A-4EE9-8CDD-C954D7F1575D}" type="slidenum">
              <a:rPr lang="fr-FR"/>
              <a:pPr>
                <a:defRPr/>
              </a:pPr>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652A6E0-D091-4315-B94A-93F820A43E83}" type="slidenum">
              <a:rPr lang="fr-FR"/>
              <a:pPr>
                <a:defRPr/>
              </a:pPr>
              <a:t>‹N°›</a:t>
            </a:fld>
            <a:endParaRPr lang="fr-F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DFA8DBD-906E-4885-B7BE-7B7A9EDAF3C8}" type="slidenum">
              <a:rPr lang="fr-FR"/>
              <a:pPr>
                <a:defRPr/>
              </a:pPr>
              <a:t>‹N°›</a:t>
            </a:fld>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76827FF0-D893-47A2-9237-A72FE726D9D0}" type="slidenum">
              <a:rPr lang="fr-FR"/>
              <a:pPr>
                <a:defRPr/>
              </a:pPr>
              <a:t>‹N°›</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903B6DBE-0BFA-461B-A841-2C66462879D9}" type="slidenum">
              <a:rPr lang="fr-FR"/>
              <a:pPr>
                <a:defRPr/>
              </a:pPr>
              <a:t>‹N°›</a:t>
            </a:fld>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434D1B28-FADF-4A65-838B-0F57D790BE5E}" type="slidenum">
              <a:rPr lang="fr-FR"/>
              <a:pPr>
                <a:defRPr/>
              </a:pPr>
              <a:t>‹N°›</a:t>
            </a:fld>
            <a:endParaRPr lang="fr-F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39BBC8CE-D43D-451E-B2B4-1C96A5948D4D}" type="slidenum">
              <a:rPr lang="fr-FR"/>
              <a:pPr>
                <a:defRPr/>
              </a:pPr>
              <a:t>‹N°›</a:t>
            </a:fld>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8"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9" name="Espace réservé du numéro de diapositive 5"/>
          <p:cNvSpPr>
            <a:spLocks noGrp="1"/>
          </p:cNvSpPr>
          <p:nvPr>
            <p:ph type="sldNum" sz="quarter" idx="12"/>
          </p:nvPr>
        </p:nvSpPr>
        <p:spPr/>
        <p:txBody>
          <a:bodyPr/>
          <a:lstStyle>
            <a:lvl1pPr>
              <a:defRPr/>
            </a:lvl1pPr>
          </a:lstStyle>
          <a:p>
            <a:pPr>
              <a:defRPr/>
            </a:pPr>
            <a:fld id="{C42FE1B3-36AB-4B8D-97D6-9F1B404CD8CC}"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4"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5" name="Espace réservé du numéro de diapositive 5"/>
          <p:cNvSpPr>
            <a:spLocks noGrp="1"/>
          </p:cNvSpPr>
          <p:nvPr>
            <p:ph type="sldNum" sz="quarter" idx="12"/>
          </p:nvPr>
        </p:nvSpPr>
        <p:spPr/>
        <p:txBody>
          <a:bodyPr/>
          <a:lstStyle>
            <a:lvl1pPr>
              <a:defRPr/>
            </a:lvl1pPr>
          </a:lstStyle>
          <a:p>
            <a:pPr>
              <a:defRPr/>
            </a:pPr>
            <a:fld id="{FCB35EFD-0940-432F-95A5-4E908FAD75E0}" type="slidenum">
              <a:rPr lang="fr-FR"/>
              <a:pPr>
                <a:defRPr/>
              </a:pPr>
              <a:t>‹N°›</a:t>
            </a:fld>
            <a:endParaRPr lang="fr-F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3"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4" name="Espace réservé du numéro de diapositive 5"/>
          <p:cNvSpPr>
            <a:spLocks noGrp="1"/>
          </p:cNvSpPr>
          <p:nvPr>
            <p:ph type="sldNum" sz="quarter" idx="12"/>
          </p:nvPr>
        </p:nvSpPr>
        <p:spPr/>
        <p:txBody>
          <a:bodyPr/>
          <a:lstStyle>
            <a:lvl1pPr>
              <a:defRPr/>
            </a:lvl1pPr>
          </a:lstStyle>
          <a:p>
            <a:pPr>
              <a:defRPr/>
            </a:pPr>
            <a:fld id="{26425D8F-09EE-4C34-B1F8-E0588AD30592}" type="slidenum">
              <a:rPr lang="fr-FR"/>
              <a:pPr>
                <a:defRPr/>
              </a:pPr>
              <a:t>‹N°›</a:t>
            </a:fld>
            <a:endParaRPr lang="fr-F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CB9BDD9D-BE84-4511-94EC-0EC7618A6FA2}" type="slidenum">
              <a:rPr lang="fr-FR"/>
              <a:pPr>
                <a:defRPr/>
              </a:pPr>
              <a:t>‹N°›</a:t>
            </a:fld>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58BB3D2B-2016-4588-B456-1D9555B6A6C5}" type="slidenum">
              <a:rPr lang="fr-FR"/>
              <a:pPr>
                <a:defRPr/>
              </a:pPr>
              <a:t>‹N°›</a:t>
            </a:fld>
            <a:endParaRPr lang="fr-F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1F4A8392-FAF3-4A9F-837D-C4B2BD517C42}" type="slidenum">
              <a:rPr lang="fr-FR"/>
              <a:pPr>
                <a:defRPr/>
              </a:pPr>
              <a:t>‹N°›</a:t>
            </a:fld>
            <a:endParaRPr lang="fr-F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C0901CA2-156D-4165-A492-A7CE5E4A4038}" type="slidenum">
              <a:rPr lang="fr-FR"/>
              <a:pPr>
                <a:defRPr/>
              </a:pPr>
              <a:t>‹N°›</a:t>
            </a:fld>
            <a:endParaRPr lang="fr-F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6AFCF2A0-B232-4BC8-A881-55A60384274E}" type="slidenum">
              <a:rPr lang="fr-FR"/>
              <a:pPr>
                <a:defRPr/>
              </a:pPr>
              <a:t>‹N°›</a:t>
            </a:fld>
            <a:endParaRPr lang="fr-F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23BB2D02-1998-4BCC-BE87-A0E330F35B2A}" type="slidenum">
              <a:rPr lang="fr-FR"/>
              <a:pPr>
                <a:defRPr/>
              </a:pPr>
              <a:t>‹N°›</a:t>
            </a:fld>
            <a:endParaRPr lang="fr-F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DAB709CB-808D-4159-AA90-0F5E52F4AC74}" type="slidenum">
              <a:rPr lang="fr-FR"/>
              <a:pPr>
                <a:defRPr/>
              </a:pPr>
              <a:t>‹N°›</a:t>
            </a:fld>
            <a:endParaRPr lang="fr-F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DF864CD9-C210-444B-B7E8-9A715C2947B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5" name="Espace réservé du numéro de diapositive 13"/>
          <p:cNvSpPr txBox="1">
            <a:spLocks/>
          </p:cNvSpPr>
          <p:nvPr userDrawn="1"/>
        </p:nvSpPr>
        <p:spPr>
          <a:xfrm>
            <a:off x="8027988" y="6356350"/>
            <a:ext cx="658812" cy="365125"/>
          </a:xfrm>
          <a:prstGeom prst="rect">
            <a:avLst/>
          </a:prstGeom>
        </p:spPr>
        <p:txBody>
          <a:bodyPr anchor="ctr"/>
          <a:lstStyle>
            <a:lvl1pPr algn="r">
              <a:defRPr sz="1400" b="1">
                <a:solidFill>
                  <a:srgbClr val="000099"/>
                </a:solidFill>
                <a:latin typeface="Garamond" pitchFamily="18" charset="0"/>
                <a:cs typeface="Arial" charset="0"/>
              </a:defRPr>
            </a:lvl1pPr>
          </a:lstStyle>
          <a:p>
            <a:pPr>
              <a:defRPr/>
            </a:pPr>
            <a:fld id="{CCAB3F8F-EB01-4A15-A326-58BA8DA56BC7}" type="slidenum">
              <a:rPr lang="fr-FR" smtClean="0">
                <a:solidFill>
                  <a:srgbClr val="336699"/>
                </a:solidFill>
              </a:rPr>
              <a:pPr>
                <a:defRPr/>
              </a:pPr>
              <a:t>‹N°›</a:t>
            </a:fld>
            <a:endParaRPr lang="fr-FR" dirty="0">
              <a:solidFill>
                <a:srgbClr val="336699"/>
              </a:solidFill>
            </a:endParaRPr>
          </a:p>
        </p:txBody>
      </p:sp>
      <p:sp>
        <p:nvSpPr>
          <p:cNvPr id="6" name="Rectangle 5"/>
          <p:cNvSpPr/>
          <p:nvPr userDrawn="1"/>
        </p:nvSpPr>
        <p:spPr>
          <a:xfrm>
            <a:off x="0" y="1"/>
            <a:ext cx="9036496" cy="764704"/>
          </a:xfrm>
          <a:prstGeom prst="rect">
            <a:avLst/>
          </a:prstGeom>
          <a:gradFill>
            <a:gsLst>
              <a:gs pos="90000">
                <a:srgbClr val="006699"/>
              </a:gs>
              <a:gs pos="0">
                <a:schemeClr val="accent1">
                  <a:tint val="44500"/>
                  <a:satMod val="160000"/>
                </a:schemeClr>
              </a:gs>
              <a:gs pos="100000">
                <a:schemeClr val="accent1">
                  <a:tint val="23500"/>
                  <a:satMod val="160000"/>
                </a:schemeClr>
              </a:gs>
            </a:gsLst>
            <a:path path="circle">
              <a:fillToRect l="100000" t="100000"/>
            </a:path>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7" name="Image 17" descr="logo ppt consortium.jpg"/>
          <p:cNvPicPr>
            <a:picLocks noChangeAspect="1"/>
          </p:cNvPicPr>
          <p:nvPr userDrawn="1"/>
        </p:nvPicPr>
        <p:blipFill>
          <a:blip r:embed="rId2" cstate="print"/>
          <a:srcRect/>
          <a:stretch>
            <a:fillRect/>
          </a:stretch>
        </p:blipFill>
        <p:spPr bwMode="auto">
          <a:xfrm>
            <a:off x="19050" y="-3175"/>
            <a:ext cx="1436688" cy="768350"/>
          </a:xfrm>
          <a:prstGeom prst="rect">
            <a:avLst/>
          </a:prstGeom>
          <a:noFill/>
          <a:ln w="9525">
            <a:noFill/>
            <a:miter lim="800000"/>
            <a:headEnd/>
            <a:tailEnd/>
          </a:ln>
        </p:spPr>
      </p:pic>
      <p:cxnSp>
        <p:nvCxnSpPr>
          <p:cNvPr id="10" name="Connecteur droit 9"/>
          <p:cNvCxnSpPr/>
          <p:nvPr userDrawn="1"/>
        </p:nvCxnSpPr>
        <p:spPr>
          <a:xfrm>
            <a:off x="0" y="6308725"/>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Image 16"/>
          <p:cNvPicPr>
            <a:picLocks noChangeAspect="1"/>
          </p:cNvPicPr>
          <p:nvPr userDrawn="1"/>
        </p:nvPicPr>
        <p:blipFill>
          <a:blip r:embed="rId3" cstate="print"/>
          <a:srcRect/>
          <a:stretch>
            <a:fillRect/>
          </a:stretch>
        </p:blipFill>
        <p:spPr bwMode="auto">
          <a:xfrm>
            <a:off x="8274050" y="0"/>
            <a:ext cx="863600" cy="898525"/>
          </a:xfrm>
          <a:prstGeom prst="rect">
            <a:avLst/>
          </a:prstGeom>
          <a:noFill/>
          <a:ln w="9525">
            <a:noFill/>
            <a:miter lim="800000"/>
            <a:headEnd/>
            <a:tailEnd/>
          </a:ln>
        </p:spPr>
      </p:pic>
      <p:sp>
        <p:nvSpPr>
          <p:cNvPr id="8" name="Espace réservé du contenu 2"/>
          <p:cNvSpPr>
            <a:spLocks noGrp="1"/>
          </p:cNvSpPr>
          <p:nvPr>
            <p:ph idx="1"/>
          </p:nvPr>
        </p:nvSpPr>
        <p:spPr>
          <a:xfrm>
            <a:off x="1619672" y="1196752"/>
            <a:ext cx="7067128" cy="5001419"/>
          </a:xfrm>
        </p:spPr>
        <p:txBody>
          <a:bodyPr/>
          <a:lstStyle>
            <a:lvl1pPr marL="0" indent="0" algn="r">
              <a:buNone/>
              <a:defRPr sz="2600">
                <a:latin typeface="Garamond" pitchFamily="18" charset="0"/>
              </a:defRPr>
            </a:lvl1pPr>
            <a:lvl2pPr marL="542925" indent="-457200">
              <a:spcBef>
                <a:spcPts val="0"/>
              </a:spcBef>
              <a:buSzPct val="85000"/>
              <a:buFont typeface="Wingdings" pitchFamily="2" charset="2"/>
              <a:buChar char="ü"/>
              <a:defRPr sz="2400" u="sng"/>
            </a:lvl2pPr>
            <a:lvl3pPr marL="1080000" marR="0" indent="-360000" algn="l" defTabSz="914400" rtl="0" eaLnBrk="0" fontAlgn="base" latinLnBrk="0" hangingPunct="0">
              <a:lnSpc>
                <a:spcPct val="100000"/>
              </a:lnSpc>
              <a:spcBef>
                <a:spcPts val="0"/>
              </a:spcBef>
              <a:spcAft>
                <a:spcPct val="0"/>
              </a:spcAft>
              <a:buClrTx/>
              <a:buSzPct val="85000"/>
              <a:buFont typeface="Wingdings" pitchFamily="2" charset="2"/>
              <a:buNone/>
              <a:tabLst/>
              <a:defRPr sz="1800" b="0" u="none" baseline="0">
                <a:latin typeface="+mn-lt"/>
                <a:sym typeface="Wingdings"/>
              </a:defRPr>
            </a:lvl3pPr>
            <a:lvl4pPr>
              <a:spcBef>
                <a:spcPts val="0"/>
              </a:spcBef>
              <a:buSzPct val="85000"/>
              <a:buNone/>
              <a:defRPr sz="18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9" name="Espace réservé du texte 3"/>
          <p:cNvSpPr>
            <a:spLocks noGrp="1"/>
          </p:cNvSpPr>
          <p:nvPr>
            <p:ph type="body" sz="half" idx="2"/>
          </p:nvPr>
        </p:nvSpPr>
        <p:spPr>
          <a:xfrm>
            <a:off x="0" y="1340768"/>
            <a:ext cx="1331639" cy="4608512"/>
          </a:xfrm>
        </p:spPr>
        <p:txBody>
          <a:bodyPr>
            <a:normAutofit/>
          </a:bodyPr>
          <a:lstStyle>
            <a:lvl1pPr marL="0" indent="0" algn="l">
              <a:spcBef>
                <a:spcPts val="600"/>
              </a:spcBef>
              <a:buSzPct val="100000"/>
              <a:buFont typeface="+mj-lt"/>
              <a:buNone/>
              <a:defRPr sz="1600" b="1" u="sng">
                <a:solidFill>
                  <a:schemeClr val="accent4">
                    <a:lumMod val="75000"/>
                  </a:schemeClr>
                </a:solidFill>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16" name="Titre 1"/>
          <p:cNvSpPr>
            <a:spLocks noGrp="1"/>
          </p:cNvSpPr>
          <p:nvPr>
            <p:ph type="ctrTitle"/>
          </p:nvPr>
        </p:nvSpPr>
        <p:spPr>
          <a:xfrm>
            <a:off x="1634480" y="29793"/>
            <a:ext cx="7052320" cy="764704"/>
          </a:xfrm>
          <a:prstGeom prst="rect">
            <a:avLst/>
          </a:prstGeom>
        </p:spPr>
        <p:txBody>
          <a:bodyPr anchor="ctr"/>
          <a:lstStyle>
            <a:lvl1pPr>
              <a:defRPr sz="2600" b="1" u="none">
                <a:solidFill>
                  <a:schemeClr val="bg1"/>
                </a:solidFill>
                <a:latin typeface="Garamond" pitchFamily="18" charset="0"/>
              </a:defRPr>
            </a:lvl1pPr>
          </a:lstStyle>
          <a:p>
            <a:r>
              <a:rPr lang="fr-FR" dirty="0" smtClean="0"/>
              <a:t>Cliquez pour modifier le style du titre</a:t>
            </a:r>
            <a:endParaRPr lang="fr-FR"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8"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9" name="Espace réservé du numéro de diapositive 5"/>
          <p:cNvSpPr>
            <a:spLocks noGrp="1"/>
          </p:cNvSpPr>
          <p:nvPr>
            <p:ph type="sldNum" sz="quarter" idx="12"/>
          </p:nvPr>
        </p:nvSpPr>
        <p:spPr/>
        <p:txBody>
          <a:bodyPr/>
          <a:lstStyle>
            <a:lvl1pPr>
              <a:defRPr/>
            </a:lvl1pPr>
          </a:lstStyle>
          <a:p>
            <a:pPr>
              <a:defRPr/>
            </a:pPr>
            <a:fld id="{82002E8E-25D4-49DE-966A-4A4698B73DB7}" type="slidenum">
              <a:rPr lang="fr-FR"/>
              <a:pPr>
                <a:defRPr/>
              </a:pPr>
              <a:t>‹N°›</a:t>
            </a:fld>
            <a:endParaRPr lang="fr-F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4"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5" name="Espace réservé du numéro de diapositive 5"/>
          <p:cNvSpPr>
            <a:spLocks noGrp="1"/>
          </p:cNvSpPr>
          <p:nvPr>
            <p:ph type="sldNum" sz="quarter" idx="12"/>
          </p:nvPr>
        </p:nvSpPr>
        <p:spPr/>
        <p:txBody>
          <a:bodyPr/>
          <a:lstStyle>
            <a:lvl1pPr>
              <a:defRPr/>
            </a:lvl1pPr>
          </a:lstStyle>
          <a:p>
            <a:pPr>
              <a:defRPr/>
            </a:pPr>
            <a:fld id="{E42BE4E1-88E1-4FC9-8AB8-305CE8B4CE4A}" type="slidenum">
              <a:rPr lang="fr-FR"/>
              <a:pPr>
                <a:defRPr/>
              </a:pPr>
              <a:t>‹N°›</a:t>
            </a:fld>
            <a:endParaRPr lang="fr-F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3"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4" name="Espace réservé du numéro de diapositive 5"/>
          <p:cNvSpPr>
            <a:spLocks noGrp="1"/>
          </p:cNvSpPr>
          <p:nvPr>
            <p:ph type="sldNum" sz="quarter" idx="12"/>
          </p:nvPr>
        </p:nvSpPr>
        <p:spPr/>
        <p:txBody>
          <a:bodyPr/>
          <a:lstStyle>
            <a:lvl1pPr>
              <a:defRPr/>
            </a:lvl1pPr>
          </a:lstStyle>
          <a:p>
            <a:pPr>
              <a:defRPr/>
            </a:pPr>
            <a:fld id="{EFFFFA98-C723-458A-A7E9-912A6FAE22E6}" type="slidenum">
              <a:rPr lang="fr-FR"/>
              <a:pPr>
                <a:defRPr/>
              </a:pPr>
              <a:t>‹N°›</a:t>
            </a:fld>
            <a:endParaRPr lang="fr-F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500FD33E-974E-44DC-A988-101C1DC9F280}" type="slidenum">
              <a:rPr lang="fr-FR"/>
              <a:pPr>
                <a:defRPr/>
              </a:pPr>
              <a:t>‹N°›</a:t>
            </a:fld>
            <a:endParaRPr lang="fr-F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8172A64F-9042-4278-8BB4-0D7D39286376}" type="slidenum">
              <a:rPr lang="fr-FR"/>
              <a:pPr>
                <a:defRPr/>
              </a:pPr>
              <a:t>‹N°›</a:t>
            </a:fld>
            <a:endParaRPr lang="fr-F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3007F161-F406-47FC-A599-F83E7A6DC551}" type="slidenum">
              <a:rPr lang="fr-FR"/>
              <a:pPr>
                <a:defRPr/>
              </a:pPr>
              <a:t>‹N°›</a:t>
            </a:fld>
            <a:endParaRPr lang="fr-F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7BB72189-7D0E-4F00-A21C-A73D9B8711A7}" type="slidenum">
              <a:rPr lang="fr-FR"/>
              <a:pPr>
                <a:defRPr/>
              </a:pPr>
              <a:t>‹N°›</a:t>
            </a:fld>
            <a:endParaRPr lang="fr-F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EA59D8C5-C4CF-45C3-853A-BE63A150AA41}" type="slidenum">
              <a:rPr lang="fr-FR"/>
              <a:pPr>
                <a:defRPr/>
              </a:pPr>
              <a:t>‹N°›</a:t>
            </a:fld>
            <a:endParaRPr lang="fr-F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258356AD-761F-4F10-ABE6-83995DA4BAC3}" type="slidenum">
              <a:rPr lang="fr-FR"/>
              <a:pPr>
                <a:defRPr/>
              </a:pPr>
              <a:t>‹N°›</a:t>
            </a:fld>
            <a:endParaRPr lang="fr-F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D7468516-3405-483F-A9A6-31C483B64229}"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7BA684D7-5E9C-4B66-9568-6CA2A9E6950F}" type="slidenum">
              <a:rPr lang="fr-FR"/>
              <a:pPr>
                <a:defRPr/>
              </a:pPr>
              <a:t>‹N°›</a:t>
            </a:fld>
            <a:endParaRPr lang="fr-F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8D8654A2-4D4E-4498-AB5B-A4E3DA69F636}" type="slidenum">
              <a:rPr lang="fr-FR"/>
              <a:pPr>
                <a:defRPr/>
              </a:pPr>
              <a:t>‹N°›</a:t>
            </a:fld>
            <a:endParaRPr lang="fr-F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8"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9" name="Espace réservé du numéro de diapositive 5"/>
          <p:cNvSpPr>
            <a:spLocks noGrp="1"/>
          </p:cNvSpPr>
          <p:nvPr>
            <p:ph type="sldNum" sz="quarter" idx="12"/>
          </p:nvPr>
        </p:nvSpPr>
        <p:spPr/>
        <p:txBody>
          <a:bodyPr/>
          <a:lstStyle>
            <a:lvl1pPr>
              <a:defRPr/>
            </a:lvl1pPr>
          </a:lstStyle>
          <a:p>
            <a:pPr>
              <a:defRPr/>
            </a:pPr>
            <a:fld id="{B8034473-4357-4257-9720-C8A8EE71E0B6}" type="slidenum">
              <a:rPr lang="fr-FR"/>
              <a:pPr>
                <a:defRPr/>
              </a:pPr>
              <a:t>‹N°›</a:t>
            </a:fld>
            <a:endParaRPr lang="fr-F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4"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5" name="Espace réservé du numéro de diapositive 5"/>
          <p:cNvSpPr>
            <a:spLocks noGrp="1"/>
          </p:cNvSpPr>
          <p:nvPr>
            <p:ph type="sldNum" sz="quarter" idx="12"/>
          </p:nvPr>
        </p:nvSpPr>
        <p:spPr/>
        <p:txBody>
          <a:bodyPr/>
          <a:lstStyle>
            <a:lvl1pPr>
              <a:defRPr/>
            </a:lvl1pPr>
          </a:lstStyle>
          <a:p>
            <a:pPr>
              <a:defRPr/>
            </a:pPr>
            <a:fld id="{95C1C174-0439-4C2C-8FA2-1178ACAB7ADD}" type="slidenum">
              <a:rPr lang="fr-FR"/>
              <a:pPr>
                <a:defRPr/>
              </a:pPr>
              <a:t>‹N°›</a:t>
            </a:fld>
            <a:endParaRPr lang="fr-F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3"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4" name="Espace réservé du numéro de diapositive 5"/>
          <p:cNvSpPr>
            <a:spLocks noGrp="1"/>
          </p:cNvSpPr>
          <p:nvPr>
            <p:ph type="sldNum" sz="quarter" idx="12"/>
          </p:nvPr>
        </p:nvSpPr>
        <p:spPr/>
        <p:txBody>
          <a:bodyPr/>
          <a:lstStyle>
            <a:lvl1pPr>
              <a:defRPr/>
            </a:lvl1pPr>
          </a:lstStyle>
          <a:p>
            <a:pPr>
              <a:defRPr/>
            </a:pPr>
            <a:fld id="{683B8D72-4095-4AF9-86AF-2B0F41E8412F}" type="slidenum">
              <a:rPr lang="fr-FR"/>
              <a:pPr>
                <a:defRPr/>
              </a:pPr>
              <a:t>‹N°›</a:t>
            </a:fld>
            <a:endParaRPr lang="fr-F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2567A63A-B114-4C86-A243-ED036D04B783}" type="slidenum">
              <a:rPr lang="fr-FR"/>
              <a:pPr>
                <a:defRPr/>
              </a:pPr>
              <a:t>‹N°›</a:t>
            </a:fld>
            <a:endParaRPr lang="fr-F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14B2F009-8A45-4D39-8286-9A70361EB501}" type="slidenum">
              <a:rPr lang="fr-FR"/>
              <a:pPr>
                <a:defRPr/>
              </a:pPr>
              <a:t>‹N°›</a:t>
            </a:fld>
            <a:endParaRPr lang="fr-F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A964B230-5CE4-4372-AE13-459121DFD3A1}" type="slidenum">
              <a:rPr lang="fr-FR"/>
              <a:pPr>
                <a:defRPr/>
              </a:pPr>
              <a:t>‹N°›</a:t>
            </a:fld>
            <a:endParaRPr lang="fr-F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71761A63-593D-4C3E-8DE8-95AA1C03004E}" type="slidenum">
              <a:rPr lang="fr-FR"/>
              <a:pPr>
                <a:defRPr/>
              </a:pPr>
              <a:t>‹N°›</a:t>
            </a:fld>
            <a:endParaRPr lang="fr-F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fr-FR"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fr-FR" dirty="0">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7FDFB8D-122D-4E2E-9DD0-365A982E926A}" type="slidenum">
              <a:rPr lang="fr-FR" smtClean="0">
                <a:solidFill>
                  <a:srgbClr val="EBDDC3"/>
                </a:solidFill>
              </a:rPr>
              <a:pPr>
                <a:defRPr/>
              </a:pPr>
              <a:t>‹N°›</a:t>
            </a:fld>
            <a:endParaRPr lang="fr-FR" dirty="0">
              <a:solidFill>
                <a:srgbClr val="EBDDC3"/>
              </a:solidFill>
            </a:endParaRPr>
          </a:p>
        </p:txBody>
      </p:sp>
    </p:spTree>
    <p:extLst>
      <p:ext uri="{BB962C8B-B14F-4D97-AF65-F5344CB8AC3E}">
        <p14:creationId xmlns:p14="http://schemas.microsoft.com/office/powerpoint/2010/main" val="4310558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fr-FR" dirty="0">
              <a:solidFill>
                <a:srgbClr val="775F55"/>
              </a:solidFill>
            </a:endParaRPr>
          </a:p>
        </p:txBody>
      </p:sp>
      <p:sp>
        <p:nvSpPr>
          <p:cNvPr id="5" name="Footer Placeholder 4"/>
          <p:cNvSpPr>
            <a:spLocks noGrp="1"/>
          </p:cNvSpPr>
          <p:nvPr>
            <p:ph type="ftr" sz="quarter" idx="11"/>
          </p:nvPr>
        </p:nvSpPr>
        <p:spPr/>
        <p:txBody>
          <a:bodyPr/>
          <a:lstStyle/>
          <a:p>
            <a:pPr>
              <a:defRPr/>
            </a:pPr>
            <a:endParaRPr lang="fr-FR" dirty="0">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7FDFB8D-122D-4E2E-9DD0-365A982E926A}" type="slidenum">
              <a:rPr lang="fr-FR" smtClean="0"/>
              <a:pPr>
                <a:defRPr/>
              </a:pPr>
              <a:t>‹N°›</a:t>
            </a:fld>
            <a:endParaRPr lang="fr-FR"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4844513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buNone/>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buNone/>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5143C139-4CF1-4657-AC38-D34025D6DE8A}" type="slidenum">
              <a:rPr lang="fr-FR"/>
              <a:pPr>
                <a:defRPr/>
              </a:pPr>
              <a:t>‹N°›</a:t>
            </a:fld>
            <a:endParaRPr lang="fr-F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fr-FR" dirty="0">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87FDFB8D-122D-4E2E-9DD0-365A982E926A}" type="slidenum">
              <a:rPr lang="fr-FR" smtClean="0"/>
              <a:pPr>
                <a:defRPr/>
              </a:pPr>
              <a:t>‹N°›</a:t>
            </a:fld>
            <a:endParaRPr lang="fr-FR" dirty="0"/>
          </a:p>
        </p:txBody>
      </p:sp>
      <p:sp>
        <p:nvSpPr>
          <p:cNvPr id="14" name="Footer Placeholder 13"/>
          <p:cNvSpPr>
            <a:spLocks noGrp="1"/>
          </p:cNvSpPr>
          <p:nvPr>
            <p:ph type="ftr" sz="quarter" idx="12"/>
          </p:nvPr>
        </p:nvSpPr>
        <p:spPr/>
        <p:txBody>
          <a:bodyPr/>
          <a:lstStyle/>
          <a:p>
            <a:pPr>
              <a:defRPr/>
            </a:pPr>
            <a:endParaRPr lang="fr-FR" dirty="0">
              <a:solidFill>
                <a:srgbClr val="775F55"/>
              </a:solidFill>
            </a:endParaRPr>
          </a:p>
        </p:txBody>
      </p:sp>
    </p:spTree>
    <p:extLst>
      <p:ext uri="{BB962C8B-B14F-4D97-AF65-F5344CB8AC3E}">
        <p14:creationId xmlns:p14="http://schemas.microsoft.com/office/powerpoint/2010/main" val="25386009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endParaRPr lang="fr-FR" dirty="0">
              <a:solidFill>
                <a:srgbClr val="775F55"/>
              </a:solidFill>
            </a:endParaRPr>
          </a:p>
        </p:txBody>
      </p:sp>
      <p:sp>
        <p:nvSpPr>
          <p:cNvPr id="10" name="Slide Number Placeholder 9"/>
          <p:cNvSpPr>
            <a:spLocks noGrp="1"/>
          </p:cNvSpPr>
          <p:nvPr>
            <p:ph type="sldNum" sz="quarter" idx="16"/>
          </p:nvPr>
        </p:nvSpPr>
        <p:spPr/>
        <p:txBody>
          <a:bodyPr rtlCol="0"/>
          <a:lstStyle/>
          <a:p>
            <a:pPr>
              <a:defRPr/>
            </a:pPr>
            <a:fld id="{87FDFB8D-122D-4E2E-9DD0-365A982E926A}" type="slidenum">
              <a:rPr lang="fr-FR" smtClean="0"/>
              <a:pPr>
                <a:defRPr/>
              </a:pPr>
              <a:t>‹N°›</a:t>
            </a:fld>
            <a:endParaRPr lang="fr-FR" dirty="0"/>
          </a:p>
        </p:txBody>
      </p:sp>
      <p:sp>
        <p:nvSpPr>
          <p:cNvPr id="12" name="Footer Placeholder 11"/>
          <p:cNvSpPr>
            <a:spLocks noGrp="1"/>
          </p:cNvSpPr>
          <p:nvPr>
            <p:ph type="ftr" sz="quarter" idx="17"/>
          </p:nvPr>
        </p:nvSpPr>
        <p:spPr/>
        <p:txBody>
          <a:bodyPr rtlCol="0"/>
          <a:lstStyle/>
          <a:p>
            <a:pPr>
              <a:defRPr/>
            </a:pPr>
            <a:endParaRPr lang="fr-FR" dirty="0">
              <a:solidFill>
                <a:srgbClr val="775F55"/>
              </a:solidFill>
            </a:endParaRPr>
          </a:p>
        </p:txBody>
      </p:sp>
    </p:spTree>
    <p:extLst>
      <p:ext uri="{BB962C8B-B14F-4D97-AF65-F5344CB8AC3E}">
        <p14:creationId xmlns:p14="http://schemas.microsoft.com/office/powerpoint/2010/main" val="1355972643"/>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endParaRPr lang="fr-FR" dirty="0">
              <a:solidFill>
                <a:srgbClr val="775F55"/>
              </a:solidFill>
            </a:endParaRPr>
          </a:p>
        </p:txBody>
      </p:sp>
      <p:sp>
        <p:nvSpPr>
          <p:cNvPr id="12" name="Slide Number Placeholder 11"/>
          <p:cNvSpPr>
            <a:spLocks noGrp="1"/>
          </p:cNvSpPr>
          <p:nvPr>
            <p:ph type="sldNum" sz="quarter" idx="16"/>
          </p:nvPr>
        </p:nvSpPr>
        <p:spPr/>
        <p:txBody>
          <a:bodyPr rtlCol="0"/>
          <a:lstStyle/>
          <a:p>
            <a:pPr>
              <a:defRPr/>
            </a:pPr>
            <a:fld id="{87FDFB8D-122D-4E2E-9DD0-365A982E926A}" type="slidenum">
              <a:rPr lang="fr-FR" smtClean="0"/>
              <a:pPr>
                <a:defRPr/>
              </a:pPr>
              <a:t>‹N°›</a:t>
            </a:fld>
            <a:endParaRPr lang="fr-FR" dirty="0"/>
          </a:p>
        </p:txBody>
      </p:sp>
      <p:sp>
        <p:nvSpPr>
          <p:cNvPr id="14" name="Footer Placeholder 13"/>
          <p:cNvSpPr>
            <a:spLocks noGrp="1"/>
          </p:cNvSpPr>
          <p:nvPr>
            <p:ph type="ftr" sz="quarter" idx="17"/>
          </p:nvPr>
        </p:nvSpPr>
        <p:spPr/>
        <p:txBody>
          <a:bodyPr rtlCol="0"/>
          <a:lstStyle/>
          <a:p>
            <a:pPr>
              <a:defRPr/>
            </a:pPr>
            <a:endParaRPr lang="fr-FR" dirty="0">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1320764353"/>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fr-FR" dirty="0">
              <a:solidFill>
                <a:srgbClr val="775F55"/>
              </a:solidFill>
            </a:endParaRPr>
          </a:p>
        </p:txBody>
      </p:sp>
      <p:sp>
        <p:nvSpPr>
          <p:cNvPr id="4" name="Footer Placeholder 3"/>
          <p:cNvSpPr>
            <a:spLocks noGrp="1"/>
          </p:cNvSpPr>
          <p:nvPr>
            <p:ph type="ftr" sz="quarter" idx="11"/>
          </p:nvPr>
        </p:nvSpPr>
        <p:spPr/>
        <p:txBody>
          <a:bodyPr/>
          <a:lstStyle/>
          <a:p>
            <a:pPr>
              <a:defRPr/>
            </a:pPr>
            <a:endParaRPr lang="fr-FR" dirty="0">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87FDFB8D-122D-4E2E-9DD0-365A982E926A}" type="slidenum">
              <a:rPr lang="fr-FR" smtClean="0"/>
              <a:pPr>
                <a:defRPr/>
              </a:pPr>
              <a:t>‹N°›</a:t>
            </a:fld>
            <a:endParaRPr lang="fr-FR" dirty="0"/>
          </a:p>
        </p:txBody>
      </p:sp>
    </p:spTree>
    <p:extLst>
      <p:ext uri="{BB962C8B-B14F-4D97-AF65-F5344CB8AC3E}">
        <p14:creationId xmlns:p14="http://schemas.microsoft.com/office/powerpoint/2010/main" val="2789306671"/>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fr-FR" dirty="0">
              <a:solidFill>
                <a:srgbClr val="775F55"/>
              </a:solidFill>
            </a:endParaRPr>
          </a:p>
        </p:txBody>
      </p:sp>
      <p:sp>
        <p:nvSpPr>
          <p:cNvPr id="3" name="Footer Placeholder 2"/>
          <p:cNvSpPr>
            <a:spLocks noGrp="1"/>
          </p:cNvSpPr>
          <p:nvPr>
            <p:ph type="ftr" sz="quarter" idx="11"/>
          </p:nvPr>
        </p:nvSpPr>
        <p:spPr/>
        <p:txBody>
          <a:bodyPr/>
          <a:lstStyle/>
          <a:p>
            <a:pPr>
              <a:defRPr/>
            </a:pPr>
            <a:endParaRPr lang="fr-FR" dirty="0">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7FDFB8D-122D-4E2E-9DD0-365A982E926A}" type="slidenum">
              <a:rPr lang="fr-FR" smtClean="0">
                <a:solidFill>
                  <a:srgbClr val="775F55"/>
                </a:solidFill>
              </a:rPr>
              <a:pPr>
                <a:defRPr/>
              </a:pPr>
              <a:t>‹N°›</a:t>
            </a:fld>
            <a:endParaRPr lang="fr-FR" dirty="0">
              <a:solidFill>
                <a:srgbClr val="775F55"/>
              </a:solidFill>
            </a:endParaRPr>
          </a:p>
        </p:txBody>
      </p:sp>
    </p:spTree>
    <p:extLst>
      <p:ext uri="{BB962C8B-B14F-4D97-AF65-F5344CB8AC3E}">
        <p14:creationId xmlns:p14="http://schemas.microsoft.com/office/powerpoint/2010/main" val="2456664462"/>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fr-FR" dirty="0">
              <a:solidFill>
                <a:srgbClr val="775F55"/>
              </a:solidFill>
            </a:endParaRPr>
          </a:p>
        </p:txBody>
      </p:sp>
      <p:sp>
        <p:nvSpPr>
          <p:cNvPr id="6" name="Footer Placeholder 5"/>
          <p:cNvSpPr>
            <a:spLocks noGrp="1"/>
          </p:cNvSpPr>
          <p:nvPr>
            <p:ph type="ftr" sz="quarter" idx="11"/>
          </p:nvPr>
        </p:nvSpPr>
        <p:spPr/>
        <p:txBody>
          <a:bodyPr/>
          <a:lstStyle/>
          <a:p>
            <a:pPr>
              <a:defRPr/>
            </a:pPr>
            <a:endParaRPr lang="fr-FR" dirty="0">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87FDFB8D-122D-4E2E-9DD0-365A982E926A}" type="slidenum">
              <a:rPr lang="fr-FR" smtClean="0"/>
              <a:pPr>
                <a:defRPr/>
              </a:pPr>
              <a:t>‹N°›</a:t>
            </a:fld>
            <a:endParaRPr lang="fr-FR"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740494676"/>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pPr>
              <a:defRPr/>
            </a:pPr>
            <a:endParaRPr lang="fr-FR" dirty="0">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87FDFB8D-122D-4E2E-9DD0-365A982E926A}" type="slidenum">
              <a:rPr lang="fr-FR" smtClean="0"/>
              <a:pPr>
                <a:defRPr/>
              </a:pPr>
              <a:t>‹N°›</a:t>
            </a:fld>
            <a:endParaRPr lang="fr-FR" dirty="0"/>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fr-FR" dirty="0">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extLst>
      <p:ext uri="{BB962C8B-B14F-4D97-AF65-F5344CB8AC3E}">
        <p14:creationId xmlns:p14="http://schemas.microsoft.com/office/powerpoint/2010/main" val="35348091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fr-FR" dirty="0">
              <a:solidFill>
                <a:srgbClr val="775F55"/>
              </a:solidFill>
            </a:endParaRPr>
          </a:p>
        </p:txBody>
      </p:sp>
      <p:sp>
        <p:nvSpPr>
          <p:cNvPr id="5" name="Footer Placeholder 4"/>
          <p:cNvSpPr>
            <a:spLocks noGrp="1"/>
          </p:cNvSpPr>
          <p:nvPr>
            <p:ph type="ftr" sz="quarter" idx="11"/>
          </p:nvPr>
        </p:nvSpPr>
        <p:spPr/>
        <p:txBody>
          <a:bodyPr/>
          <a:lstStyle/>
          <a:p>
            <a:pPr>
              <a:defRPr/>
            </a:pPr>
            <a:endParaRPr lang="fr-FR" dirty="0">
              <a:solidFill>
                <a:srgbClr val="775F55"/>
              </a:solidFill>
            </a:endParaRPr>
          </a:p>
        </p:txBody>
      </p:sp>
      <p:sp>
        <p:nvSpPr>
          <p:cNvPr id="6" name="Slide Number Placeholder 5"/>
          <p:cNvSpPr>
            <a:spLocks noGrp="1"/>
          </p:cNvSpPr>
          <p:nvPr>
            <p:ph type="sldNum" sz="quarter" idx="12"/>
          </p:nvPr>
        </p:nvSpPr>
        <p:spPr/>
        <p:txBody>
          <a:bodyPr/>
          <a:lstStyle/>
          <a:p>
            <a:pPr>
              <a:defRPr/>
            </a:pPr>
            <a:fld id="{87FDFB8D-122D-4E2E-9DD0-365A982E926A}" type="slidenum">
              <a:rPr lang="fr-FR" smtClean="0"/>
              <a:pPr>
                <a:defRPr/>
              </a:pPr>
              <a:t>‹N°›</a:t>
            </a:fld>
            <a:endParaRPr lang="fr-FR" dirty="0"/>
          </a:p>
        </p:txBody>
      </p:sp>
    </p:spTree>
    <p:extLst>
      <p:ext uri="{BB962C8B-B14F-4D97-AF65-F5344CB8AC3E}">
        <p14:creationId xmlns:p14="http://schemas.microsoft.com/office/powerpoint/2010/main" val="4204337634"/>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endParaRPr lang="fr-FR" dirty="0">
              <a:solidFill>
                <a:srgbClr val="775F55"/>
              </a:solidFill>
            </a:endParaRPr>
          </a:p>
        </p:txBody>
      </p:sp>
      <p:sp>
        <p:nvSpPr>
          <p:cNvPr id="5" name="Footer Placeholder 4"/>
          <p:cNvSpPr>
            <a:spLocks noGrp="1"/>
          </p:cNvSpPr>
          <p:nvPr>
            <p:ph type="ftr" sz="quarter" idx="11"/>
          </p:nvPr>
        </p:nvSpPr>
        <p:spPr>
          <a:xfrm>
            <a:off x="457201" y="6248207"/>
            <a:ext cx="5573483" cy="365125"/>
          </a:xfrm>
        </p:spPr>
        <p:txBody>
          <a:bodyPr/>
          <a:lstStyle/>
          <a:p>
            <a:pPr>
              <a:defRPr/>
            </a:pPr>
            <a:endParaRPr lang="fr-FR" dirty="0">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87FDFB8D-122D-4E2E-9DD0-365A982E926A}" type="slidenum">
              <a:rPr lang="fr-FR" smtClean="0"/>
              <a:pPr>
                <a:defRPr/>
              </a:pPr>
              <a:t>‹N°›</a:t>
            </a:fld>
            <a:endParaRPr lang="fr-FR" dirty="0"/>
          </a:p>
        </p:txBody>
      </p:sp>
    </p:spTree>
    <p:extLst>
      <p:ext uri="{BB962C8B-B14F-4D97-AF65-F5344CB8AC3E}">
        <p14:creationId xmlns:p14="http://schemas.microsoft.com/office/powerpoint/2010/main" val="11484007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8"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9"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0880C18A-A8D6-43CC-A8FF-FE7F5EBF850D}"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4"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5"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8E25F5BF-77DA-4CCE-8B98-4BA15A300582}"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3"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4"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29491089-6F6E-489D-A276-858212533F16}"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5.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6.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7.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Espace réservé du texte 2"/>
          <p:cNvSpPr>
            <a:spLocks noGrp="1"/>
          </p:cNvSpPr>
          <p:nvPr>
            <p:ph type="body" idx="1"/>
          </p:nvPr>
        </p:nvSpPr>
        <p:spPr bwMode="auto">
          <a:xfrm>
            <a:off x="539750" y="2781300"/>
            <a:ext cx="8135938" cy="3373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	Troisième niveau</a:t>
            </a:r>
          </a:p>
          <a:p>
            <a:pPr lvl="3"/>
            <a:r>
              <a:rPr lang="fr-FR" altLang="fr-FR" smtClean="0"/>
              <a:t>	Quatrième niveau</a:t>
            </a:r>
          </a:p>
        </p:txBody>
      </p:sp>
      <p:sp>
        <p:nvSpPr>
          <p:cNvPr id="1027" name="Espace réservé du titre 22"/>
          <p:cNvSpPr>
            <a:spLocks noGrp="1"/>
          </p:cNvSpPr>
          <p:nvPr>
            <p:ph type="title"/>
          </p:nvPr>
        </p:nvSpPr>
        <p:spPr bwMode="auto">
          <a:xfrm>
            <a:off x="468313" y="1268413"/>
            <a:ext cx="82073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pic>
        <p:nvPicPr>
          <p:cNvPr id="1028" name="Picture 20" descr="\\yankee\datas\c.escaravage\Mes documents\UEMOA\logo partenaires\image pPT.jpg"/>
          <p:cNvPicPr>
            <a:picLocks noChangeAspect="1" noChangeArrowheads="1"/>
          </p:cNvPicPr>
          <p:nvPr userDrawn="1"/>
        </p:nvPicPr>
        <p:blipFill>
          <a:blip r:embed="rId4" cstate="print"/>
          <a:srcRect/>
          <a:stretch>
            <a:fillRect/>
          </a:stretch>
        </p:blipFill>
        <p:spPr bwMode="auto">
          <a:xfrm>
            <a:off x="30163" y="49213"/>
            <a:ext cx="9083675" cy="847725"/>
          </a:xfrm>
          <a:prstGeom prst="rect">
            <a:avLst/>
          </a:prstGeom>
          <a:noFill/>
          <a:ln w="9525">
            <a:noFill/>
            <a:miter lim="800000"/>
            <a:headEnd/>
            <a:tailEnd/>
          </a:ln>
        </p:spPr>
      </p:pic>
      <p:sp>
        <p:nvSpPr>
          <p:cNvPr id="6" name="Espace réservé du numéro de diapositive 13"/>
          <p:cNvSpPr>
            <a:spLocks noGrp="1"/>
          </p:cNvSpPr>
          <p:nvPr>
            <p:ph type="sldNum" sz="quarter" idx="4"/>
          </p:nvPr>
        </p:nvSpPr>
        <p:spPr>
          <a:xfrm>
            <a:off x="8027988" y="6356350"/>
            <a:ext cx="658812" cy="365125"/>
          </a:xfrm>
          <a:prstGeom prst="rect">
            <a:avLst/>
          </a:prstGeom>
        </p:spPr>
        <p:txBody>
          <a:bodyPr/>
          <a:lstStyle>
            <a:lvl1pPr algn="r">
              <a:defRPr sz="1400" b="1">
                <a:solidFill>
                  <a:srgbClr val="006699"/>
                </a:solidFill>
                <a:latin typeface="Garamond" pitchFamily="18" charset="0"/>
                <a:cs typeface="Arial" charset="0"/>
              </a:defRPr>
            </a:lvl1pPr>
          </a:lstStyle>
          <a:p>
            <a:pPr>
              <a:defRPr/>
            </a:pPr>
            <a:fld id="{4910C2AD-29F2-4896-8FA4-3A8D0D458740}" type="slidenum">
              <a:rPr lang="fr-FR"/>
              <a:pPr>
                <a:defRPr/>
              </a:pPr>
              <a:t>‹N°›</a:t>
            </a:fld>
            <a:endParaRPr lang="fr-FR" dirty="0"/>
          </a:p>
        </p:txBody>
      </p:sp>
      <p:cxnSp>
        <p:nvCxnSpPr>
          <p:cNvPr id="8" name="Connecteur droit 7"/>
          <p:cNvCxnSpPr/>
          <p:nvPr userDrawn="1"/>
        </p:nvCxnSpPr>
        <p:spPr>
          <a:xfrm>
            <a:off x="0" y="630078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Espace réservé de la date 17"/>
          <p:cNvSpPr>
            <a:spLocks noGrp="1"/>
          </p:cNvSpPr>
          <p:nvPr>
            <p:ph type="dt" sz="quarter" idx="2"/>
          </p:nvPr>
        </p:nvSpPr>
        <p:spPr bwMode="auto">
          <a:xfrm>
            <a:off x="3635375" y="6373813"/>
            <a:ext cx="47529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200" b="1">
                <a:solidFill>
                  <a:srgbClr val="336699"/>
                </a:solidFill>
                <a:latin typeface="+mn-lt"/>
                <a:cs typeface="Arial" panose="020B0604020202020204" pitchFamily="34"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fr-FR" altLang="fr-FR"/>
              <a:t>GT n°5 – 22 au 26 février 2016 à Abidjan, Côte d’Ivoire</a:t>
            </a:r>
            <a:endParaRPr lang="fr-FR" altLang="fr-FR" dirty="0"/>
          </a:p>
        </p:txBody>
      </p:sp>
      <p:sp>
        <p:nvSpPr>
          <p:cNvPr id="12" name="Espace réservé du pied de page 19"/>
          <p:cNvSpPr>
            <a:spLocks noGrp="1"/>
          </p:cNvSpPr>
          <p:nvPr>
            <p:ph type="ftr" sz="quarter" idx="3"/>
          </p:nvPr>
        </p:nvSpPr>
        <p:spPr bwMode="auto">
          <a:xfrm>
            <a:off x="6350" y="6381750"/>
            <a:ext cx="37449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200" b="1">
                <a:solidFill>
                  <a:srgbClr val="336699"/>
                </a:solidFill>
                <a:latin typeface="+mn-lt"/>
                <a:cs typeface="Arial" panose="020B0604020202020204" pitchFamily="34"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fr-FR" altLang="fr-FR"/>
              <a:t>Programme Régional UEMOA</a:t>
            </a:r>
            <a:endParaRPr lang="fr-FR" altLang="fr-FR" dirty="0"/>
          </a:p>
        </p:txBody>
      </p:sp>
    </p:spTree>
  </p:cSld>
  <p:clrMap bg1="lt1" tx1="dk1" bg2="lt2" tx2="dk2" accent1="accent1" accent2="accent2" accent3="accent3" accent4="accent4" accent5="accent5" accent6="accent6" hlink="hlink" folHlink="folHlink"/>
  <p:sldLayoutIdLst>
    <p:sldLayoutId id="2147486779" r:id="rId1"/>
    <p:sldLayoutId id="2147486780" r:id="rId2"/>
  </p:sldLayoutIdLst>
  <p:timing>
    <p:tnLst>
      <p:par>
        <p:cTn id="1" dur="indefinite" restart="never" nodeType="tmRoot"/>
      </p:par>
    </p:tnLst>
  </p:timing>
  <p:hf hdr="0"/>
  <p:txStyles>
    <p:titleStyle>
      <a:lvl1pPr algn="r" rtl="0" eaLnBrk="0" fontAlgn="base" hangingPunct="0">
        <a:spcBef>
          <a:spcPct val="0"/>
        </a:spcBef>
        <a:spcAft>
          <a:spcPct val="0"/>
        </a:spcAft>
        <a:defRPr sz="2800" b="1" kern="1200">
          <a:solidFill>
            <a:srgbClr val="604A7B"/>
          </a:solidFill>
          <a:latin typeface="+mj-lt"/>
          <a:ea typeface="+mj-ea"/>
          <a:cs typeface="+mj-cs"/>
        </a:defRPr>
      </a:lvl1pPr>
      <a:lvl2pPr algn="r" rtl="0" eaLnBrk="0" fontAlgn="base" hangingPunct="0">
        <a:spcBef>
          <a:spcPct val="0"/>
        </a:spcBef>
        <a:spcAft>
          <a:spcPct val="0"/>
        </a:spcAft>
        <a:defRPr sz="2800" b="1">
          <a:solidFill>
            <a:srgbClr val="604A7B"/>
          </a:solidFill>
          <a:latin typeface="Calibri" pitchFamily="34" charset="0"/>
        </a:defRPr>
      </a:lvl2pPr>
      <a:lvl3pPr algn="r" rtl="0" eaLnBrk="0" fontAlgn="base" hangingPunct="0">
        <a:spcBef>
          <a:spcPct val="0"/>
        </a:spcBef>
        <a:spcAft>
          <a:spcPct val="0"/>
        </a:spcAft>
        <a:defRPr sz="2800" b="1">
          <a:solidFill>
            <a:srgbClr val="604A7B"/>
          </a:solidFill>
          <a:latin typeface="Calibri" pitchFamily="34" charset="0"/>
        </a:defRPr>
      </a:lvl3pPr>
      <a:lvl4pPr algn="r" rtl="0" eaLnBrk="0" fontAlgn="base" hangingPunct="0">
        <a:spcBef>
          <a:spcPct val="0"/>
        </a:spcBef>
        <a:spcAft>
          <a:spcPct val="0"/>
        </a:spcAft>
        <a:defRPr sz="2800" b="1">
          <a:solidFill>
            <a:srgbClr val="604A7B"/>
          </a:solidFill>
          <a:latin typeface="Calibri" pitchFamily="34" charset="0"/>
        </a:defRPr>
      </a:lvl4pPr>
      <a:lvl5pPr algn="r" rtl="0" eaLnBrk="0" fontAlgn="base" hangingPunct="0">
        <a:spcBef>
          <a:spcPct val="0"/>
        </a:spcBef>
        <a:spcAft>
          <a:spcPct val="0"/>
        </a:spcAft>
        <a:defRPr sz="2800" b="1">
          <a:solidFill>
            <a:srgbClr val="604A7B"/>
          </a:solidFill>
          <a:latin typeface="Calibri" pitchFamily="34" charset="0"/>
        </a:defRPr>
      </a:lvl5pPr>
      <a:lvl6pPr marL="457200" algn="r" rtl="0" fontAlgn="base">
        <a:spcBef>
          <a:spcPct val="0"/>
        </a:spcBef>
        <a:spcAft>
          <a:spcPct val="0"/>
        </a:spcAft>
        <a:defRPr sz="2800" b="1">
          <a:solidFill>
            <a:schemeClr val="tx1"/>
          </a:solidFill>
          <a:latin typeface="Calibri" pitchFamily="34" charset="0"/>
        </a:defRPr>
      </a:lvl6pPr>
      <a:lvl7pPr marL="914400" algn="r" rtl="0" fontAlgn="base">
        <a:spcBef>
          <a:spcPct val="0"/>
        </a:spcBef>
        <a:spcAft>
          <a:spcPct val="0"/>
        </a:spcAft>
        <a:defRPr sz="2800" b="1">
          <a:solidFill>
            <a:schemeClr val="tx1"/>
          </a:solidFill>
          <a:latin typeface="Calibri" pitchFamily="34" charset="0"/>
        </a:defRPr>
      </a:lvl7pPr>
      <a:lvl8pPr marL="1371600" algn="r" rtl="0" fontAlgn="base">
        <a:spcBef>
          <a:spcPct val="0"/>
        </a:spcBef>
        <a:spcAft>
          <a:spcPct val="0"/>
        </a:spcAft>
        <a:defRPr sz="2800" b="1">
          <a:solidFill>
            <a:schemeClr val="tx1"/>
          </a:solidFill>
          <a:latin typeface="Calibri" pitchFamily="34" charset="0"/>
        </a:defRPr>
      </a:lvl8pPr>
      <a:lvl9pPr marL="1828800" algn="r" rtl="0" fontAlgn="base">
        <a:spcBef>
          <a:spcPct val="0"/>
        </a:spcBef>
        <a:spcAft>
          <a:spcPct val="0"/>
        </a:spcAft>
        <a:defRPr sz="2800" b="1">
          <a:solidFill>
            <a:schemeClr val="tx1"/>
          </a:solidFill>
          <a:latin typeface="Calibri" pitchFamily="34" charset="0"/>
        </a:defRPr>
      </a:lvl9pPr>
    </p:titleStyle>
    <p:bodyStyle>
      <a:lvl1pPr marL="342900" indent="-342900" algn="r" rtl="0" eaLnBrk="0" fontAlgn="base" hangingPunct="0">
        <a:spcBef>
          <a:spcPct val="20000"/>
        </a:spcBef>
        <a:spcAft>
          <a:spcPct val="0"/>
        </a:spcAft>
        <a:buFont typeface="Arial" charset="0"/>
        <a:defRPr sz="2600" b="1" kern="1200">
          <a:solidFill>
            <a:srgbClr val="0070C0"/>
          </a:solidFill>
          <a:latin typeface="Garamond" pitchFamily="18" charset="0"/>
          <a:ea typeface="+mn-ea"/>
          <a:cs typeface="+mn-cs"/>
        </a:defRPr>
      </a:lvl1pPr>
      <a:lvl2pPr marL="446088" indent="-360363" algn="l" rtl="0" eaLnBrk="0" fontAlgn="base" hangingPunct="0">
        <a:spcBef>
          <a:spcPct val="20000"/>
        </a:spcBef>
        <a:spcAft>
          <a:spcPct val="0"/>
        </a:spcAft>
        <a:buSzPct val="80000"/>
        <a:buFont typeface="Wingdings" pitchFamily="2" charset="2"/>
        <a:buChar char="ü"/>
        <a:defRPr sz="2400" b="1" u="sng" kern="1200">
          <a:solidFill>
            <a:schemeClr val="tx1"/>
          </a:solidFill>
          <a:latin typeface="Garamond" pitchFamily="18" charset="0"/>
          <a:ea typeface="+mn-ea"/>
          <a:cs typeface="+mn-cs"/>
        </a:defRPr>
      </a:lvl2pPr>
      <a:lvl3pPr marL="1143000" indent="-781050" algn="l" rtl="0" eaLnBrk="0" fontAlgn="base" hangingPunct="0">
        <a:spcBef>
          <a:spcPct val="20000"/>
        </a:spcBef>
        <a:spcAft>
          <a:spcPct val="0"/>
        </a:spcAft>
        <a:buSzPct val="80000"/>
        <a:defRPr sz="2000" kern="1200">
          <a:solidFill>
            <a:schemeClr val="tx1"/>
          </a:solidFill>
          <a:latin typeface="+mj-lt"/>
          <a:ea typeface="+mn-ea"/>
          <a:cs typeface="+mn-cs"/>
        </a:defRPr>
      </a:lvl3pPr>
      <a:lvl4pPr marL="1600200" indent="-792163" algn="l" rtl="0" eaLnBrk="0" fontAlgn="base" hangingPunct="0">
        <a:spcBef>
          <a:spcPct val="20000"/>
        </a:spcBef>
        <a:spcAft>
          <a:spcPct val="0"/>
        </a:spcAft>
        <a:buFont typeface="Arial" charset="0"/>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a:r>
              <a:rPr lang="fr-FR" altLang="fr-FR" smtClean="0"/>
              <a:t>Deuxième niveau</a:t>
            </a:r>
          </a:p>
          <a:p>
            <a:pPr lvl="2"/>
            <a:r>
              <a:rPr lang="fr-FR" altLang="fr-FR" smtClean="0"/>
              <a:t>Troisième niveau</a:t>
            </a:r>
          </a:p>
          <a:p>
            <a:pPr lvl="3"/>
            <a:r>
              <a:rPr lang="fr-FR" altLang="fr-FR" smtClean="0"/>
              <a:t>Quatrième niveau</a:t>
            </a:r>
          </a:p>
        </p:txBody>
      </p:sp>
      <p:sp>
        <p:nvSpPr>
          <p:cNvPr id="7" name="Rectangle 6"/>
          <p:cNvSpPr/>
          <p:nvPr userDrawn="1"/>
        </p:nvSpPr>
        <p:spPr>
          <a:xfrm>
            <a:off x="0" y="1"/>
            <a:ext cx="9036496" cy="764703"/>
          </a:xfrm>
          <a:prstGeom prst="rect">
            <a:avLst/>
          </a:prstGeom>
          <a:gradFill>
            <a:gsLst>
              <a:gs pos="90000">
                <a:srgbClr val="006699"/>
              </a:gs>
              <a:gs pos="0">
                <a:schemeClr val="accent1">
                  <a:tint val="44500"/>
                  <a:satMod val="160000"/>
                </a:schemeClr>
              </a:gs>
              <a:gs pos="100000">
                <a:schemeClr val="accent1">
                  <a:tint val="23500"/>
                  <a:satMod val="160000"/>
                </a:schemeClr>
              </a:gs>
            </a:gsLst>
            <a:path path="circle">
              <a:fillToRect l="100000" t="100000"/>
            </a:path>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Titre 1"/>
          <p:cNvSpPr txBox="1">
            <a:spLocks/>
          </p:cNvSpPr>
          <p:nvPr userDrawn="1"/>
        </p:nvSpPr>
        <p:spPr>
          <a:xfrm>
            <a:off x="1619250" y="0"/>
            <a:ext cx="7053263" cy="765175"/>
          </a:xfrm>
          <a:prstGeom prst="rect">
            <a:avLst/>
          </a:prstGeom>
        </p:spPr>
        <p:txBody>
          <a:bodyPr anchor="ctr"/>
          <a:lstStyle>
            <a:lvl1pPr>
              <a:defRPr sz="2600" b="1" u="none">
                <a:latin typeface="Garamond" pitchFamily="18" charset="0"/>
              </a:defRPr>
            </a:lvl1pPr>
          </a:lstStyle>
          <a:p>
            <a:pPr algn="ctr" eaLnBrk="0" hangingPunct="0">
              <a:defRPr/>
            </a:pPr>
            <a:r>
              <a:rPr lang="fr-FR" dirty="0" smtClean="0">
                <a:solidFill>
                  <a:schemeClr val="bg1"/>
                </a:solidFill>
                <a:ea typeface="+mj-ea"/>
                <a:cs typeface="+mj-cs"/>
              </a:rPr>
              <a:t>Cliquez pour modifier le style du titre</a:t>
            </a:r>
            <a:endParaRPr lang="fr-FR" dirty="0">
              <a:solidFill>
                <a:schemeClr val="bg1"/>
              </a:solidFill>
              <a:ea typeface="+mj-ea"/>
              <a:cs typeface="+mj-cs"/>
            </a:endParaRPr>
          </a:p>
        </p:txBody>
      </p:sp>
      <p:pic>
        <p:nvPicPr>
          <p:cNvPr id="2055" name="Image 8" descr="logo ppt consortium.jpg"/>
          <p:cNvPicPr>
            <a:picLocks noChangeAspect="1"/>
          </p:cNvPicPr>
          <p:nvPr userDrawn="1"/>
        </p:nvPicPr>
        <p:blipFill>
          <a:blip r:embed="rId13" cstate="print"/>
          <a:srcRect/>
          <a:stretch>
            <a:fillRect/>
          </a:stretch>
        </p:blipFill>
        <p:spPr bwMode="auto">
          <a:xfrm>
            <a:off x="19050" y="44450"/>
            <a:ext cx="1309688" cy="703263"/>
          </a:xfrm>
          <a:prstGeom prst="rect">
            <a:avLst/>
          </a:prstGeom>
          <a:noFill/>
          <a:ln w="9525">
            <a:noFill/>
            <a:miter lim="800000"/>
            <a:headEnd/>
            <a:tailEnd/>
          </a:ln>
        </p:spPr>
      </p:pic>
      <p:sp>
        <p:nvSpPr>
          <p:cNvPr id="11" name="Espace réservé de la date 12"/>
          <p:cNvSpPr txBox="1">
            <a:spLocks/>
          </p:cNvSpPr>
          <p:nvPr userDrawn="1"/>
        </p:nvSpPr>
        <p:spPr>
          <a:xfrm>
            <a:off x="3844925" y="6373813"/>
            <a:ext cx="3671888" cy="365125"/>
          </a:xfrm>
          <a:prstGeom prst="rect">
            <a:avLst/>
          </a:prstGeom>
        </p:spPr>
        <p:txBody>
          <a:bodyPr anchor="ctr"/>
          <a:lstStyle>
            <a:lvl1pPr algn="ctr">
              <a:defRPr sz="1400" b="1">
                <a:solidFill>
                  <a:srgbClr val="000099"/>
                </a:solidFill>
                <a:latin typeface="Garamond" pitchFamily="18" charset="0"/>
                <a:cs typeface="Arial" charset="0"/>
              </a:defRPr>
            </a:lvl1pPr>
          </a:lstStyle>
          <a:p>
            <a:pPr>
              <a:defRPr/>
            </a:pPr>
            <a:r>
              <a:rPr lang="fr-FR" dirty="0" smtClean="0">
                <a:solidFill>
                  <a:srgbClr val="336699"/>
                </a:solidFill>
              </a:rPr>
              <a:t>GT n°4 – 12 au 15 octobre à Lomé,  TOGO</a:t>
            </a:r>
            <a:endParaRPr lang="fr-FR" dirty="0">
              <a:solidFill>
                <a:srgbClr val="336699"/>
              </a:solidFill>
            </a:endParaRPr>
          </a:p>
        </p:txBody>
      </p:sp>
      <p:sp>
        <p:nvSpPr>
          <p:cNvPr id="12" name="Espace réservé du numéro de diapositive 13"/>
          <p:cNvSpPr txBox="1">
            <a:spLocks/>
          </p:cNvSpPr>
          <p:nvPr userDrawn="1"/>
        </p:nvSpPr>
        <p:spPr>
          <a:xfrm>
            <a:off x="8027988" y="6356350"/>
            <a:ext cx="658812" cy="365125"/>
          </a:xfrm>
          <a:prstGeom prst="rect">
            <a:avLst/>
          </a:prstGeom>
        </p:spPr>
        <p:txBody>
          <a:bodyPr anchor="ctr"/>
          <a:lstStyle>
            <a:lvl1pPr algn="r">
              <a:defRPr sz="1400" b="1">
                <a:solidFill>
                  <a:srgbClr val="000099"/>
                </a:solidFill>
                <a:latin typeface="Garamond" pitchFamily="18" charset="0"/>
                <a:cs typeface="Arial" charset="0"/>
              </a:defRPr>
            </a:lvl1pPr>
          </a:lstStyle>
          <a:p>
            <a:pPr>
              <a:defRPr/>
            </a:pPr>
            <a:fld id="{5C94DD09-7A86-42DF-8B5A-3F5E838C5D01}" type="slidenum">
              <a:rPr lang="fr-FR" smtClean="0">
                <a:solidFill>
                  <a:srgbClr val="336699"/>
                </a:solidFill>
              </a:rPr>
              <a:pPr>
                <a:defRPr/>
              </a:pPr>
              <a:t>‹N°›</a:t>
            </a:fld>
            <a:endParaRPr lang="fr-FR" dirty="0">
              <a:solidFill>
                <a:srgbClr val="336699"/>
              </a:solidFill>
            </a:endParaRPr>
          </a:p>
        </p:txBody>
      </p:sp>
      <p:sp>
        <p:nvSpPr>
          <p:cNvPr id="13" name="Espace réservé du pied de page 14"/>
          <p:cNvSpPr txBox="1">
            <a:spLocks/>
          </p:cNvSpPr>
          <p:nvPr userDrawn="1"/>
        </p:nvSpPr>
        <p:spPr>
          <a:xfrm>
            <a:off x="0" y="6376988"/>
            <a:ext cx="3744913" cy="365125"/>
          </a:xfrm>
          <a:prstGeom prst="rect">
            <a:avLst/>
          </a:prstGeom>
        </p:spPr>
        <p:txBody>
          <a:bodyPr anchor="ctr"/>
          <a:lstStyle>
            <a:lvl1pPr algn="ctr">
              <a:defRPr sz="1400" b="1">
                <a:solidFill>
                  <a:srgbClr val="000099"/>
                </a:solidFill>
                <a:latin typeface="Garamond" pitchFamily="18" charset="0"/>
                <a:cs typeface="Arial" charset="0"/>
              </a:defRPr>
            </a:lvl1pPr>
          </a:lstStyle>
          <a:p>
            <a:pPr>
              <a:defRPr/>
            </a:pPr>
            <a:r>
              <a:rPr lang="fr-FR" dirty="0" smtClean="0">
                <a:solidFill>
                  <a:srgbClr val="336699"/>
                </a:solidFill>
              </a:rPr>
              <a:t>Programme Régional UEMOA</a:t>
            </a:r>
            <a:endParaRPr lang="fr-FR" dirty="0">
              <a:solidFill>
                <a:srgbClr val="336699"/>
              </a:solidFill>
            </a:endParaRPr>
          </a:p>
        </p:txBody>
      </p:sp>
      <p:pic>
        <p:nvPicPr>
          <p:cNvPr id="2059" name="Image 1"/>
          <p:cNvPicPr>
            <a:picLocks noChangeAspect="1"/>
          </p:cNvPicPr>
          <p:nvPr userDrawn="1"/>
        </p:nvPicPr>
        <p:blipFill>
          <a:blip r:embed="rId14" cstate="print"/>
          <a:srcRect/>
          <a:stretch>
            <a:fillRect/>
          </a:stretch>
        </p:blipFill>
        <p:spPr bwMode="auto">
          <a:xfrm>
            <a:off x="8258175" y="-15875"/>
            <a:ext cx="865188"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6745" r:id="rId1"/>
    <p:sldLayoutId id="2147486781" r:id="rId2"/>
    <p:sldLayoutId id="2147486782" r:id="rId3"/>
    <p:sldLayoutId id="2147486783" r:id="rId4"/>
    <p:sldLayoutId id="2147486784" r:id="rId5"/>
    <p:sldLayoutId id="2147486785" r:id="rId6"/>
    <p:sldLayoutId id="2147486786" r:id="rId7"/>
    <p:sldLayoutId id="2147486787" r:id="rId8"/>
    <p:sldLayoutId id="2147486788" r:id="rId9"/>
    <p:sldLayoutId id="2147486789" r:id="rId10"/>
    <p:sldLayoutId id="2147486790"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80000"/>
        <a:buFont typeface="Wingdings" pitchFamily="2" charset="2"/>
        <a:buChar char="ü"/>
        <a:defRPr sz="2600" b="1" u="sng" kern="1200">
          <a:solidFill>
            <a:schemeClr val="tx1"/>
          </a:solidFill>
          <a:latin typeface="Garamond" pitchFamily="18" charset="0"/>
          <a:ea typeface="+mn-ea"/>
          <a:cs typeface="+mn-cs"/>
        </a:defRPr>
      </a:lvl2pPr>
      <a:lvl3pPr marL="1143000" indent="-228600" algn="l" rtl="0" eaLnBrk="0" fontAlgn="base" hangingPunct="0">
        <a:spcBef>
          <a:spcPct val="20000"/>
        </a:spcBef>
        <a:spcAft>
          <a:spcPct val="0"/>
        </a:spcAft>
        <a:buSzPct val="80000"/>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SzPct val="80000"/>
        <a:buFont typeface="Arial" charset="0"/>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9AB5E4"/>
            </a:gs>
            <a:gs pos="50000">
              <a:srgbClr val="C2D1ED"/>
            </a:gs>
            <a:gs pos="100000">
              <a:srgbClr val="E1E8F5"/>
            </a:gs>
          </a:gsLst>
          <a:lin ang="5400000"/>
        </a:gradFill>
        <a:effectLst/>
      </p:bgPr>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611188" y="25654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Tree>
  </p:cSld>
  <p:clrMap bg1="lt1" tx1="dk1" bg2="lt2" tx2="dk2" accent1="accent1" accent2="accent2" accent3="accent3" accent4="accent4" accent5="accent5" accent6="accent6" hlink="hlink" folHlink="folHlink"/>
  <p:sldLayoutIdLst>
    <p:sldLayoutId id="2147486791" r:id="rId1"/>
    <p:sldLayoutId id="2147486792" r:id="rId2"/>
    <p:sldLayoutId id="2147486793" r:id="rId3"/>
    <p:sldLayoutId id="2147486794" r:id="rId4"/>
    <p:sldLayoutId id="2147486795" r:id="rId5"/>
    <p:sldLayoutId id="2147486796" r:id="rId6"/>
    <p:sldLayoutId id="2147486797" r:id="rId7"/>
    <p:sldLayoutId id="2147486798" r:id="rId8"/>
    <p:sldLayoutId id="2147486799" r:id="rId9"/>
    <p:sldLayoutId id="2147486800" r:id="rId10"/>
    <p:sldLayoutId id="2147486801" r:id="rId11"/>
  </p:sldLayoutIdLst>
  <p:timing>
    <p:tnLst>
      <p:par>
        <p:cTn id="1" dur="indefinite" restart="never" nodeType="tmRoot"/>
      </p:par>
    </p:tnLst>
  </p:timing>
  <p:hf hdr="0"/>
  <p:txStyles>
    <p:titleStyle>
      <a:lvl1pPr algn="r" rtl="0" eaLnBrk="0" fontAlgn="base" hangingPunct="0">
        <a:spcBef>
          <a:spcPct val="0"/>
        </a:spcBef>
        <a:spcAft>
          <a:spcPct val="0"/>
        </a:spcAft>
        <a:defRPr sz="4000" b="1" kern="1200">
          <a:solidFill>
            <a:srgbClr val="002060"/>
          </a:solidFill>
          <a:latin typeface="Garamond" pitchFamily="18" charset="0"/>
          <a:ea typeface="+mj-ea"/>
          <a:cs typeface="+mj-cs"/>
        </a:defRPr>
      </a:lvl1pPr>
      <a:lvl2pPr algn="r" rtl="0" eaLnBrk="0" fontAlgn="base" hangingPunct="0">
        <a:spcBef>
          <a:spcPct val="0"/>
        </a:spcBef>
        <a:spcAft>
          <a:spcPct val="0"/>
        </a:spcAft>
        <a:defRPr sz="4000" b="1">
          <a:solidFill>
            <a:srgbClr val="002060"/>
          </a:solidFill>
          <a:latin typeface="Garamond" pitchFamily="18" charset="0"/>
        </a:defRPr>
      </a:lvl2pPr>
      <a:lvl3pPr algn="r" rtl="0" eaLnBrk="0" fontAlgn="base" hangingPunct="0">
        <a:spcBef>
          <a:spcPct val="0"/>
        </a:spcBef>
        <a:spcAft>
          <a:spcPct val="0"/>
        </a:spcAft>
        <a:defRPr sz="4000" b="1">
          <a:solidFill>
            <a:srgbClr val="002060"/>
          </a:solidFill>
          <a:latin typeface="Garamond" pitchFamily="18" charset="0"/>
        </a:defRPr>
      </a:lvl3pPr>
      <a:lvl4pPr algn="r" rtl="0" eaLnBrk="0" fontAlgn="base" hangingPunct="0">
        <a:spcBef>
          <a:spcPct val="0"/>
        </a:spcBef>
        <a:spcAft>
          <a:spcPct val="0"/>
        </a:spcAft>
        <a:defRPr sz="4000" b="1">
          <a:solidFill>
            <a:srgbClr val="002060"/>
          </a:solidFill>
          <a:latin typeface="Garamond" pitchFamily="18" charset="0"/>
        </a:defRPr>
      </a:lvl4pPr>
      <a:lvl5pPr algn="r" rtl="0" eaLnBrk="0" fontAlgn="base" hangingPunct="0">
        <a:spcBef>
          <a:spcPct val="0"/>
        </a:spcBef>
        <a:spcAft>
          <a:spcPct val="0"/>
        </a:spcAft>
        <a:defRPr sz="4000" b="1">
          <a:solidFill>
            <a:srgbClr val="002060"/>
          </a:solidFill>
          <a:latin typeface="Garamond" pitchFamily="18"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4099"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fr-FR"/>
              <a:t>GT n°1 - 16 au 20 Mai 2011, Ouagadougou</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fr-FR"/>
              <a:t>Programme Régional UEMOA - Consortium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7144619-1735-440A-A0B8-52F06EEB1472}"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6746" r:id="rId1"/>
    <p:sldLayoutId id="2147486747" r:id="rId2"/>
    <p:sldLayoutId id="2147486748" r:id="rId3"/>
    <p:sldLayoutId id="2147486749" r:id="rId4"/>
    <p:sldLayoutId id="2147486750" r:id="rId5"/>
    <p:sldLayoutId id="2147486751" r:id="rId6"/>
    <p:sldLayoutId id="2147486752" r:id="rId7"/>
    <p:sldLayoutId id="2147486753" r:id="rId8"/>
    <p:sldLayoutId id="2147486754" r:id="rId9"/>
    <p:sldLayoutId id="2147486755" r:id="rId10"/>
    <p:sldLayoutId id="2147486756"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5123"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fr-FR"/>
              <a:t>GT n°1 - 16 au 20 Mai 2011, Ouagadougou</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fr-FR"/>
              <a:t>Programme Régional UEMOA - Consortium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748B5D7-CD24-423F-8FA7-BFEACE327A51}"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6757" r:id="rId1"/>
    <p:sldLayoutId id="2147486758" r:id="rId2"/>
    <p:sldLayoutId id="2147486759" r:id="rId3"/>
    <p:sldLayoutId id="2147486760" r:id="rId4"/>
    <p:sldLayoutId id="2147486761" r:id="rId5"/>
    <p:sldLayoutId id="2147486762" r:id="rId6"/>
    <p:sldLayoutId id="2147486763" r:id="rId7"/>
    <p:sldLayoutId id="2147486764" r:id="rId8"/>
    <p:sldLayoutId id="2147486765" r:id="rId9"/>
    <p:sldLayoutId id="2147486766" r:id="rId10"/>
    <p:sldLayoutId id="2147486767"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614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fr-FR"/>
              <a:t>GT n°1 - 16 au 20 Mai 2011, Ouagadougou</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fr-FR"/>
              <a:t>Programme Régional UEMOA - Consortium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3A115CD-73B6-4F00-943E-51164B3508F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6768" r:id="rId1"/>
    <p:sldLayoutId id="2147486769" r:id="rId2"/>
    <p:sldLayoutId id="2147486770" r:id="rId3"/>
    <p:sldLayoutId id="2147486771" r:id="rId4"/>
    <p:sldLayoutId id="2147486772" r:id="rId5"/>
    <p:sldLayoutId id="2147486773" r:id="rId6"/>
    <p:sldLayoutId id="2147486774" r:id="rId7"/>
    <p:sldLayoutId id="2147486775" r:id="rId8"/>
    <p:sldLayoutId id="2147486776" r:id="rId9"/>
    <p:sldLayoutId id="2147486777" r:id="rId10"/>
    <p:sldLayoutId id="2147486778"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fr-FR" dirty="0">
              <a:solidFill>
                <a:srgbClr val="775F55"/>
              </a:solidFill>
              <a:cs typeface="+mn-cs"/>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fr-FR" dirty="0">
              <a:solidFill>
                <a:srgbClr val="775F55"/>
              </a:solidFill>
              <a:cs typeface="+mn-cs"/>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7FDFB8D-122D-4E2E-9DD0-365A982E926A}" type="slidenum">
              <a:rPr lang="fr-FR" smtClean="0">
                <a:cs typeface="+mn-cs"/>
              </a:rPr>
              <a:pPr>
                <a:defRPr/>
              </a:pPr>
              <a:t>‹N°›</a:t>
            </a:fld>
            <a:endParaRPr lang="fr-FR" dirty="0">
              <a:cs typeface="+mn-cs"/>
            </a:endParaRPr>
          </a:p>
        </p:txBody>
      </p:sp>
    </p:spTree>
    <p:extLst>
      <p:ext uri="{BB962C8B-B14F-4D97-AF65-F5344CB8AC3E}">
        <p14:creationId xmlns:p14="http://schemas.microsoft.com/office/powerpoint/2010/main" val="4197412320"/>
      </p:ext>
    </p:extLst>
  </p:cSld>
  <p:clrMap bg1="lt1" tx1="dk1" bg2="lt2" tx2="dk2" accent1="accent1" accent2="accent2" accent3="accent3" accent4="accent4" accent5="accent5" accent6="accent6" hlink="hlink" folHlink="folHlink"/>
  <p:sldLayoutIdLst>
    <p:sldLayoutId id="2147486803" r:id="rId1"/>
    <p:sldLayoutId id="2147486804" r:id="rId2"/>
    <p:sldLayoutId id="2147486805" r:id="rId3"/>
    <p:sldLayoutId id="2147486806" r:id="rId4"/>
    <p:sldLayoutId id="2147486807" r:id="rId5"/>
    <p:sldLayoutId id="2147486808" r:id="rId6"/>
    <p:sldLayoutId id="2147486809" r:id="rId7"/>
    <p:sldLayoutId id="2147486810" r:id="rId8"/>
    <p:sldLayoutId id="2147486811" r:id="rId9"/>
    <p:sldLayoutId id="2147486812" r:id="rId10"/>
    <p:sldLayoutId id="2147486813" r:id="rId11"/>
  </p:sldLayoutIdLst>
  <p:transition>
    <p:push dir="r"/>
  </p:transition>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4.gif"/><Relationship Id="rId13" Type="http://schemas.openxmlformats.org/officeDocument/2006/relationships/image" Target="../media/image19.jpeg"/><Relationship Id="rId3" Type="http://schemas.openxmlformats.org/officeDocument/2006/relationships/image" Target="../media/image9.gif"/><Relationship Id="rId7" Type="http://schemas.openxmlformats.org/officeDocument/2006/relationships/image" Target="../media/image13.gif"/><Relationship Id="rId12" Type="http://schemas.openxmlformats.org/officeDocument/2006/relationships/image" Target="../media/image18.wmf"/><Relationship Id="rId2" Type="http://schemas.openxmlformats.org/officeDocument/2006/relationships/notesSlide" Target="../notesSlides/notesSlide1.xml"/><Relationship Id="rId1" Type="http://schemas.openxmlformats.org/officeDocument/2006/relationships/slideLayout" Target="../slideLayouts/slideLayout64.xml"/><Relationship Id="rId6" Type="http://schemas.openxmlformats.org/officeDocument/2006/relationships/image" Target="../media/image12.gif"/><Relationship Id="rId11" Type="http://schemas.openxmlformats.org/officeDocument/2006/relationships/image" Target="../media/image17.wmf"/><Relationship Id="rId5" Type="http://schemas.openxmlformats.org/officeDocument/2006/relationships/image" Target="../media/image11.gif"/><Relationship Id="rId10" Type="http://schemas.openxmlformats.org/officeDocument/2006/relationships/image" Target="../media/image16.gif"/><Relationship Id="rId4" Type="http://schemas.openxmlformats.org/officeDocument/2006/relationships/image" Target="../media/image10.gif"/><Relationship Id="rId9"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u contenu 1"/>
          <p:cNvSpPr>
            <a:spLocks noGrp="1"/>
          </p:cNvSpPr>
          <p:nvPr>
            <p:ph idx="1"/>
          </p:nvPr>
        </p:nvSpPr>
        <p:spPr>
          <a:xfrm>
            <a:off x="539750" y="3068638"/>
            <a:ext cx="8147050" cy="2376586"/>
          </a:xfrm>
        </p:spPr>
        <p:txBody>
          <a:bodyPr/>
          <a:lstStyle/>
          <a:p>
            <a:pPr lvl="0" algn="l" eaLnBrk="1" hangingPunct="1">
              <a:defRPr/>
            </a:pPr>
            <a:r>
              <a:rPr lang="fr-FR" altLang="fr-FR" sz="3200" dirty="0" smtClean="0">
                <a:solidFill>
                  <a:srgbClr val="0066CC"/>
                </a:solidFill>
                <a:latin typeface="+mn-lt"/>
              </a:rPr>
              <a:t>    Présentation du </a:t>
            </a:r>
            <a:r>
              <a:rPr lang="fr-FR" altLang="fr-FR" sz="3200" dirty="0">
                <a:solidFill>
                  <a:srgbClr val="0066CC"/>
                </a:solidFill>
                <a:latin typeface="Calibri"/>
              </a:rPr>
              <a:t>BURKINA </a:t>
            </a:r>
            <a:r>
              <a:rPr lang="fr-FR" altLang="fr-FR" sz="3200" dirty="0" smtClean="0">
                <a:solidFill>
                  <a:srgbClr val="0066CC"/>
                </a:solidFill>
                <a:latin typeface="Calibri"/>
              </a:rPr>
              <a:t>FASO</a:t>
            </a:r>
            <a:r>
              <a:rPr lang="fr-FR" altLang="fr-FR" sz="3200" dirty="0" smtClean="0">
                <a:solidFill>
                  <a:prstClr val="black"/>
                </a:solidFill>
                <a:latin typeface="Calibri"/>
              </a:rPr>
              <a:t> </a:t>
            </a:r>
            <a:r>
              <a:rPr lang="fr-FR" altLang="fr-FR" sz="3200" dirty="0" smtClean="0">
                <a:solidFill>
                  <a:srgbClr val="0066CC"/>
                </a:solidFill>
                <a:latin typeface="+mn-lt"/>
              </a:rPr>
              <a:t>sur les </a:t>
            </a:r>
          </a:p>
          <a:p>
            <a:pPr lvl="0" algn="l" eaLnBrk="1" hangingPunct="1">
              <a:defRPr/>
            </a:pPr>
            <a:r>
              <a:rPr lang="fr-FR" altLang="fr-FR" sz="3200" dirty="0" smtClean="0">
                <a:solidFill>
                  <a:srgbClr val="0066CC"/>
                </a:solidFill>
                <a:latin typeface="+mn-lt"/>
              </a:rPr>
              <a:t>avancées et les premiers résultats obtenus </a:t>
            </a:r>
          </a:p>
          <a:p>
            <a:pPr lvl="0" algn="l" eaLnBrk="1" hangingPunct="1">
              <a:defRPr/>
            </a:pPr>
            <a:r>
              <a:rPr lang="fr-FR" altLang="fr-FR" sz="3200" dirty="0">
                <a:solidFill>
                  <a:srgbClr val="0066CC"/>
                </a:solidFill>
                <a:latin typeface="+mn-lt"/>
              </a:rPr>
              <a:t> </a:t>
            </a:r>
            <a:r>
              <a:rPr lang="fr-FR" altLang="fr-FR" sz="3200" dirty="0" smtClean="0">
                <a:solidFill>
                  <a:srgbClr val="0066CC"/>
                </a:solidFill>
                <a:latin typeface="+mn-lt"/>
              </a:rPr>
              <a:t>                       pour le suivi PC</a:t>
            </a:r>
          </a:p>
          <a:p>
            <a:pPr algn="l" eaLnBrk="1" hangingPunct="1">
              <a:defRPr/>
            </a:pPr>
            <a:r>
              <a:rPr lang="fr-FR" altLang="fr-FR" sz="2600" dirty="0">
                <a:solidFill>
                  <a:srgbClr val="0066CC"/>
                </a:solidFill>
                <a:latin typeface="+mn-lt"/>
              </a:rPr>
              <a:t> </a:t>
            </a:r>
            <a:r>
              <a:rPr lang="fr-FR" altLang="fr-FR" sz="2600" dirty="0" smtClean="0">
                <a:solidFill>
                  <a:srgbClr val="0066CC"/>
                </a:solidFill>
                <a:latin typeface="+mn-lt"/>
              </a:rPr>
              <a:t>                                        </a:t>
            </a:r>
            <a:endParaRPr lang="fr-FR" altLang="fr-FR" sz="2600" dirty="0" smtClean="0">
              <a:solidFill>
                <a:schemeClr val="tx1"/>
              </a:solidFill>
              <a:latin typeface="+mn-lt"/>
            </a:endParaRPr>
          </a:p>
        </p:txBody>
      </p:sp>
      <p:sp>
        <p:nvSpPr>
          <p:cNvPr id="37891" name="Titre 3"/>
          <p:cNvSpPr>
            <a:spLocks noGrp="1"/>
          </p:cNvSpPr>
          <p:nvPr>
            <p:ph type="title"/>
          </p:nvPr>
        </p:nvSpPr>
        <p:spPr>
          <a:xfrm>
            <a:off x="539750" y="1125538"/>
            <a:ext cx="8135938" cy="1943100"/>
          </a:xfrm>
        </p:spPr>
        <p:txBody>
          <a:bodyPr/>
          <a:lstStyle/>
          <a:p>
            <a:pPr algn="ctr">
              <a:defRPr/>
            </a:pPr>
            <a:r>
              <a:rPr lang="fr-FR" sz="1600" dirty="0" smtClean="0">
                <a:solidFill>
                  <a:schemeClr val="tx2">
                    <a:lumMod val="60000"/>
                    <a:lumOff val="40000"/>
                  </a:schemeClr>
                </a:solidFill>
              </a:rPr>
              <a:t>ATELIER </a:t>
            </a:r>
            <a:r>
              <a:rPr lang="fr-FR" sz="1600" dirty="0">
                <a:solidFill>
                  <a:schemeClr val="tx2">
                    <a:lumMod val="60000"/>
                    <a:lumOff val="40000"/>
                  </a:schemeClr>
                </a:solidFill>
              </a:rPr>
              <a:t>REGIONAL DE VALIDATION </a:t>
            </a:r>
            <a:r>
              <a:rPr lang="fr-FR" sz="1600" dirty="0" smtClean="0">
                <a:solidFill>
                  <a:schemeClr val="tx2">
                    <a:lumMod val="60000"/>
                    <a:lumOff val="40000"/>
                  </a:schemeClr>
                </a:solidFill>
              </a:rPr>
              <a:t>ET CLOTURE DU PROGRAMME : ETAT DES PECHERIES ARTISANALES CONTINENTALE ET MARITIME DANS LES 8 ETATS MEMBRES DE </a:t>
            </a:r>
            <a:r>
              <a:rPr lang="fr-FR" sz="1600" dirty="0">
                <a:solidFill>
                  <a:schemeClr val="tx2">
                    <a:lumMod val="60000"/>
                    <a:lumOff val="40000"/>
                  </a:schemeClr>
                </a:solidFill>
              </a:rPr>
              <a:t>L’UEMOA</a:t>
            </a:r>
            <a:r>
              <a:rPr lang="fr-FR" sz="1600" i="1" dirty="0">
                <a:solidFill>
                  <a:schemeClr val="tx2">
                    <a:lumMod val="60000"/>
                    <a:lumOff val="40000"/>
                  </a:schemeClr>
                </a:solidFill>
              </a:rPr>
              <a:t/>
            </a:r>
            <a:br>
              <a:rPr lang="fr-FR" sz="1600" i="1" dirty="0">
                <a:solidFill>
                  <a:schemeClr val="tx2">
                    <a:lumMod val="60000"/>
                    <a:lumOff val="40000"/>
                  </a:schemeClr>
                </a:solidFill>
              </a:rPr>
            </a:br>
            <a:r>
              <a:rPr lang="fr-FR" sz="1600" dirty="0">
                <a:solidFill>
                  <a:schemeClr val="tx2">
                    <a:lumMod val="60000"/>
                    <a:lumOff val="40000"/>
                  </a:schemeClr>
                </a:solidFill>
              </a:rPr>
              <a:t> </a:t>
            </a:r>
            <a:r>
              <a:rPr lang="fr-FR" sz="1600" i="1" dirty="0">
                <a:solidFill>
                  <a:schemeClr val="tx2">
                    <a:lumMod val="60000"/>
                    <a:lumOff val="40000"/>
                  </a:schemeClr>
                </a:solidFill>
              </a:rPr>
              <a:t/>
            </a:r>
            <a:br>
              <a:rPr lang="fr-FR" sz="1600" i="1" dirty="0">
                <a:solidFill>
                  <a:schemeClr val="tx2">
                    <a:lumMod val="60000"/>
                    <a:lumOff val="40000"/>
                  </a:schemeClr>
                </a:solidFill>
              </a:rPr>
            </a:br>
            <a:r>
              <a:rPr lang="fr-FR" sz="1600" dirty="0" smtClean="0">
                <a:solidFill>
                  <a:schemeClr val="tx2">
                    <a:lumMod val="60000"/>
                    <a:lumOff val="40000"/>
                  </a:schemeClr>
                </a:solidFill>
              </a:rPr>
              <a:t>Abidjan, du 22 au 26 février 2016</a:t>
            </a:r>
            <a:endParaRPr lang="fr-FR" sz="1600" dirty="0" smtClean="0"/>
          </a:p>
        </p:txBody>
      </p:sp>
      <p:sp>
        <p:nvSpPr>
          <p:cNvPr id="30724" name="Espace réservé de la date 17"/>
          <p:cNvSpPr>
            <a:spLocks noGrp="1"/>
          </p:cNvSpPr>
          <p:nvPr>
            <p:ph type="dt" sz="quarter" idx="11"/>
          </p:nvPr>
        </p:nvSpPr>
        <p:spPr>
          <a:noFill/>
          <a:ln>
            <a:miter lim="800000"/>
            <a:headEnd/>
            <a:tailEnd/>
          </a:ln>
        </p:spPr>
        <p:txBody>
          <a:bodyPr/>
          <a:lstStyle/>
          <a:p>
            <a:r>
              <a:rPr lang="fr-FR" altLang="fr-FR" smtClean="0">
                <a:latin typeface="Arial" charset="0"/>
                <a:cs typeface="Arial" charset="0"/>
              </a:rPr>
              <a:t>GT n°5 – 22 au 26 février 2016 à Abidjan, Côte d’Ivoire</a:t>
            </a:r>
          </a:p>
        </p:txBody>
      </p:sp>
      <p:sp>
        <p:nvSpPr>
          <p:cNvPr id="30725" name="Espace réservé du numéro de diapositive 18"/>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BC2D4688-F707-4ED6-A217-5630BFF23D70}" type="slidenum">
              <a:rPr lang="fr-FR" altLang="fr-FR" smtClean="0">
                <a:solidFill>
                  <a:srgbClr val="336699"/>
                </a:solidFill>
              </a:rPr>
              <a:pPr/>
              <a:t>1</a:t>
            </a:fld>
            <a:endParaRPr lang="fr-FR" altLang="fr-FR" smtClean="0">
              <a:solidFill>
                <a:srgbClr val="336699"/>
              </a:solidFill>
            </a:endParaRPr>
          </a:p>
        </p:txBody>
      </p:sp>
      <p:sp>
        <p:nvSpPr>
          <p:cNvPr id="30726" name="Espace réservé du pied de page 19"/>
          <p:cNvSpPr>
            <a:spLocks noGrp="1"/>
          </p:cNvSpPr>
          <p:nvPr>
            <p:ph type="ftr" sz="quarter" idx="12"/>
          </p:nvPr>
        </p:nvSpPr>
        <p:spPr>
          <a:noFill/>
          <a:ln>
            <a:miter lim="800000"/>
            <a:headEnd/>
            <a:tailEnd/>
          </a:ln>
        </p:spPr>
        <p:txBody>
          <a:bodyPr/>
          <a:lstStyle/>
          <a:p>
            <a:r>
              <a:rPr lang="fr-FR" altLang="fr-FR" smtClean="0">
                <a:latin typeface="Arial" charset="0"/>
                <a:cs typeface="Arial" charset="0"/>
              </a:rPr>
              <a:t>Programme Régional UEMOA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7504" y="1628800"/>
            <a:ext cx="8951432" cy="3600399"/>
          </a:xfrm>
        </p:spPr>
        <p:txBody>
          <a:bodyPr/>
          <a:lstStyle/>
          <a:p>
            <a:pPr marL="457200" indent="-457200" algn="just">
              <a:buFont typeface="Wingdings" pitchFamily="2" charset="2"/>
              <a:buChar char="§"/>
            </a:pPr>
            <a:r>
              <a:rPr lang="fr-FR" sz="2600" b="0" dirty="0">
                <a:solidFill>
                  <a:prstClr val="black"/>
                </a:solidFill>
                <a:latin typeface="Calibri" panose="020F0502020204030204" pitchFamily="34" charset="0"/>
              </a:rPr>
              <a:t>La complexité de l’opération de transfert des données de l’ancienne base vers la nouvelle base (7 bases sous l’ancienne version) </a:t>
            </a:r>
          </a:p>
          <a:p>
            <a:pPr marL="457200" indent="-457200" algn="just">
              <a:buFont typeface="Wingdings" pitchFamily="2" charset="2"/>
              <a:buChar char="§"/>
            </a:pPr>
            <a:r>
              <a:rPr lang="fr-FR" sz="2600" b="0" dirty="0" smtClean="0">
                <a:solidFill>
                  <a:prstClr val="black"/>
                </a:solidFill>
                <a:latin typeface="Calibri" panose="020F0502020204030204" pitchFamily="34" charset="0"/>
              </a:rPr>
              <a:t>Une </a:t>
            </a:r>
            <a:r>
              <a:rPr lang="fr-FR" sz="2600" b="0" dirty="0">
                <a:solidFill>
                  <a:prstClr val="black"/>
                </a:solidFill>
                <a:latin typeface="Calibri" panose="020F0502020204030204" pitchFamily="34" charset="0"/>
              </a:rPr>
              <a:t>autre difficulté constatée dans le traitement des données est liée à certaines valeurs « aberrantes » </a:t>
            </a:r>
            <a:r>
              <a:rPr lang="fr-FR" sz="2600" b="0" dirty="0" smtClean="0">
                <a:solidFill>
                  <a:prstClr val="black"/>
                </a:solidFill>
                <a:latin typeface="Calibri" panose="020F0502020204030204" pitchFamily="34" charset="0"/>
              </a:rPr>
              <a:t>des chiffres de production de certaines sous strates qui </a:t>
            </a:r>
            <a:r>
              <a:rPr lang="fr-FR" sz="2600" b="0" dirty="0">
                <a:solidFill>
                  <a:prstClr val="black"/>
                </a:solidFill>
                <a:latin typeface="Calibri" panose="020F0502020204030204" pitchFamily="34" charset="0"/>
              </a:rPr>
              <a:t>apparaissent lors de la production du bulletin et qui ne semblent pas traduire la réalité des situations de </a:t>
            </a:r>
            <a:r>
              <a:rPr lang="fr-FR" sz="2600" b="0" dirty="0" smtClean="0">
                <a:solidFill>
                  <a:prstClr val="black"/>
                </a:solidFill>
                <a:latin typeface="Calibri" panose="020F0502020204030204" pitchFamily="34" charset="0"/>
              </a:rPr>
              <a:t>terrain</a:t>
            </a:r>
          </a:p>
          <a:p>
            <a:pPr marL="457200" indent="-457200" algn="just">
              <a:buFont typeface="Wingdings" pitchFamily="2" charset="2"/>
              <a:buChar char="§"/>
            </a:pPr>
            <a:endParaRPr lang="fr-FR" sz="2600" b="0" dirty="0">
              <a:solidFill>
                <a:prstClr val="black"/>
              </a:solidFill>
              <a:latin typeface="Calibri" panose="020F0502020204030204" pitchFamily="34" charset="0"/>
            </a:endParaRPr>
          </a:p>
          <a:p>
            <a:pPr lvl="0" algn="l"/>
            <a:endParaRPr lang="fr-FR" sz="2600" b="0" dirty="0" smtClean="0">
              <a:solidFill>
                <a:prstClr val="black"/>
              </a:solidFill>
              <a:latin typeface="Calibri" panose="020F0502020204030204" pitchFamily="34" charset="0"/>
            </a:endParaRPr>
          </a:p>
          <a:p>
            <a:pPr algn="l"/>
            <a:endParaRPr lang="fr-FR" dirty="0"/>
          </a:p>
        </p:txBody>
      </p:sp>
      <p:sp>
        <p:nvSpPr>
          <p:cNvPr id="4" name="Espace réservé du numéro de diapositive 3"/>
          <p:cNvSpPr>
            <a:spLocks noGrp="1"/>
          </p:cNvSpPr>
          <p:nvPr>
            <p:ph type="sldNum" sz="quarter" idx="10"/>
          </p:nvPr>
        </p:nvSpPr>
        <p:spPr/>
        <p:txBody>
          <a:bodyPr/>
          <a:lstStyle/>
          <a:p>
            <a:pPr>
              <a:defRPr/>
            </a:pPr>
            <a:fld id="{9D0604D6-FDCD-47F7-8833-5070EDB66EA5}" type="slidenum">
              <a:rPr lang="fr-FR" smtClean="0"/>
              <a:pPr>
                <a:defRPr/>
              </a:pPr>
              <a:t>10</a:t>
            </a:fld>
            <a:endParaRPr lang="fr-FR" dirty="0"/>
          </a:p>
        </p:txBody>
      </p:sp>
      <p:sp>
        <p:nvSpPr>
          <p:cNvPr id="5" name="Espace réservé de la date 4"/>
          <p:cNvSpPr>
            <a:spLocks noGrp="1"/>
          </p:cNvSpPr>
          <p:nvPr>
            <p:ph type="dt" sz="quarter" idx="11"/>
          </p:nvPr>
        </p:nvSpPr>
        <p:spPr/>
        <p:txBody>
          <a:bodyPr/>
          <a:lstStyle/>
          <a:p>
            <a:pPr>
              <a:defRPr/>
            </a:pPr>
            <a:r>
              <a:rPr lang="fr-FR" altLang="fr-FR" smtClean="0"/>
              <a:t>GT n°5 – 22 au 26 février 2016 à Abidjan, Côte d’Ivoire</a:t>
            </a:r>
            <a:endParaRPr lang="fr-FR" altLang="fr-FR"/>
          </a:p>
        </p:txBody>
      </p:sp>
      <p:sp>
        <p:nvSpPr>
          <p:cNvPr id="6" name="Espace réservé du pied de page 5"/>
          <p:cNvSpPr>
            <a:spLocks noGrp="1"/>
          </p:cNvSpPr>
          <p:nvPr>
            <p:ph type="ftr" sz="quarter" idx="12"/>
          </p:nvPr>
        </p:nvSpPr>
        <p:spPr/>
        <p:txBody>
          <a:bodyPr/>
          <a:lstStyle/>
          <a:p>
            <a:pPr>
              <a:defRPr/>
            </a:pPr>
            <a:r>
              <a:rPr lang="fr-FR" altLang="fr-FR" smtClean="0"/>
              <a:t>Programme Régional UEMOA</a:t>
            </a:r>
            <a:endParaRPr lang="fr-FR" altLang="fr-FR"/>
          </a:p>
        </p:txBody>
      </p:sp>
      <p:sp>
        <p:nvSpPr>
          <p:cNvPr id="8" name="Rectangle 7"/>
          <p:cNvSpPr/>
          <p:nvPr/>
        </p:nvSpPr>
        <p:spPr>
          <a:xfrm>
            <a:off x="22440" y="971036"/>
            <a:ext cx="9036496" cy="461665"/>
          </a:xfrm>
          <a:prstGeom prst="rect">
            <a:avLst/>
          </a:prstGeom>
        </p:spPr>
        <p:txBody>
          <a:bodyPr wrap="square">
            <a:spAutoFit/>
          </a:bodyPr>
          <a:lstStyle/>
          <a:p>
            <a:pPr eaLnBrk="0" hangingPunct="0">
              <a:defRPr/>
            </a:pPr>
            <a:r>
              <a:rPr lang="fr-FR" sz="2400" b="1" dirty="0">
                <a:solidFill>
                  <a:srgbClr val="604A7B"/>
                </a:solidFill>
                <a:latin typeface="+mj-lt"/>
                <a:ea typeface="+mj-ea"/>
                <a:cs typeface="+mj-cs"/>
              </a:rPr>
              <a:t>D</a:t>
            </a:r>
            <a:r>
              <a:rPr lang="fr-FR" sz="2400" b="1" dirty="0" smtClean="0">
                <a:solidFill>
                  <a:srgbClr val="604A7B"/>
                </a:solidFill>
                <a:latin typeface="+mj-lt"/>
                <a:ea typeface="+mj-ea"/>
                <a:cs typeface="+mj-cs"/>
              </a:rPr>
              <a:t>ifficultés </a:t>
            </a:r>
            <a:r>
              <a:rPr lang="fr-FR" sz="2400" b="1" dirty="0">
                <a:solidFill>
                  <a:srgbClr val="604A7B"/>
                </a:solidFill>
                <a:latin typeface="+mj-lt"/>
                <a:ea typeface="+mj-ea"/>
                <a:cs typeface="+mj-cs"/>
              </a:rPr>
              <a:t>éventuelles rencontrées dans la réalisation des traitements </a:t>
            </a:r>
          </a:p>
        </p:txBody>
      </p:sp>
    </p:spTree>
    <p:extLst>
      <p:ext uri="{BB962C8B-B14F-4D97-AF65-F5344CB8AC3E}">
        <p14:creationId xmlns:p14="http://schemas.microsoft.com/office/powerpoint/2010/main" val="1524817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758" y="1700808"/>
            <a:ext cx="8928991" cy="5157192"/>
          </a:xfrm>
        </p:spPr>
        <p:txBody>
          <a:bodyPr/>
          <a:lstStyle/>
          <a:p>
            <a:pPr marL="342900" lvl="0" indent="-342900" algn="just">
              <a:buFont typeface="Wingdings" pitchFamily="2" charset="2"/>
              <a:buChar char="§"/>
              <a:defRPr/>
            </a:pPr>
            <a:r>
              <a:rPr lang="fr-FR" sz="2400" b="0" dirty="0">
                <a:solidFill>
                  <a:prstClr val="black"/>
                </a:solidFill>
                <a:latin typeface="Calibri"/>
              </a:rPr>
              <a:t>Les améliorations porteront sur la base du suivi et concerneront les données </a:t>
            </a:r>
            <a:r>
              <a:rPr lang="fr-FR" sz="2400" b="0" dirty="0" smtClean="0">
                <a:solidFill>
                  <a:prstClr val="black"/>
                </a:solidFill>
                <a:latin typeface="Calibri"/>
              </a:rPr>
              <a:t>de paramétrages relatives </a:t>
            </a:r>
            <a:r>
              <a:rPr lang="fr-FR" sz="2400" b="0" dirty="0">
                <a:solidFill>
                  <a:prstClr val="black"/>
                </a:solidFill>
                <a:latin typeface="Calibri"/>
              </a:rPr>
              <a:t>aux </a:t>
            </a:r>
            <a:r>
              <a:rPr lang="fr-FR" sz="2400" b="0" dirty="0" smtClean="0">
                <a:solidFill>
                  <a:prstClr val="black"/>
                </a:solidFill>
                <a:latin typeface="Calibri"/>
              </a:rPr>
              <a:t>sous strates (Périmètres </a:t>
            </a:r>
            <a:r>
              <a:rPr lang="fr-FR" sz="2400" b="0" dirty="0">
                <a:solidFill>
                  <a:prstClr val="black"/>
                </a:solidFill>
                <a:latin typeface="Calibri"/>
              </a:rPr>
              <a:t>Halieutiques d’Intérêt </a:t>
            </a:r>
            <a:r>
              <a:rPr lang="fr-FR" sz="2400" b="0" dirty="0" smtClean="0">
                <a:solidFill>
                  <a:prstClr val="black"/>
                </a:solidFill>
                <a:latin typeface="Calibri"/>
              </a:rPr>
              <a:t>Economique, Concessions </a:t>
            </a:r>
            <a:r>
              <a:rPr lang="fr-FR" sz="2400" b="0" dirty="0">
                <a:solidFill>
                  <a:prstClr val="black"/>
                </a:solidFill>
                <a:latin typeface="Calibri"/>
              </a:rPr>
              <a:t>de </a:t>
            </a:r>
            <a:r>
              <a:rPr lang="fr-FR" sz="2400" b="0" dirty="0" smtClean="0">
                <a:solidFill>
                  <a:prstClr val="black"/>
                </a:solidFill>
                <a:latin typeface="Calibri"/>
              </a:rPr>
              <a:t>pêche, sites </a:t>
            </a:r>
            <a:r>
              <a:rPr lang="fr-FR" sz="2400" b="0" dirty="0" err="1" smtClean="0">
                <a:solidFill>
                  <a:prstClr val="black"/>
                </a:solidFill>
                <a:latin typeface="Calibri"/>
              </a:rPr>
              <a:t>ramsar</a:t>
            </a:r>
            <a:r>
              <a:rPr lang="fr-FR" sz="2400" b="0" dirty="0" smtClean="0">
                <a:solidFill>
                  <a:prstClr val="black"/>
                </a:solidFill>
                <a:latin typeface="Calibri"/>
              </a:rPr>
              <a:t>). En </a:t>
            </a:r>
            <a:r>
              <a:rPr lang="fr-FR" sz="2400" b="0" dirty="0">
                <a:solidFill>
                  <a:prstClr val="black"/>
                </a:solidFill>
                <a:latin typeface="Calibri"/>
              </a:rPr>
              <a:t>raison du fait </a:t>
            </a:r>
            <a:r>
              <a:rPr lang="fr-FR" sz="2400" b="0" dirty="0" smtClean="0">
                <a:solidFill>
                  <a:prstClr val="black"/>
                </a:solidFill>
                <a:latin typeface="Calibri"/>
              </a:rPr>
              <a:t>ces sous strates </a:t>
            </a:r>
            <a:r>
              <a:rPr lang="fr-FR" sz="2400" b="0" dirty="0">
                <a:solidFill>
                  <a:prstClr val="black"/>
                </a:solidFill>
                <a:latin typeface="Calibri"/>
              </a:rPr>
              <a:t>sont bien encadrés avec un personnel permanent sur le terrain, </a:t>
            </a:r>
            <a:r>
              <a:rPr lang="fr-FR" sz="2400" b="0" dirty="0" smtClean="0">
                <a:solidFill>
                  <a:prstClr val="black"/>
                </a:solidFill>
                <a:latin typeface="Calibri"/>
              </a:rPr>
              <a:t>des enquêtes seront menées  dans les brefs délais afin de collecter des données nécessaires (</a:t>
            </a:r>
            <a:r>
              <a:rPr lang="fr-FR" sz="2400" dirty="0" smtClean="0">
                <a:solidFill>
                  <a:prstClr val="black"/>
                </a:solidFill>
                <a:latin typeface="Calibri"/>
              </a:rPr>
              <a:t>nombre de pirogue et nombre de ménages</a:t>
            </a:r>
            <a:r>
              <a:rPr lang="fr-FR" sz="2400" b="0" dirty="0" smtClean="0">
                <a:solidFill>
                  <a:prstClr val="black"/>
                </a:solidFill>
                <a:latin typeface="Calibri"/>
              </a:rPr>
              <a:t>) qui constituent  des paramètres incontournables dans le traitement des donnés notamment le calcul de la production. </a:t>
            </a:r>
          </a:p>
          <a:p>
            <a:pPr marL="342900" lvl="0" indent="-342900" algn="just">
              <a:buFont typeface="Wingdings" pitchFamily="2" charset="2"/>
              <a:buChar char="§"/>
              <a:defRPr/>
            </a:pPr>
            <a:r>
              <a:rPr lang="fr-FR" sz="2400" b="0" dirty="0" smtClean="0">
                <a:solidFill>
                  <a:prstClr val="black"/>
                </a:solidFill>
                <a:latin typeface="Calibri"/>
              </a:rPr>
              <a:t>Un nouveau paramétrage sera effectué à l’issue des enquêtes complémentaires dans les sous strates en vue de corriger les erreurs constatées au niveau de l’estimation de la production</a:t>
            </a:r>
            <a:endParaRPr lang="fr-FR" sz="2400" dirty="0">
              <a:solidFill>
                <a:prstClr val="black"/>
              </a:solidFill>
              <a:latin typeface="Calibri"/>
            </a:endParaRPr>
          </a:p>
        </p:txBody>
      </p:sp>
      <p:sp>
        <p:nvSpPr>
          <p:cNvPr id="3" name="Titre 2"/>
          <p:cNvSpPr>
            <a:spLocks noGrp="1"/>
          </p:cNvSpPr>
          <p:nvPr>
            <p:ph type="title"/>
          </p:nvPr>
        </p:nvSpPr>
        <p:spPr>
          <a:xfrm>
            <a:off x="107505" y="1343080"/>
            <a:ext cx="4176463" cy="360040"/>
          </a:xfrm>
        </p:spPr>
        <p:txBody>
          <a:bodyPr/>
          <a:lstStyle/>
          <a:p>
            <a:pPr algn="l"/>
            <a:r>
              <a:rPr lang="fr-FR" dirty="0" smtClean="0"/>
              <a:t> </a:t>
            </a:r>
            <a:r>
              <a:rPr lang="fr-FR" sz="2200" dirty="0" smtClean="0">
                <a:solidFill>
                  <a:schemeClr val="tx1"/>
                </a:solidFill>
              </a:rPr>
              <a:t>Améliorations à apporter </a:t>
            </a:r>
            <a:r>
              <a:rPr lang="fr-FR" sz="2200" dirty="0">
                <a:solidFill>
                  <a:schemeClr val="tx1"/>
                </a:solidFill>
              </a:rPr>
              <a:t>a</a:t>
            </a:r>
            <a:r>
              <a:rPr lang="fr-FR" sz="2200" dirty="0" smtClean="0">
                <a:solidFill>
                  <a:schemeClr val="tx1"/>
                </a:solidFill>
              </a:rPr>
              <a:t>u </a:t>
            </a:r>
            <a:r>
              <a:rPr lang="fr-FR" sz="2200" dirty="0">
                <a:solidFill>
                  <a:schemeClr val="tx1"/>
                </a:solidFill>
              </a:rPr>
              <a:t>s</a:t>
            </a:r>
            <a:r>
              <a:rPr lang="fr-FR" sz="2200" dirty="0" smtClean="0">
                <a:solidFill>
                  <a:schemeClr val="tx1"/>
                </a:solidFill>
              </a:rPr>
              <a:t>uivi</a:t>
            </a:r>
            <a:endParaRPr lang="fr-FR" sz="2200" dirty="0">
              <a:solidFill>
                <a:schemeClr val="tx1"/>
              </a:solidFill>
            </a:endParaRPr>
          </a:p>
        </p:txBody>
      </p:sp>
      <p:sp>
        <p:nvSpPr>
          <p:cNvPr id="4" name="Espace réservé du numéro de diapositive 3"/>
          <p:cNvSpPr>
            <a:spLocks noGrp="1"/>
          </p:cNvSpPr>
          <p:nvPr>
            <p:ph type="sldNum" sz="quarter" idx="10"/>
          </p:nvPr>
        </p:nvSpPr>
        <p:spPr/>
        <p:txBody>
          <a:bodyPr/>
          <a:lstStyle/>
          <a:p>
            <a:pPr>
              <a:defRPr/>
            </a:pPr>
            <a:fld id="{9D0604D6-FDCD-47F7-8833-5070EDB66EA5}" type="slidenum">
              <a:rPr lang="fr-FR" smtClean="0"/>
              <a:pPr>
                <a:defRPr/>
              </a:pPr>
              <a:t>11</a:t>
            </a:fld>
            <a:endParaRPr lang="fr-FR" dirty="0"/>
          </a:p>
        </p:txBody>
      </p:sp>
      <p:sp>
        <p:nvSpPr>
          <p:cNvPr id="5" name="Espace réservé de la date 4"/>
          <p:cNvSpPr>
            <a:spLocks noGrp="1"/>
          </p:cNvSpPr>
          <p:nvPr>
            <p:ph type="dt" sz="quarter" idx="11"/>
          </p:nvPr>
        </p:nvSpPr>
        <p:spPr/>
        <p:txBody>
          <a:bodyPr/>
          <a:lstStyle/>
          <a:p>
            <a:pPr>
              <a:defRPr/>
            </a:pPr>
            <a:r>
              <a:rPr lang="fr-FR" altLang="fr-FR" dirty="0" smtClean="0"/>
              <a:t>GT n°5 – 22 au 26 février 2016 à Abidjan, Côte d’Ivoire</a:t>
            </a:r>
            <a:endParaRPr lang="fr-FR" altLang="fr-FR" dirty="0"/>
          </a:p>
        </p:txBody>
      </p:sp>
      <p:sp>
        <p:nvSpPr>
          <p:cNvPr id="6" name="Espace réservé du pied de page 5"/>
          <p:cNvSpPr>
            <a:spLocks noGrp="1"/>
          </p:cNvSpPr>
          <p:nvPr>
            <p:ph type="ftr" sz="quarter" idx="12"/>
          </p:nvPr>
        </p:nvSpPr>
        <p:spPr/>
        <p:txBody>
          <a:bodyPr/>
          <a:lstStyle/>
          <a:p>
            <a:pPr>
              <a:defRPr/>
            </a:pPr>
            <a:r>
              <a:rPr lang="fr-FR" altLang="fr-FR" dirty="0" smtClean="0"/>
              <a:t>Programme Régional UEMOA</a:t>
            </a:r>
            <a:endParaRPr lang="fr-FR" altLang="fr-FR" dirty="0"/>
          </a:p>
        </p:txBody>
      </p:sp>
      <p:sp>
        <p:nvSpPr>
          <p:cNvPr id="7" name="Rectangle 6"/>
          <p:cNvSpPr/>
          <p:nvPr/>
        </p:nvSpPr>
        <p:spPr>
          <a:xfrm>
            <a:off x="107505" y="836712"/>
            <a:ext cx="5616624" cy="523220"/>
          </a:xfrm>
          <a:prstGeom prst="rect">
            <a:avLst/>
          </a:prstGeom>
        </p:spPr>
        <p:txBody>
          <a:bodyPr wrap="square">
            <a:spAutoFit/>
          </a:bodyPr>
          <a:lstStyle/>
          <a:p>
            <a:pPr>
              <a:defRPr/>
            </a:pPr>
            <a:r>
              <a:rPr lang="fr-FR" sz="2800" b="1" dirty="0">
                <a:solidFill>
                  <a:srgbClr val="604A7B"/>
                </a:solidFill>
                <a:latin typeface="+mj-lt"/>
                <a:ea typeface="+mj-ea"/>
                <a:cs typeface="+mj-cs"/>
              </a:rPr>
              <a:t>4. Suites du suivi PC dans le </a:t>
            </a:r>
            <a:r>
              <a:rPr lang="fr-FR" sz="2800" b="1" dirty="0" smtClean="0">
                <a:solidFill>
                  <a:srgbClr val="604A7B"/>
                </a:solidFill>
                <a:latin typeface="+mj-lt"/>
                <a:ea typeface="+mj-ea"/>
                <a:cs typeface="+mj-cs"/>
              </a:rPr>
              <a:t>pays</a:t>
            </a:r>
            <a:endParaRPr lang="fr-FR" sz="2800" b="1" dirty="0">
              <a:solidFill>
                <a:srgbClr val="604A7B"/>
              </a:solidFill>
              <a:latin typeface="+mj-lt"/>
              <a:ea typeface="+mj-ea"/>
              <a:cs typeface="+mj-cs"/>
            </a:endParaRPr>
          </a:p>
        </p:txBody>
      </p:sp>
    </p:spTree>
    <p:extLst>
      <p:ext uri="{BB962C8B-B14F-4D97-AF65-F5344CB8AC3E}">
        <p14:creationId xmlns:p14="http://schemas.microsoft.com/office/powerpoint/2010/main" val="797627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758" y="1700808"/>
            <a:ext cx="8928991" cy="5157192"/>
          </a:xfrm>
        </p:spPr>
        <p:txBody>
          <a:bodyPr/>
          <a:lstStyle/>
          <a:p>
            <a:pPr marL="342900" lvl="0" indent="-342900" algn="just">
              <a:buFont typeface="Wingdings" pitchFamily="2" charset="2"/>
              <a:buChar char="§"/>
              <a:defRPr/>
            </a:pPr>
            <a:r>
              <a:rPr lang="fr-FR" sz="2400" b="0" dirty="0" smtClean="0">
                <a:solidFill>
                  <a:prstClr val="black"/>
                </a:solidFill>
                <a:latin typeface="Calibri"/>
              </a:rPr>
              <a:t>Effectuer le remplissage des fiches QOD au niveau de tous les sites à suivi saisonnier </a:t>
            </a:r>
          </a:p>
          <a:p>
            <a:pPr marL="342900" lvl="0" indent="-342900" algn="just">
              <a:buFont typeface="Wingdings" pitchFamily="2" charset="2"/>
              <a:buChar char="§"/>
              <a:defRPr/>
            </a:pPr>
            <a:r>
              <a:rPr lang="fr-FR" sz="2400" b="0" dirty="0" smtClean="0">
                <a:solidFill>
                  <a:prstClr val="black"/>
                </a:solidFill>
                <a:latin typeface="Calibri"/>
              </a:rPr>
              <a:t>Amélioration de nouvelle base en vue de permettre certaines manipulations (Filtrer les données par trimestre  pour ce qui concerne la structure de la taille des captures des pêcheurs piroguiers) pour les besoins de comparaison entre les saisons</a:t>
            </a:r>
          </a:p>
          <a:p>
            <a:pPr lvl="0" algn="l">
              <a:defRPr/>
            </a:pPr>
            <a:endParaRPr lang="fr-FR" sz="900" dirty="0" smtClean="0"/>
          </a:p>
          <a:p>
            <a:pPr lvl="0" algn="l">
              <a:defRPr/>
            </a:pPr>
            <a:r>
              <a:rPr lang="fr-FR" sz="2400" dirty="0" smtClean="0"/>
              <a:t>Ressources </a:t>
            </a:r>
            <a:r>
              <a:rPr lang="fr-FR" sz="2400" dirty="0"/>
              <a:t>pérennes mobilisées pour </a:t>
            </a:r>
            <a:r>
              <a:rPr lang="fr-FR" sz="2400" dirty="0" smtClean="0"/>
              <a:t>la </a:t>
            </a:r>
            <a:r>
              <a:rPr lang="fr-FR" sz="2400" dirty="0"/>
              <a:t>continuité du suivi </a:t>
            </a:r>
            <a:endParaRPr lang="fr-FR" sz="2400" dirty="0" smtClean="0">
              <a:solidFill>
                <a:prstClr val="black"/>
              </a:solidFill>
              <a:latin typeface="Calibri"/>
            </a:endParaRPr>
          </a:p>
          <a:p>
            <a:pPr algn="just">
              <a:defRPr/>
            </a:pPr>
            <a:r>
              <a:rPr lang="fr-FR" sz="2400" b="0" dirty="0" smtClean="0">
                <a:solidFill>
                  <a:prstClr val="black"/>
                </a:solidFill>
                <a:latin typeface="Calibri"/>
              </a:rPr>
              <a:t>Dans </a:t>
            </a:r>
            <a:r>
              <a:rPr lang="fr-FR" sz="2400" b="0" dirty="0">
                <a:solidFill>
                  <a:prstClr val="black"/>
                </a:solidFill>
                <a:latin typeface="Calibri"/>
              </a:rPr>
              <a:t>la programmation </a:t>
            </a:r>
            <a:r>
              <a:rPr lang="fr-FR" sz="2400" b="0" dirty="0" smtClean="0">
                <a:solidFill>
                  <a:prstClr val="black"/>
                </a:solidFill>
                <a:latin typeface="Calibri"/>
              </a:rPr>
              <a:t>budgétaire 2016  de l’Etat, </a:t>
            </a:r>
            <a:r>
              <a:rPr lang="fr-FR" sz="2400" b="0" dirty="0">
                <a:solidFill>
                  <a:prstClr val="black"/>
                </a:solidFill>
                <a:latin typeface="Calibri"/>
              </a:rPr>
              <a:t>une ligne budgétaire est prévue pour le « volet collecte de données statistiques </a:t>
            </a:r>
            <a:r>
              <a:rPr lang="fr-FR" sz="2400" b="0" dirty="0" smtClean="0">
                <a:solidFill>
                  <a:prstClr val="black"/>
                </a:solidFill>
                <a:latin typeface="Calibri"/>
              </a:rPr>
              <a:t> de pêche» de la Direction </a:t>
            </a:r>
            <a:r>
              <a:rPr lang="fr-FR" sz="2400" b="0" dirty="0">
                <a:solidFill>
                  <a:prstClr val="black"/>
                </a:solidFill>
                <a:latin typeface="Calibri"/>
              </a:rPr>
              <a:t>Générale des Ressources </a:t>
            </a:r>
            <a:r>
              <a:rPr lang="fr-FR" sz="2400" b="0" dirty="0" smtClean="0">
                <a:solidFill>
                  <a:prstClr val="black"/>
                </a:solidFill>
                <a:latin typeface="Calibri"/>
              </a:rPr>
              <a:t>Halieutiques</a:t>
            </a:r>
            <a:r>
              <a:rPr lang="fr-FR" sz="2400" b="0" dirty="0">
                <a:solidFill>
                  <a:prstClr val="black"/>
                </a:solidFill>
                <a:latin typeface="Calibri"/>
              </a:rPr>
              <a:t>.</a:t>
            </a:r>
            <a:endParaRPr lang="fr-FR" sz="2400" b="0" dirty="0" smtClean="0">
              <a:solidFill>
                <a:prstClr val="black"/>
              </a:solidFill>
              <a:latin typeface="Calibri"/>
            </a:endParaRPr>
          </a:p>
        </p:txBody>
      </p:sp>
      <p:sp>
        <p:nvSpPr>
          <p:cNvPr id="3" name="Titre 2"/>
          <p:cNvSpPr>
            <a:spLocks noGrp="1"/>
          </p:cNvSpPr>
          <p:nvPr>
            <p:ph type="title"/>
          </p:nvPr>
        </p:nvSpPr>
        <p:spPr>
          <a:xfrm>
            <a:off x="107505" y="1300548"/>
            <a:ext cx="5328591" cy="360040"/>
          </a:xfrm>
        </p:spPr>
        <p:txBody>
          <a:bodyPr/>
          <a:lstStyle/>
          <a:p>
            <a:pPr algn="l"/>
            <a:r>
              <a:rPr lang="fr-FR" dirty="0" smtClean="0"/>
              <a:t> </a:t>
            </a:r>
            <a:r>
              <a:rPr lang="fr-FR" sz="2200" dirty="0" smtClean="0">
                <a:solidFill>
                  <a:schemeClr val="tx1"/>
                </a:solidFill>
              </a:rPr>
              <a:t>Améliorations à apporter </a:t>
            </a:r>
            <a:r>
              <a:rPr lang="fr-FR" sz="2200" dirty="0">
                <a:solidFill>
                  <a:schemeClr val="tx1"/>
                </a:solidFill>
              </a:rPr>
              <a:t>a</a:t>
            </a:r>
            <a:r>
              <a:rPr lang="fr-FR" sz="2200" dirty="0" smtClean="0">
                <a:solidFill>
                  <a:schemeClr val="tx1"/>
                </a:solidFill>
              </a:rPr>
              <a:t>u </a:t>
            </a:r>
            <a:r>
              <a:rPr lang="fr-FR" sz="2200" dirty="0">
                <a:solidFill>
                  <a:schemeClr val="tx1"/>
                </a:solidFill>
              </a:rPr>
              <a:t>s</a:t>
            </a:r>
            <a:r>
              <a:rPr lang="fr-FR" sz="2200" dirty="0" smtClean="0">
                <a:solidFill>
                  <a:schemeClr val="tx1"/>
                </a:solidFill>
              </a:rPr>
              <a:t>uivi</a:t>
            </a:r>
            <a:endParaRPr lang="fr-FR" sz="2200" dirty="0">
              <a:solidFill>
                <a:schemeClr val="tx1"/>
              </a:solidFill>
            </a:endParaRPr>
          </a:p>
        </p:txBody>
      </p:sp>
      <p:sp>
        <p:nvSpPr>
          <p:cNvPr id="4" name="Espace réservé du numéro de diapositive 3"/>
          <p:cNvSpPr>
            <a:spLocks noGrp="1"/>
          </p:cNvSpPr>
          <p:nvPr>
            <p:ph type="sldNum" sz="quarter" idx="10"/>
          </p:nvPr>
        </p:nvSpPr>
        <p:spPr/>
        <p:txBody>
          <a:bodyPr/>
          <a:lstStyle/>
          <a:p>
            <a:pPr>
              <a:defRPr/>
            </a:pPr>
            <a:fld id="{9D0604D6-FDCD-47F7-8833-5070EDB66EA5}" type="slidenum">
              <a:rPr lang="fr-FR" smtClean="0"/>
              <a:pPr>
                <a:defRPr/>
              </a:pPr>
              <a:t>12</a:t>
            </a:fld>
            <a:endParaRPr lang="fr-FR" dirty="0"/>
          </a:p>
        </p:txBody>
      </p:sp>
      <p:sp>
        <p:nvSpPr>
          <p:cNvPr id="5" name="Espace réservé de la date 4"/>
          <p:cNvSpPr>
            <a:spLocks noGrp="1"/>
          </p:cNvSpPr>
          <p:nvPr>
            <p:ph type="dt" sz="quarter" idx="11"/>
          </p:nvPr>
        </p:nvSpPr>
        <p:spPr/>
        <p:txBody>
          <a:bodyPr/>
          <a:lstStyle/>
          <a:p>
            <a:pPr>
              <a:defRPr/>
            </a:pPr>
            <a:r>
              <a:rPr lang="fr-FR" altLang="fr-FR" dirty="0" smtClean="0"/>
              <a:t>GT n°5 – 22 au 26 février 2016 à Abidjan, Côte d’Ivoire</a:t>
            </a:r>
            <a:endParaRPr lang="fr-FR" altLang="fr-FR" dirty="0"/>
          </a:p>
        </p:txBody>
      </p:sp>
      <p:sp>
        <p:nvSpPr>
          <p:cNvPr id="6" name="Espace réservé du pied de page 5"/>
          <p:cNvSpPr>
            <a:spLocks noGrp="1"/>
          </p:cNvSpPr>
          <p:nvPr>
            <p:ph type="ftr" sz="quarter" idx="12"/>
          </p:nvPr>
        </p:nvSpPr>
        <p:spPr/>
        <p:txBody>
          <a:bodyPr/>
          <a:lstStyle/>
          <a:p>
            <a:pPr>
              <a:defRPr/>
            </a:pPr>
            <a:r>
              <a:rPr lang="fr-FR" altLang="fr-FR" dirty="0" smtClean="0"/>
              <a:t>Programme Régional UEMOA</a:t>
            </a:r>
            <a:endParaRPr lang="fr-FR" altLang="fr-FR" dirty="0"/>
          </a:p>
        </p:txBody>
      </p:sp>
      <p:sp>
        <p:nvSpPr>
          <p:cNvPr id="7" name="Rectangle 6"/>
          <p:cNvSpPr/>
          <p:nvPr/>
        </p:nvSpPr>
        <p:spPr>
          <a:xfrm>
            <a:off x="107505" y="836712"/>
            <a:ext cx="5616624" cy="523220"/>
          </a:xfrm>
          <a:prstGeom prst="rect">
            <a:avLst/>
          </a:prstGeom>
        </p:spPr>
        <p:txBody>
          <a:bodyPr wrap="square">
            <a:spAutoFit/>
          </a:bodyPr>
          <a:lstStyle/>
          <a:p>
            <a:pPr>
              <a:defRPr/>
            </a:pPr>
            <a:r>
              <a:rPr lang="fr-FR" sz="2800" b="1" dirty="0">
                <a:solidFill>
                  <a:srgbClr val="604A7B"/>
                </a:solidFill>
                <a:latin typeface="+mj-lt"/>
                <a:ea typeface="+mj-ea"/>
                <a:cs typeface="+mj-cs"/>
              </a:rPr>
              <a:t>4. Suites du suivi PC dans le </a:t>
            </a:r>
            <a:r>
              <a:rPr lang="fr-FR" sz="2800" b="1" dirty="0" smtClean="0">
                <a:solidFill>
                  <a:srgbClr val="604A7B"/>
                </a:solidFill>
                <a:latin typeface="+mj-lt"/>
                <a:ea typeface="+mj-ea"/>
                <a:cs typeface="+mj-cs"/>
              </a:rPr>
              <a:t>pays</a:t>
            </a:r>
            <a:endParaRPr lang="fr-FR" sz="2800" b="1" dirty="0">
              <a:solidFill>
                <a:srgbClr val="604A7B"/>
              </a:solidFill>
              <a:latin typeface="+mj-lt"/>
              <a:ea typeface="+mj-ea"/>
              <a:cs typeface="+mj-cs"/>
            </a:endParaRPr>
          </a:p>
        </p:txBody>
      </p:sp>
    </p:spTree>
    <p:extLst>
      <p:ext uri="{BB962C8B-B14F-4D97-AF65-F5344CB8AC3E}">
        <p14:creationId xmlns:p14="http://schemas.microsoft.com/office/powerpoint/2010/main" val="41474436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0" y="0"/>
            <a:ext cx="9144000" cy="6858000"/>
          </a:xfrm>
          <a:prstGeom prst="rect">
            <a:avLst/>
          </a:prstGeom>
          <a:solidFill>
            <a:srgbClr val="F2C496"/>
          </a:solidFill>
          <a:ln w="9525">
            <a:solidFill>
              <a:schemeClr val="tx1"/>
            </a:solidFill>
            <a:miter lim="800000"/>
            <a:headEnd/>
            <a:tailEnd/>
          </a:ln>
        </p:spPr>
        <p:txBody>
          <a:bodyPr wrap="none" anchor="ctr"/>
          <a:lstStyle/>
          <a:p>
            <a:endParaRPr lang="fr-FR" dirty="0">
              <a:solidFill>
                <a:prstClr val="black"/>
              </a:solidFill>
              <a:cs typeface="+mn-cs"/>
            </a:endParaRPr>
          </a:p>
        </p:txBody>
      </p:sp>
      <p:pic>
        <p:nvPicPr>
          <p:cNvPr id="56324" name="Picture 1028" descr="benin"/>
          <p:cNvPicPr>
            <a:picLocks noChangeAspect="1" noChangeArrowheads="1" noCrop="1"/>
          </p:cNvPicPr>
          <p:nvPr/>
        </p:nvPicPr>
        <p:blipFill>
          <a:blip r:embed="rId3" cstate="print"/>
          <a:srcRect/>
          <a:stretch>
            <a:fillRect/>
          </a:stretch>
        </p:blipFill>
        <p:spPr bwMode="auto">
          <a:xfrm>
            <a:off x="495300" y="1295400"/>
            <a:ext cx="777875" cy="571500"/>
          </a:xfrm>
          <a:prstGeom prst="rect">
            <a:avLst/>
          </a:prstGeom>
          <a:noFill/>
          <a:ln w="9525">
            <a:noFill/>
            <a:miter lim="800000"/>
            <a:headEnd/>
            <a:tailEnd/>
          </a:ln>
        </p:spPr>
      </p:pic>
      <p:pic>
        <p:nvPicPr>
          <p:cNvPr id="56325" name="Picture 1029" descr="burkina"/>
          <p:cNvPicPr>
            <a:picLocks noChangeAspect="1" noChangeArrowheads="1" noCrop="1"/>
          </p:cNvPicPr>
          <p:nvPr/>
        </p:nvPicPr>
        <p:blipFill>
          <a:blip r:embed="rId4" cstate="print"/>
          <a:srcRect/>
          <a:stretch>
            <a:fillRect/>
          </a:stretch>
        </p:blipFill>
        <p:spPr bwMode="auto">
          <a:xfrm>
            <a:off x="495300" y="2463800"/>
            <a:ext cx="777875" cy="571500"/>
          </a:xfrm>
          <a:prstGeom prst="rect">
            <a:avLst/>
          </a:prstGeom>
          <a:noFill/>
          <a:ln w="9525">
            <a:noFill/>
            <a:miter lim="800000"/>
            <a:headEnd/>
            <a:tailEnd/>
          </a:ln>
        </p:spPr>
      </p:pic>
      <p:pic>
        <p:nvPicPr>
          <p:cNvPr id="56326" name="Picture 1030" descr="coteivoi"/>
          <p:cNvPicPr>
            <a:picLocks noChangeAspect="1" noChangeArrowheads="1" noCrop="1"/>
          </p:cNvPicPr>
          <p:nvPr/>
        </p:nvPicPr>
        <p:blipFill>
          <a:blip r:embed="rId5" cstate="print"/>
          <a:srcRect/>
          <a:stretch>
            <a:fillRect/>
          </a:stretch>
        </p:blipFill>
        <p:spPr bwMode="auto">
          <a:xfrm>
            <a:off x="495300" y="3632200"/>
            <a:ext cx="777875" cy="571500"/>
          </a:xfrm>
          <a:prstGeom prst="rect">
            <a:avLst/>
          </a:prstGeom>
          <a:noFill/>
          <a:ln w="9525">
            <a:noFill/>
            <a:miter lim="800000"/>
            <a:headEnd/>
            <a:tailEnd/>
          </a:ln>
        </p:spPr>
      </p:pic>
      <p:pic>
        <p:nvPicPr>
          <p:cNvPr id="56327" name="Picture 1031" descr="guineeb"/>
          <p:cNvPicPr>
            <a:picLocks noChangeAspect="1" noChangeArrowheads="1" noCrop="1"/>
          </p:cNvPicPr>
          <p:nvPr/>
        </p:nvPicPr>
        <p:blipFill>
          <a:blip r:embed="rId6" cstate="print"/>
          <a:srcRect/>
          <a:stretch>
            <a:fillRect/>
          </a:stretch>
        </p:blipFill>
        <p:spPr bwMode="auto">
          <a:xfrm>
            <a:off x="495300" y="4800600"/>
            <a:ext cx="777875" cy="571500"/>
          </a:xfrm>
          <a:prstGeom prst="rect">
            <a:avLst/>
          </a:prstGeom>
          <a:noFill/>
          <a:ln w="9525">
            <a:noFill/>
            <a:miter lim="800000"/>
            <a:headEnd/>
            <a:tailEnd/>
          </a:ln>
        </p:spPr>
      </p:pic>
      <p:pic>
        <p:nvPicPr>
          <p:cNvPr id="56328" name="Picture 1032" descr="mali"/>
          <p:cNvPicPr>
            <a:picLocks noChangeAspect="1" noChangeArrowheads="1" noCrop="1"/>
          </p:cNvPicPr>
          <p:nvPr/>
        </p:nvPicPr>
        <p:blipFill>
          <a:blip r:embed="rId7" cstate="print"/>
          <a:srcRect/>
          <a:stretch>
            <a:fillRect/>
          </a:stretch>
        </p:blipFill>
        <p:spPr bwMode="auto">
          <a:xfrm>
            <a:off x="7538541" y="1295400"/>
            <a:ext cx="777875" cy="571500"/>
          </a:xfrm>
          <a:prstGeom prst="rect">
            <a:avLst/>
          </a:prstGeom>
          <a:noFill/>
          <a:ln w="9525">
            <a:noFill/>
            <a:miter lim="800000"/>
            <a:headEnd/>
            <a:tailEnd/>
          </a:ln>
        </p:spPr>
      </p:pic>
      <p:pic>
        <p:nvPicPr>
          <p:cNvPr id="56329" name="Picture 1033" descr="niger"/>
          <p:cNvPicPr>
            <a:picLocks noChangeAspect="1" noChangeArrowheads="1" noCrop="1"/>
          </p:cNvPicPr>
          <p:nvPr/>
        </p:nvPicPr>
        <p:blipFill>
          <a:blip r:embed="rId8" cstate="print"/>
          <a:srcRect/>
          <a:stretch>
            <a:fillRect/>
          </a:stretch>
        </p:blipFill>
        <p:spPr bwMode="auto">
          <a:xfrm>
            <a:off x="7531174" y="2463800"/>
            <a:ext cx="857250" cy="571500"/>
          </a:xfrm>
          <a:prstGeom prst="rect">
            <a:avLst/>
          </a:prstGeom>
          <a:noFill/>
          <a:ln w="9525">
            <a:noFill/>
            <a:miter lim="800000"/>
            <a:headEnd/>
            <a:tailEnd/>
          </a:ln>
        </p:spPr>
      </p:pic>
      <p:pic>
        <p:nvPicPr>
          <p:cNvPr id="56330" name="Picture 1034" descr="Senegal"/>
          <p:cNvPicPr>
            <a:picLocks noChangeAspect="1" noChangeArrowheads="1"/>
          </p:cNvPicPr>
          <p:nvPr/>
        </p:nvPicPr>
        <p:blipFill>
          <a:blip r:embed="rId9" cstate="print"/>
          <a:srcRect/>
          <a:stretch>
            <a:fillRect/>
          </a:stretch>
        </p:blipFill>
        <p:spPr bwMode="auto">
          <a:xfrm>
            <a:off x="7610549" y="3632200"/>
            <a:ext cx="777875" cy="571500"/>
          </a:xfrm>
          <a:prstGeom prst="rect">
            <a:avLst/>
          </a:prstGeom>
          <a:noFill/>
          <a:ln w="9525">
            <a:noFill/>
            <a:miter lim="800000"/>
            <a:headEnd/>
            <a:tailEnd/>
          </a:ln>
        </p:spPr>
      </p:pic>
      <p:pic>
        <p:nvPicPr>
          <p:cNvPr id="56331" name="Picture 1035" descr="togo"/>
          <p:cNvPicPr>
            <a:picLocks noChangeAspect="1" noChangeArrowheads="1" noCrop="1"/>
          </p:cNvPicPr>
          <p:nvPr/>
        </p:nvPicPr>
        <p:blipFill>
          <a:blip r:embed="rId10" cstate="print"/>
          <a:srcRect/>
          <a:stretch>
            <a:fillRect/>
          </a:stretch>
        </p:blipFill>
        <p:spPr bwMode="auto">
          <a:xfrm>
            <a:off x="7610549" y="4800600"/>
            <a:ext cx="777875" cy="571500"/>
          </a:xfrm>
          <a:prstGeom prst="rect">
            <a:avLst/>
          </a:prstGeom>
          <a:noFill/>
          <a:ln w="9525">
            <a:noFill/>
            <a:miter lim="800000"/>
            <a:headEnd/>
            <a:tailEnd/>
          </a:ln>
        </p:spPr>
      </p:pic>
      <p:grpSp>
        <p:nvGrpSpPr>
          <p:cNvPr id="3" name="Groupe 2"/>
          <p:cNvGrpSpPr/>
          <p:nvPr/>
        </p:nvGrpSpPr>
        <p:grpSpPr>
          <a:xfrm>
            <a:off x="8459788" y="0"/>
            <a:ext cx="712787" cy="6884988"/>
            <a:chOff x="8459788" y="0"/>
            <a:chExt cx="712787" cy="6884988"/>
          </a:xfrm>
        </p:grpSpPr>
        <p:pic>
          <p:nvPicPr>
            <p:cNvPr id="13" name="Picture 4"/>
            <p:cNvPicPr>
              <a:picLocks noChangeAspect="1" noChangeArrowheads="1"/>
            </p:cNvPicPr>
            <p:nvPr/>
          </p:nvPicPr>
          <p:blipFill>
            <a:blip r:embed="rId11" cstate="print"/>
            <a:srcRect/>
            <a:stretch>
              <a:fillRect/>
            </a:stretch>
          </p:blipFill>
          <p:spPr bwMode="auto">
            <a:xfrm>
              <a:off x="8459788" y="908050"/>
              <a:ext cx="712787" cy="5976938"/>
            </a:xfrm>
            <a:prstGeom prst="rect">
              <a:avLst/>
            </a:prstGeom>
            <a:noFill/>
            <a:ln w="3175">
              <a:noFill/>
              <a:miter lim="800000"/>
              <a:headEnd/>
              <a:tailEnd/>
            </a:ln>
          </p:spPr>
        </p:pic>
        <p:pic>
          <p:nvPicPr>
            <p:cNvPr id="14" name="Picture 5"/>
            <p:cNvPicPr>
              <a:picLocks noChangeAspect="1" noChangeArrowheads="1"/>
            </p:cNvPicPr>
            <p:nvPr/>
          </p:nvPicPr>
          <p:blipFill>
            <a:blip r:embed="rId12" cstate="print"/>
            <a:srcRect/>
            <a:stretch>
              <a:fillRect/>
            </a:stretch>
          </p:blipFill>
          <p:spPr bwMode="auto">
            <a:xfrm>
              <a:off x="8459788" y="0"/>
              <a:ext cx="711200" cy="928688"/>
            </a:xfrm>
            <a:prstGeom prst="rect">
              <a:avLst/>
            </a:prstGeom>
            <a:noFill/>
            <a:ln w="3175">
              <a:noFill/>
              <a:miter lim="800000"/>
              <a:headEnd/>
              <a:tailEnd/>
            </a:ln>
          </p:spPr>
        </p:pic>
      </p:grpSp>
      <p:sp>
        <p:nvSpPr>
          <p:cNvPr id="15" name="ZoneTexte 14"/>
          <p:cNvSpPr txBox="1"/>
          <p:nvPr/>
        </p:nvSpPr>
        <p:spPr>
          <a:xfrm>
            <a:off x="1187624" y="836713"/>
            <a:ext cx="6120680" cy="1200329"/>
          </a:xfrm>
          <a:prstGeom prst="rect">
            <a:avLst/>
          </a:prstGeom>
          <a:noFill/>
        </p:spPr>
        <p:txBody>
          <a:bodyPr wrap="square" rtlCol="0">
            <a:spAutoFit/>
          </a:bodyPr>
          <a:lstStyle/>
          <a:p>
            <a:pPr algn="ctr"/>
            <a:r>
              <a:rPr lang="fr-FR" sz="3600" b="1" dirty="0" smtClean="0">
                <a:solidFill>
                  <a:srgbClr val="C00000"/>
                </a:solidFill>
                <a:cs typeface="+mn-cs"/>
              </a:rPr>
              <a:t>MERCI POUR VOTRE ATTENTION</a:t>
            </a:r>
            <a:endParaRPr lang="fr-FR" sz="3600" b="1" dirty="0">
              <a:solidFill>
                <a:srgbClr val="C00000"/>
              </a:solidFill>
              <a:cs typeface="+mn-cs"/>
            </a:endParaRPr>
          </a:p>
        </p:txBody>
      </p:sp>
      <p:pic>
        <p:nvPicPr>
          <p:cNvPr id="1026" name="Picture 2" descr="C:\Users\user\Desktop\DP 2015\UEMOA Suivi de la PC 2015\GT Abidjan\Photos GT5\P4230841.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589089" y="2101576"/>
            <a:ext cx="5503192" cy="4127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141605"/>
      </p:ext>
    </p:extLst>
  </p:cSld>
  <p:clrMapOvr>
    <a:masterClrMapping/>
  </p:clrMapOvr>
  <p:transition>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7504" y="1484784"/>
            <a:ext cx="8147248" cy="4752528"/>
          </a:xfrm>
        </p:spPr>
        <p:txBody>
          <a:bodyPr/>
          <a:lstStyle/>
          <a:p>
            <a:pPr lvl="0" algn="just">
              <a:defRPr/>
            </a:pPr>
            <a:r>
              <a:rPr lang="fr-FR" sz="2400" b="0" dirty="0">
                <a:solidFill>
                  <a:prstClr val="black"/>
                </a:solidFill>
                <a:latin typeface="Calibri"/>
              </a:rPr>
              <a:t>L</a:t>
            </a:r>
            <a:r>
              <a:rPr lang="fr-FR" sz="2400" b="0" dirty="0" smtClean="0">
                <a:solidFill>
                  <a:prstClr val="black"/>
                </a:solidFill>
                <a:latin typeface="Calibri"/>
              </a:rPr>
              <a:t>e </a:t>
            </a:r>
            <a:r>
              <a:rPr lang="fr-FR" sz="2400" b="0" dirty="0">
                <a:solidFill>
                  <a:prstClr val="black"/>
                </a:solidFill>
                <a:latin typeface="Calibri"/>
              </a:rPr>
              <a:t>Burkina Faso souhaiterait:</a:t>
            </a:r>
          </a:p>
          <a:p>
            <a:pPr marL="285750" lvl="0" indent="-285750" algn="just">
              <a:buFont typeface="Wingdings" panose="05000000000000000000" pitchFamily="2" charset="2"/>
              <a:buChar char="Ø"/>
              <a:defRPr/>
            </a:pPr>
            <a:r>
              <a:rPr lang="fr-FR" sz="2400" b="0" dirty="0" smtClean="0">
                <a:solidFill>
                  <a:prstClr val="black"/>
                </a:solidFill>
                <a:latin typeface="Calibri"/>
              </a:rPr>
              <a:t>Un </a:t>
            </a:r>
            <a:r>
              <a:rPr lang="fr-FR" sz="2400" b="0" dirty="0">
                <a:solidFill>
                  <a:prstClr val="black"/>
                </a:solidFill>
                <a:latin typeface="Calibri"/>
              </a:rPr>
              <a:t>appui de l’UEMOA en terme de formation en gestion </a:t>
            </a:r>
            <a:r>
              <a:rPr lang="fr-FR" sz="2400" b="0" dirty="0" smtClean="0">
                <a:solidFill>
                  <a:prstClr val="black"/>
                </a:solidFill>
                <a:latin typeface="Calibri"/>
              </a:rPr>
              <a:t>de </a:t>
            </a:r>
            <a:r>
              <a:rPr lang="fr-FR" sz="2400" b="0" dirty="0">
                <a:solidFill>
                  <a:prstClr val="black"/>
                </a:solidFill>
                <a:latin typeface="Calibri"/>
              </a:rPr>
              <a:t>base de données afin de pouvoir faire face aux différentes évolutions avec de tels </a:t>
            </a:r>
            <a:r>
              <a:rPr lang="fr-FR" sz="2400" b="0" dirty="0" smtClean="0">
                <a:solidFill>
                  <a:prstClr val="black"/>
                </a:solidFill>
                <a:latin typeface="Calibri"/>
              </a:rPr>
              <a:t>outils</a:t>
            </a:r>
          </a:p>
          <a:p>
            <a:pPr marL="285750" lvl="0" indent="-285750" algn="just">
              <a:buFont typeface="Wingdings" panose="05000000000000000000" pitchFamily="2" charset="2"/>
              <a:buChar char="Ø"/>
              <a:defRPr/>
            </a:pPr>
            <a:r>
              <a:rPr lang="fr-FR" sz="2400" b="0" dirty="0" smtClean="0">
                <a:solidFill>
                  <a:prstClr val="black"/>
                </a:solidFill>
                <a:latin typeface="Calibri"/>
              </a:rPr>
              <a:t>Un appui financier pour renforcer le dispositif de suivi en vue de la poursuite des activités de collecte et de traitement de données</a:t>
            </a:r>
          </a:p>
          <a:p>
            <a:pPr marL="285750" indent="-285750" algn="just">
              <a:buFont typeface="Wingdings" panose="05000000000000000000" pitchFamily="2" charset="2"/>
              <a:buChar char="Ø"/>
              <a:defRPr/>
            </a:pPr>
            <a:r>
              <a:rPr lang="fr-FR" sz="2400" b="0" dirty="0" smtClean="0">
                <a:solidFill>
                  <a:prstClr val="black"/>
                </a:solidFill>
                <a:latin typeface="Calibri"/>
              </a:rPr>
              <a:t>L’organisation </a:t>
            </a:r>
            <a:r>
              <a:rPr lang="fr-FR" sz="2400" b="0" dirty="0">
                <a:solidFill>
                  <a:prstClr val="black"/>
                </a:solidFill>
                <a:latin typeface="Calibri"/>
              </a:rPr>
              <a:t>par l’UEMOA de rencontres régulières des Experts nationaux ayant conduit le programme pour faire le point des activités et évoquer des perspectives dans le sens de l’amélioration des dispositifs nationaux de collecte de données statistiques</a:t>
            </a:r>
          </a:p>
          <a:p>
            <a:pPr marL="285750" lvl="0" indent="-285750" algn="l">
              <a:buFont typeface="Wingdings" panose="05000000000000000000" pitchFamily="2" charset="2"/>
              <a:buChar char="Ø"/>
              <a:defRPr/>
            </a:pPr>
            <a:endParaRPr lang="fr-FR" sz="2400" b="0" dirty="0">
              <a:solidFill>
                <a:prstClr val="black"/>
              </a:solidFill>
              <a:latin typeface="Calibri"/>
            </a:endParaRPr>
          </a:p>
          <a:p>
            <a:pPr algn="l"/>
            <a:endParaRPr lang="fr-FR" dirty="0"/>
          </a:p>
        </p:txBody>
      </p:sp>
      <p:sp>
        <p:nvSpPr>
          <p:cNvPr id="3" name="Titre 2"/>
          <p:cNvSpPr>
            <a:spLocks noGrp="1"/>
          </p:cNvSpPr>
          <p:nvPr>
            <p:ph type="title"/>
          </p:nvPr>
        </p:nvSpPr>
        <p:spPr>
          <a:xfrm>
            <a:off x="323528" y="1052736"/>
            <a:ext cx="4032448" cy="288032"/>
          </a:xfrm>
        </p:spPr>
        <p:txBody>
          <a:bodyPr/>
          <a:lstStyle/>
          <a:p>
            <a:pPr algn="l"/>
            <a:r>
              <a:rPr lang="fr-FR" dirty="0" smtClean="0"/>
              <a:t> </a:t>
            </a:r>
            <a:r>
              <a:rPr lang="fr-FR" dirty="0" smtClean="0">
                <a:solidFill>
                  <a:schemeClr val="tx1"/>
                </a:solidFill>
              </a:rPr>
              <a:t>Perspectives du </a:t>
            </a:r>
            <a:r>
              <a:rPr lang="fr-FR" dirty="0">
                <a:solidFill>
                  <a:schemeClr val="tx1"/>
                </a:solidFill>
              </a:rPr>
              <a:t>s</a:t>
            </a:r>
            <a:r>
              <a:rPr lang="fr-FR" dirty="0" smtClean="0">
                <a:solidFill>
                  <a:schemeClr val="tx1"/>
                </a:solidFill>
              </a:rPr>
              <a:t>uivi</a:t>
            </a:r>
            <a:endParaRPr lang="fr-FR" dirty="0">
              <a:solidFill>
                <a:schemeClr val="tx1"/>
              </a:solidFill>
            </a:endParaRPr>
          </a:p>
        </p:txBody>
      </p:sp>
      <p:sp>
        <p:nvSpPr>
          <p:cNvPr id="4" name="Espace réservé du numéro de diapositive 3"/>
          <p:cNvSpPr>
            <a:spLocks noGrp="1"/>
          </p:cNvSpPr>
          <p:nvPr>
            <p:ph type="sldNum" sz="quarter" idx="10"/>
          </p:nvPr>
        </p:nvSpPr>
        <p:spPr/>
        <p:txBody>
          <a:bodyPr/>
          <a:lstStyle/>
          <a:p>
            <a:pPr>
              <a:defRPr/>
            </a:pPr>
            <a:fld id="{9D0604D6-FDCD-47F7-8833-5070EDB66EA5}" type="slidenum">
              <a:rPr lang="fr-FR" smtClean="0"/>
              <a:pPr>
                <a:defRPr/>
              </a:pPr>
              <a:t>14</a:t>
            </a:fld>
            <a:endParaRPr lang="fr-FR" dirty="0"/>
          </a:p>
        </p:txBody>
      </p:sp>
      <p:sp>
        <p:nvSpPr>
          <p:cNvPr id="5" name="Espace réservé de la date 4"/>
          <p:cNvSpPr>
            <a:spLocks noGrp="1"/>
          </p:cNvSpPr>
          <p:nvPr>
            <p:ph type="dt" sz="quarter" idx="11"/>
          </p:nvPr>
        </p:nvSpPr>
        <p:spPr/>
        <p:txBody>
          <a:bodyPr/>
          <a:lstStyle/>
          <a:p>
            <a:pPr>
              <a:defRPr/>
            </a:pPr>
            <a:r>
              <a:rPr lang="fr-FR" altLang="fr-FR" smtClean="0"/>
              <a:t>GT n°5 – 22 au 26 février 2016 à Abidjan, Côte d’Ivoire</a:t>
            </a:r>
            <a:endParaRPr lang="fr-FR" altLang="fr-FR"/>
          </a:p>
        </p:txBody>
      </p:sp>
      <p:sp>
        <p:nvSpPr>
          <p:cNvPr id="6" name="Espace réservé du pied de page 5"/>
          <p:cNvSpPr>
            <a:spLocks noGrp="1"/>
          </p:cNvSpPr>
          <p:nvPr>
            <p:ph type="ftr" sz="quarter" idx="12"/>
          </p:nvPr>
        </p:nvSpPr>
        <p:spPr/>
        <p:txBody>
          <a:bodyPr/>
          <a:lstStyle/>
          <a:p>
            <a:pPr>
              <a:defRPr/>
            </a:pPr>
            <a:r>
              <a:rPr lang="fr-FR" altLang="fr-FR" smtClean="0"/>
              <a:t>Programme Régional UEMOA</a:t>
            </a:r>
            <a:endParaRPr lang="fr-FR" altLang="fr-FR"/>
          </a:p>
        </p:txBody>
      </p:sp>
    </p:spTree>
    <p:extLst>
      <p:ext uri="{BB962C8B-B14F-4D97-AF65-F5344CB8AC3E}">
        <p14:creationId xmlns:p14="http://schemas.microsoft.com/office/powerpoint/2010/main" val="470373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2204864"/>
            <a:ext cx="9144000" cy="4032448"/>
          </a:xfrm>
        </p:spPr>
        <p:txBody>
          <a:bodyPr/>
          <a:lstStyle/>
          <a:p>
            <a:pPr algn="l">
              <a:defRPr/>
            </a:pPr>
            <a:r>
              <a:rPr lang="fr-FR" sz="1800" dirty="0" smtClean="0">
                <a:latin typeface="+mn-lt"/>
              </a:rPr>
              <a:t>1 : le point sur le déploiement de la collecte des données dans le pays</a:t>
            </a:r>
          </a:p>
          <a:p>
            <a:pPr marL="285750" indent="-285750" algn="l">
              <a:buFontTx/>
              <a:buChar char="-"/>
              <a:defRPr/>
            </a:pPr>
            <a:r>
              <a:rPr lang="fr-FR" sz="1600" b="0" dirty="0" smtClean="0">
                <a:latin typeface="+mn-lt"/>
              </a:rPr>
              <a:t>rappel stratégie d’échantillonnage adoptée par le pays (en termes de strates, sites, saisons)</a:t>
            </a:r>
          </a:p>
          <a:p>
            <a:pPr marL="285750" indent="-285750" algn="l">
              <a:buFontTx/>
              <a:buChar char="-"/>
              <a:defRPr/>
            </a:pPr>
            <a:r>
              <a:rPr lang="fr-FR" sz="1600" b="0" dirty="0" smtClean="0">
                <a:latin typeface="+mn-lt"/>
              </a:rPr>
              <a:t>situation de déploiement effectif de la stratégie. Sur quelle durée (mois de début) ?</a:t>
            </a:r>
          </a:p>
          <a:p>
            <a:pPr marL="285750" indent="-285750" algn="l">
              <a:defRPr/>
            </a:pPr>
            <a:r>
              <a:rPr lang="fr-FR" sz="1800" dirty="0" smtClean="0">
                <a:latin typeface="+mn-lt"/>
              </a:rPr>
              <a:t>2 : le point sur les opérations de saisie et les bases de données produites</a:t>
            </a:r>
          </a:p>
          <a:p>
            <a:pPr marL="285750" indent="-285750" algn="l">
              <a:buFontTx/>
              <a:buChar char="-"/>
              <a:defRPr/>
            </a:pPr>
            <a:r>
              <a:rPr lang="fr-FR" sz="1600" b="0" dirty="0" smtClean="0">
                <a:latin typeface="+mn-lt"/>
              </a:rPr>
              <a:t>nombre de postes de saisie en fonctionnement, existence de retard ou non dans la saisie des fiches </a:t>
            </a:r>
          </a:p>
          <a:p>
            <a:pPr marL="285750" indent="-285750" algn="l">
              <a:buFontTx/>
              <a:buChar char="-"/>
              <a:defRPr/>
            </a:pPr>
            <a:r>
              <a:rPr lang="fr-FR" sz="1600" b="0" dirty="0" smtClean="0">
                <a:latin typeface="+mn-lt"/>
              </a:rPr>
              <a:t>difficultés éventuelles dans la saisie ou dans la gestion des bases de saisie </a:t>
            </a:r>
          </a:p>
          <a:p>
            <a:pPr algn="l">
              <a:defRPr/>
            </a:pPr>
            <a:r>
              <a:rPr lang="fr-FR" sz="1800" dirty="0" smtClean="0">
                <a:latin typeface="+mn-lt"/>
              </a:rPr>
              <a:t>3 : les traitements et les résultats obtenus, présentation  d’un bulletin statistique</a:t>
            </a:r>
          </a:p>
          <a:p>
            <a:pPr marL="285750" indent="-285750" algn="l">
              <a:buFontTx/>
              <a:buChar char="-"/>
              <a:defRPr/>
            </a:pPr>
            <a:r>
              <a:rPr lang="fr-FR" sz="1600" b="0" dirty="0" smtClean="0">
                <a:latin typeface="+mn-lt"/>
              </a:rPr>
              <a:t>synthèse des résultats suivi PC au niveau du pays, en présentant le premier bulletin statistique </a:t>
            </a:r>
          </a:p>
          <a:p>
            <a:pPr marL="285750" indent="-285750" algn="l">
              <a:buFontTx/>
              <a:buChar char="-"/>
              <a:defRPr/>
            </a:pPr>
            <a:r>
              <a:rPr lang="fr-FR" sz="1600" b="0" dirty="0" smtClean="0">
                <a:latin typeface="+mn-lt"/>
              </a:rPr>
              <a:t>difficultés éventuelles rencontrées dans la réalisation des traitements </a:t>
            </a:r>
          </a:p>
          <a:p>
            <a:pPr algn="l">
              <a:defRPr/>
            </a:pPr>
            <a:r>
              <a:rPr lang="fr-FR" sz="1800" dirty="0" smtClean="0">
                <a:latin typeface="+mn-lt"/>
              </a:rPr>
              <a:t>4 : suites du suivi PC dans le pays</a:t>
            </a:r>
          </a:p>
          <a:p>
            <a:pPr marL="285750" indent="-285750" algn="l">
              <a:buFontTx/>
              <a:buChar char="-"/>
              <a:defRPr/>
            </a:pPr>
            <a:r>
              <a:rPr lang="fr-FR" sz="1600" b="0" dirty="0" smtClean="0">
                <a:latin typeface="+mn-lt"/>
              </a:rPr>
              <a:t>en termes d’améliorations techniques encore nécessaires sur la base ou sur le bulletin</a:t>
            </a:r>
          </a:p>
          <a:p>
            <a:pPr marL="285750" indent="-285750" algn="l">
              <a:buFontTx/>
              <a:buChar char="-"/>
              <a:defRPr/>
            </a:pPr>
            <a:r>
              <a:rPr lang="fr-FR" sz="1600" b="0" dirty="0" smtClean="0">
                <a:latin typeface="+mn-lt"/>
              </a:rPr>
              <a:t>en termes de ressources pérennes mobilisées pour assurer la continuité du suivi dans le pays</a:t>
            </a:r>
          </a:p>
          <a:p>
            <a:pPr algn="l">
              <a:defRPr/>
            </a:pPr>
            <a:endParaRPr lang="fr-FR" sz="1800" dirty="0" smtClean="0">
              <a:latin typeface="+mn-lt"/>
            </a:endParaRPr>
          </a:p>
          <a:p>
            <a:pPr algn="l">
              <a:defRPr/>
            </a:pPr>
            <a:endParaRPr lang="fr-FR" sz="1600" b="0" dirty="0" smtClean="0">
              <a:latin typeface="+mn-lt"/>
            </a:endParaRPr>
          </a:p>
          <a:p>
            <a:pPr algn="l">
              <a:defRPr/>
            </a:pPr>
            <a:r>
              <a:rPr lang="fr-FR" sz="1800" dirty="0">
                <a:latin typeface="+mn-lt"/>
              </a:rPr>
              <a:t>	</a:t>
            </a:r>
            <a:endParaRPr lang="fr-FR" sz="1800" dirty="0" smtClean="0">
              <a:latin typeface="+mn-lt"/>
            </a:endParaRPr>
          </a:p>
          <a:p>
            <a:pPr algn="l">
              <a:defRPr/>
            </a:pPr>
            <a:r>
              <a:rPr lang="fr-FR" sz="1800" dirty="0">
                <a:latin typeface="+mn-lt"/>
              </a:rPr>
              <a:t>	</a:t>
            </a:r>
          </a:p>
        </p:txBody>
      </p:sp>
      <p:sp>
        <p:nvSpPr>
          <p:cNvPr id="31747" name="Titre 2"/>
          <p:cNvSpPr>
            <a:spLocks noGrp="1"/>
          </p:cNvSpPr>
          <p:nvPr>
            <p:ph type="title"/>
          </p:nvPr>
        </p:nvSpPr>
        <p:spPr>
          <a:xfrm>
            <a:off x="251520" y="1052736"/>
            <a:ext cx="8747125" cy="1080120"/>
          </a:xfrm>
        </p:spPr>
        <p:txBody>
          <a:bodyPr/>
          <a:lstStyle/>
          <a:p>
            <a:pPr algn="l"/>
            <a:r>
              <a:rPr lang="fr-FR" altLang="fr-FR" sz="2400" dirty="0" smtClean="0"/>
              <a:t>Objectif du GT en pêche continentale : validation des indicateurs du suivi PC et du mode de restitution des données</a:t>
            </a:r>
          </a:p>
        </p:txBody>
      </p:sp>
      <p:sp>
        <p:nvSpPr>
          <p:cNvPr id="31748" name="Espace réservé du numéro de diapositive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E0265F7C-D4F8-4884-93DC-8FADFFBEE38C}" type="slidenum">
              <a:rPr lang="fr-FR" altLang="fr-FR" smtClean="0"/>
              <a:pPr/>
              <a:t>2</a:t>
            </a:fld>
            <a:endParaRPr lang="fr-FR" altLang="fr-FR" smtClean="0"/>
          </a:p>
        </p:txBody>
      </p:sp>
      <p:sp>
        <p:nvSpPr>
          <p:cNvPr id="31749" name="Espace réservé de la date 4"/>
          <p:cNvSpPr>
            <a:spLocks noGrp="1"/>
          </p:cNvSpPr>
          <p:nvPr>
            <p:ph type="dt" sz="quarter" idx="11"/>
          </p:nvPr>
        </p:nvSpPr>
        <p:spPr>
          <a:noFill/>
          <a:ln>
            <a:miter lim="800000"/>
            <a:headEnd/>
            <a:tailEnd/>
          </a:ln>
        </p:spPr>
        <p:txBody>
          <a:bodyPr/>
          <a:lstStyle/>
          <a:p>
            <a:r>
              <a:rPr lang="fr-FR" altLang="fr-FR" smtClean="0">
                <a:latin typeface="Arial" charset="0"/>
                <a:cs typeface="Arial" charset="0"/>
              </a:rPr>
              <a:t>GT n°5 – 22 au 26 février 2016 à Abidjan, Côte d’Ivoire</a:t>
            </a:r>
          </a:p>
        </p:txBody>
      </p:sp>
      <p:sp>
        <p:nvSpPr>
          <p:cNvPr id="31750" name="Espace réservé du pied de page 5"/>
          <p:cNvSpPr>
            <a:spLocks noGrp="1"/>
          </p:cNvSpPr>
          <p:nvPr>
            <p:ph type="ftr" sz="quarter" idx="12"/>
          </p:nvPr>
        </p:nvSpPr>
        <p:spPr>
          <a:noFill/>
          <a:ln>
            <a:miter lim="800000"/>
            <a:headEnd/>
            <a:tailEnd/>
          </a:ln>
        </p:spPr>
        <p:txBody>
          <a:bodyPr/>
          <a:lstStyle/>
          <a:p>
            <a:r>
              <a:rPr lang="fr-FR" altLang="fr-FR" smtClean="0">
                <a:latin typeface="Arial" charset="0"/>
                <a:cs typeface="Arial" charset="0"/>
              </a:rPr>
              <a:t>Programme Régional UEMOA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9D0604D6-FDCD-47F7-8833-5070EDB66EA5}" type="slidenum">
              <a:rPr lang="fr-FR" smtClean="0"/>
              <a:pPr>
                <a:defRPr/>
              </a:pPr>
              <a:t>3</a:t>
            </a:fld>
            <a:endParaRPr lang="fr-FR" dirty="0"/>
          </a:p>
        </p:txBody>
      </p:sp>
      <p:sp>
        <p:nvSpPr>
          <p:cNvPr id="5" name="Espace réservé de la date 4"/>
          <p:cNvSpPr>
            <a:spLocks noGrp="1"/>
          </p:cNvSpPr>
          <p:nvPr>
            <p:ph type="dt" sz="quarter" idx="11"/>
          </p:nvPr>
        </p:nvSpPr>
        <p:spPr/>
        <p:txBody>
          <a:bodyPr/>
          <a:lstStyle/>
          <a:p>
            <a:pPr>
              <a:defRPr/>
            </a:pPr>
            <a:r>
              <a:rPr lang="fr-FR" altLang="fr-FR" smtClean="0"/>
              <a:t>GT n°5 – 22 au 26 février 2016 à Abidjan, Côte d’Ivoire</a:t>
            </a:r>
            <a:endParaRPr lang="fr-FR" altLang="fr-FR"/>
          </a:p>
        </p:txBody>
      </p:sp>
      <p:sp>
        <p:nvSpPr>
          <p:cNvPr id="6" name="Espace réservé du pied de page 5"/>
          <p:cNvSpPr>
            <a:spLocks noGrp="1"/>
          </p:cNvSpPr>
          <p:nvPr>
            <p:ph type="ftr" sz="quarter" idx="12"/>
          </p:nvPr>
        </p:nvSpPr>
        <p:spPr/>
        <p:txBody>
          <a:bodyPr/>
          <a:lstStyle/>
          <a:p>
            <a:pPr>
              <a:defRPr/>
            </a:pPr>
            <a:r>
              <a:rPr lang="fr-FR" altLang="fr-FR" dirty="0" smtClean="0"/>
              <a:t>Programme Régional UEMOA</a:t>
            </a:r>
            <a:endParaRPr lang="fr-FR" altLang="fr-FR" dirty="0"/>
          </a:p>
        </p:txBody>
      </p:sp>
      <p:sp>
        <p:nvSpPr>
          <p:cNvPr id="9" name="Titre 8"/>
          <p:cNvSpPr>
            <a:spLocks noGrp="1"/>
          </p:cNvSpPr>
          <p:nvPr>
            <p:ph type="title"/>
          </p:nvPr>
        </p:nvSpPr>
        <p:spPr>
          <a:xfrm>
            <a:off x="152604" y="908720"/>
            <a:ext cx="8379836" cy="720080"/>
          </a:xfrm>
        </p:spPr>
        <p:txBody>
          <a:bodyPr/>
          <a:lstStyle/>
          <a:p>
            <a:pPr algn="l"/>
            <a:r>
              <a:rPr lang="fr-FR" sz="2000" dirty="0" smtClean="0"/>
              <a:t>1. POINT SUR LE DEPLOIEMENT DE LA COLLECTE DES DONNEES DANS LE PAYS</a:t>
            </a:r>
            <a:endParaRPr lang="fr-FR" sz="2000" dirty="0"/>
          </a:p>
        </p:txBody>
      </p:sp>
      <p:sp>
        <p:nvSpPr>
          <p:cNvPr id="10" name="Titre 2"/>
          <p:cNvSpPr txBox="1">
            <a:spLocks/>
          </p:cNvSpPr>
          <p:nvPr/>
        </p:nvSpPr>
        <p:spPr bwMode="auto">
          <a:xfrm>
            <a:off x="61381" y="1628800"/>
            <a:ext cx="3960440" cy="3600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800" b="1" kern="1200">
                <a:solidFill>
                  <a:srgbClr val="604A7B"/>
                </a:solidFill>
                <a:latin typeface="+mj-lt"/>
                <a:ea typeface="+mj-ea"/>
                <a:cs typeface="+mj-cs"/>
              </a:defRPr>
            </a:lvl1pPr>
            <a:lvl2pPr algn="r" rtl="0" eaLnBrk="0" fontAlgn="base" hangingPunct="0">
              <a:spcBef>
                <a:spcPct val="0"/>
              </a:spcBef>
              <a:spcAft>
                <a:spcPct val="0"/>
              </a:spcAft>
              <a:defRPr sz="2800" b="1">
                <a:solidFill>
                  <a:srgbClr val="604A7B"/>
                </a:solidFill>
                <a:latin typeface="Calibri" pitchFamily="34" charset="0"/>
              </a:defRPr>
            </a:lvl2pPr>
            <a:lvl3pPr algn="r" rtl="0" eaLnBrk="0" fontAlgn="base" hangingPunct="0">
              <a:spcBef>
                <a:spcPct val="0"/>
              </a:spcBef>
              <a:spcAft>
                <a:spcPct val="0"/>
              </a:spcAft>
              <a:defRPr sz="2800" b="1">
                <a:solidFill>
                  <a:srgbClr val="604A7B"/>
                </a:solidFill>
                <a:latin typeface="Calibri" pitchFamily="34" charset="0"/>
              </a:defRPr>
            </a:lvl3pPr>
            <a:lvl4pPr algn="r" rtl="0" eaLnBrk="0" fontAlgn="base" hangingPunct="0">
              <a:spcBef>
                <a:spcPct val="0"/>
              </a:spcBef>
              <a:spcAft>
                <a:spcPct val="0"/>
              </a:spcAft>
              <a:defRPr sz="2800" b="1">
                <a:solidFill>
                  <a:srgbClr val="604A7B"/>
                </a:solidFill>
                <a:latin typeface="Calibri" pitchFamily="34" charset="0"/>
              </a:defRPr>
            </a:lvl4pPr>
            <a:lvl5pPr algn="r" rtl="0" eaLnBrk="0" fontAlgn="base" hangingPunct="0">
              <a:spcBef>
                <a:spcPct val="0"/>
              </a:spcBef>
              <a:spcAft>
                <a:spcPct val="0"/>
              </a:spcAft>
              <a:defRPr sz="2800" b="1">
                <a:solidFill>
                  <a:srgbClr val="604A7B"/>
                </a:solidFill>
                <a:latin typeface="Calibri" pitchFamily="34" charset="0"/>
              </a:defRPr>
            </a:lvl5pPr>
            <a:lvl6pPr marL="457200" algn="r" rtl="0" fontAlgn="base">
              <a:spcBef>
                <a:spcPct val="0"/>
              </a:spcBef>
              <a:spcAft>
                <a:spcPct val="0"/>
              </a:spcAft>
              <a:defRPr sz="2800" b="1">
                <a:solidFill>
                  <a:schemeClr val="tx1"/>
                </a:solidFill>
                <a:latin typeface="Calibri" pitchFamily="34" charset="0"/>
              </a:defRPr>
            </a:lvl6pPr>
            <a:lvl7pPr marL="914400" algn="r" rtl="0" fontAlgn="base">
              <a:spcBef>
                <a:spcPct val="0"/>
              </a:spcBef>
              <a:spcAft>
                <a:spcPct val="0"/>
              </a:spcAft>
              <a:defRPr sz="2800" b="1">
                <a:solidFill>
                  <a:schemeClr val="tx1"/>
                </a:solidFill>
                <a:latin typeface="Calibri" pitchFamily="34" charset="0"/>
              </a:defRPr>
            </a:lvl7pPr>
            <a:lvl8pPr marL="1371600" algn="r" rtl="0" fontAlgn="base">
              <a:spcBef>
                <a:spcPct val="0"/>
              </a:spcBef>
              <a:spcAft>
                <a:spcPct val="0"/>
              </a:spcAft>
              <a:defRPr sz="2800" b="1">
                <a:solidFill>
                  <a:schemeClr val="tx1"/>
                </a:solidFill>
                <a:latin typeface="Calibri" pitchFamily="34" charset="0"/>
              </a:defRPr>
            </a:lvl8pPr>
            <a:lvl9pPr marL="1828800" algn="r" rtl="0" fontAlgn="base">
              <a:spcBef>
                <a:spcPct val="0"/>
              </a:spcBef>
              <a:spcAft>
                <a:spcPct val="0"/>
              </a:spcAft>
              <a:defRPr sz="2800" b="1">
                <a:solidFill>
                  <a:schemeClr val="tx1"/>
                </a:solidFill>
                <a:latin typeface="Calibri" pitchFamily="34" charset="0"/>
              </a:defRPr>
            </a:lvl9pPr>
          </a:lstStyle>
          <a:p>
            <a:pPr algn="l"/>
            <a:r>
              <a:rPr lang="fr-FR" sz="2400" dirty="0"/>
              <a:t>Stratégie de déploiement</a:t>
            </a:r>
          </a:p>
        </p:txBody>
      </p:sp>
      <p:pic>
        <p:nvPicPr>
          <p:cNvPr id="1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7" y="2132856"/>
            <a:ext cx="5194331" cy="4095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p:nvSpPr>
        <p:spPr>
          <a:xfrm>
            <a:off x="61381" y="1988840"/>
            <a:ext cx="5086683" cy="4708981"/>
          </a:xfrm>
          <a:prstGeom prst="rect">
            <a:avLst/>
          </a:prstGeom>
        </p:spPr>
        <p:txBody>
          <a:bodyPr wrap="square">
            <a:spAutoFit/>
          </a:bodyPr>
          <a:lstStyle/>
          <a:p>
            <a:pPr lvl="0"/>
            <a:endParaRPr lang="fr-FR" sz="1600" b="1" dirty="0" smtClean="0">
              <a:solidFill>
                <a:prstClr val="black"/>
              </a:solidFill>
              <a:latin typeface="Calibri" panose="020F0502020204030204" pitchFamily="34" charset="0"/>
            </a:endParaRPr>
          </a:p>
          <a:p>
            <a:pPr lvl="0"/>
            <a:r>
              <a:rPr lang="fr-FR" sz="2400" b="1" dirty="0" smtClean="0">
                <a:solidFill>
                  <a:prstClr val="black"/>
                </a:solidFill>
                <a:latin typeface="Calibri" panose="020F0502020204030204" pitchFamily="34" charset="0"/>
              </a:rPr>
              <a:t>Les </a:t>
            </a:r>
            <a:r>
              <a:rPr lang="fr-FR" sz="2400" b="1" dirty="0" err="1">
                <a:solidFill>
                  <a:prstClr val="black"/>
                </a:solidFill>
                <a:latin typeface="Calibri" panose="020F0502020204030204" pitchFamily="34" charset="0"/>
              </a:rPr>
              <a:t>macrostrates</a:t>
            </a:r>
            <a:endParaRPr lang="fr-FR" sz="2400" b="1" dirty="0">
              <a:solidFill>
                <a:prstClr val="black"/>
              </a:solidFill>
              <a:latin typeface="Calibri" panose="020F0502020204030204" pitchFamily="34" charset="0"/>
            </a:endParaRPr>
          </a:p>
          <a:p>
            <a:pPr marL="285750" lvl="0" indent="-285750">
              <a:buFont typeface="Wingdings" pitchFamily="2" charset="2"/>
              <a:buChar char="§"/>
            </a:pPr>
            <a:r>
              <a:rPr lang="fr-FR" sz="2400" dirty="0" smtClean="0">
                <a:solidFill>
                  <a:prstClr val="black"/>
                </a:solidFill>
                <a:latin typeface="Calibri" panose="020F0502020204030204" pitchFamily="34" charset="0"/>
              </a:rPr>
              <a:t>13 </a:t>
            </a:r>
            <a:r>
              <a:rPr lang="fr-FR" sz="2400" dirty="0">
                <a:solidFill>
                  <a:prstClr val="black"/>
                </a:solidFill>
                <a:latin typeface="Calibri" panose="020F0502020204030204" pitchFamily="34" charset="0"/>
              </a:rPr>
              <a:t>régions </a:t>
            </a:r>
            <a:r>
              <a:rPr lang="fr-FR" sz="2400" dirty="0" smtClean="0">
                <a:solidFill>
                  <a:prstClr val="black"/>
                </a:solidFill>
                <a:latin typeface="Calibri" panose="020F0502020204030204" pitchFamily="34" charset="0"/>
              </a:rPr>
              <a:t> administratives du pays</a:t>
            </a:r>
          </a:p>
          <a:p>
            <a:pPr lvl="0"/>
            <a:endParaRPr lang="fr-FR" sz="2400" b="1" dirty="0" smtClean="0">
              <a:solidFill>
                <a:prstClr val="black"/>
              </a:solidFill>
              <a:latin typeface="Calibri" panose="020F0502020204030204" pitchFamily="34" charset="0"/>
            </a:endParaRPr>
          </a:p>
          <a:p>
            <a:pPr lvl="0"/>
            <a:r>
              <a:rPr lang="fr-FR" sz="2400" b="1" dirty="0" smtClean="0">
                <a:solidFill>
                  <a:prstClr val="black"/>
                </a:solidFill>
                <a:latin typeface="Calibri" panose="020F0502020204030204" pitchFamily="34" charset="0"/>
              </a:rPr>
              <a:t>Les sous strates</a:t>
            </a:r>
          </a:p>
          <a:p>
            <a:pPr lvl="0"/>
            <a:r>
              <a:rPr lang="fr-FR" sz="2400" dirty="0" smtClean="0">
                <a:solidFill>
                  <a:prstClr val="black"/>
                </a:solidFill>
                <a:latin typeface="Calibri" panose="020F0502020204030204" pitchFamily="34" charset="0"/>
              </a:rPr>
              <a:t>1 à 2 sous strates par région:</a:t>
            </a:r>
          </a:p>
          <a:p>
            <a:pPr marL="285750" lvl="0" indent="-285750">
              <a:buFont typeface="Wingdings" pitchFamily="2" charset="2"/>
              <a:buChar char="§"/>
            </a:pPr>
            <a:r>
              <a:rPr lang="fr-FR" sz="2400" dirty="0" smtClean="0">
                <a:solidFill>
                  <a:prstClr val="black"/>
                </a:solidFill>
                <a:latin typeface="Calibri" panose="020F0502020204030204" pitchFamily="34" charset="0"/>
              </a:rPr>
              <a:t>Périmètre Halieute d’Intérêt Economique </a:t>
            </a:r>
          </a:p>
          <a:p>
            <a:pPr marL="285750" lvl="0" indent="-285750">
              <a:buFont typeface="Wingdings" pitchFamily="2" charset="2"/>
              <a:buChar char="§"/>
            </a:pPr>
            <a:r>
              <a:rPr lang="fr-FR" sz="2400" dirty="0" smtClean="0">
                <a:solidFill>
                  <a:prstClr val="black"/>
                </a:solidFill>
                <a:latin typeface="Calibri" panose="020F0502020204030204" pitchFamily="34" charset="0"/>
              </a:rPr>
              <a:t>Concession de pêche</a:t>
            </a:r>
          </a:p>
          <a:p>
            <a:pPr marL="285750" lvl="0" indent="-285750">
              <a:buFont typeface="Wingdings" pitchFamily="2" charset="2"/>
              <a:buChar char="§"/>
            </a:pPr>
            <a:r>
              <a:rPr lang="fr-FR" sz="2400" dirty="0" smtClean="0">
                <a:solidFill>
                  <a:prstClr val="black"/>
                </a:solidFill>
                <a:latin typeface="Calibri" panose="020F0502020204030204" pitchFamily="34" charset="0"/>
              </a:rPr>
              <a:t>Site </a:t>
            </a:r>
            <a:r>
              <a:rPr lang="fr-FR" sz="2400" dirty="0" err="1" smtClean="0">
                <a:solidFill>
                  <a:prstClr val="black"/>
                </a:solidFill>
                <a:latin typeface="Calibri" panose="020F0502020204030204" pitchFamily="34" charset="0"/>
              </a:rPr>
              <a:t>Ramsar</a:t>
            </a:r>
            <a:endParaRPr lang="fr-FR" sz="2400" dirty="0" smtClean="0">
              <a:solidFill>
                <a:prstClr val="black"/>
              </a:solidFill>
              <a:latin typeface="Calibri" panose="020F0502020204030204" pitchFamily="34" charset="0"/>
            </a:endParaRPr>
          </a:p>
          <a:p>
            <a:pPr marL="285750" lvl="0" indent="-285750">
              <a:buFont typeface="Wingdings" pitchFamily="2" charset="2"/>
              <a:buChar char="§"/>
            </a:pPr>
            <a:r>
              <a:rPr lang="fr-FR" sz="2400" dirty="0" smtClean="0">
                <a:solidFill>
                  <a:prstClr val="black"/>
                </a:solidFill>
                <a:latin typeface="Calibri" panose="020F0502020204030204" pitchFamily="34" charset="0"/>
              </a:rPr>
              <a:t>Mare</a:t>
            </a:r>
          </a:p>
          <a:p>
            <a:pPr lvl="0"/>
            <a:endParaRPr lang="fr-FR" dirty="0" smtClean="0">
              <a:solidFill>
                <a:prstClr val="black"/>
              </a:solidFill>
              <a:latin typeface="Calibri" panose="020F0502020204030204" pitchFamily="34" charset="0"/>
            </a:endParaRPr>
          </a:p>
          <a:p>
            <a:pPr marL="285750" lvl="0" indent="-285750">
              <a:buFont typeface="Wingdings" pitchFamily="2" charset="2"/>
              <a:buChar char="§"/>
            </a:pPr>
            <a:endParaRPr lang="fr-FR" dirty="0"/>
          </a:p>
        </p:txBody>
      </p:sp>
    </p:spTree>
    <p:extLst>
      <p:ext uri="{BB962C8B-B14F-4D97-AF65-F5344CB8AC3E}">
        <p14:creationId xmlns:p14="http://schemas.microsoft.com/office/powerpoint/2010/main" val="397394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9D0604D6-FDCD-47F7-8833-5070EDB66EA5}" type="slidenum">
              <a:rPr lang="fr-FR" smtClean="0"/>
              <a:pPr>
                <a:defRPr/>
              </a:pPr>
              <a:t>4</a:t>
            </a:fld>
            <a:endParaRPr lang="fr-FR" dirty="0"/>
          </a:p>
        </p:txBody>
      </p:sp>
      <p:sp>
        <p:nvSpPr>
          <p:cNvPr id="5" name="Espace réservé de la date 4"/>
          <p:cNvSpPr>
            <a:spLocks noGrp="1"/>
          </p:cNvSpPr>
          <p:nvPr>
            <p:ph type="dt" sz="quarter" idx="11"/>
          </p:nvPr>
        </p:nvSpPr>
        <p:spPr/>
        <p:txBody>
          <a:bodyPr/>
          <a:lstStyle/>
          <a:p>
            <a:pPr>
              <a:defRPr/>
            </a:pPr>
            <a:r>
              <a:rPr lang="fr-FR" altLang="fr-FR" smtClean="0"/>
              <a:t>GT n°5 – 22 au 26 février 2016 à Abidjan, Côte d’Ivoire</a:t>
            </a:r>
            <a:endParaRPr lang="fr-FR" altLang="fr-FR"/>
          </a:p>
        </p:txBody>
      </p:sp>
      <p:sp>
        <p:nvSpPr>
          <p:cNvPr id="6" name="Espace réservé du pied de page 5"/>
          <p:cNvSpPr>
            <a:spLocks noGrp="1"/>
          </p:cNvSpPr>
          <p:nvPr>
            <p:ph type="ftr" sz="quarter" idx="12"/>
          </p:nvPr>
        </p:nvSpPr>
        <p:spPr/>
        <p:txBody>
          <a:bodyPr/>
          <a:lstStyle/>
          <a:p>
            <a:pPr>
              <a:defRPr/>
            </a:pPr>
            <a:r>
              <a:rPr lang="fr-FR" altLang="fr-FR" dirty="0" smtClean="0"/>
              <a:t>Programme Régional UEMOA</a:t>
            </a:r>
            <a:endParaRPr lang="fr-FR" altLang="fr-FR" dirty="0"/>
          </a:p>
        </p:txBody>
      </p:sp>
      <p:sp>
        <p:nvSpPr>
          <p:cNvPr id="9" name="Titre 8"/>
          <p:cNvSpPr>
            <a:spLocks noGrp="1"/>
          </p:cNvSpPr>
          <p:nvPr>
            <p:ph type="title"/>
          </p:nvPr>
        </p:nvSpPr>
        <p:spPr>
          <a:xfrm>
            <a:off x="87937" y="756936"/>
            <a:ext cx="8379836" cy="720080"/>
          </a:xfrm>
        </p:spPr>
        <p:txBody>
          <a:bodyPr/>
          <a:lstStyle/>
          <a:p>
            <a:pPr algn="l"/>
            <a:r>
              <a:rPr lang="fr-FR" sz="2000" dirty="0" smtClean="0"/>
              <a:t>1. POINT SUR LE DEPLOIEMENT DE LA COLLECTE DES DONNEES DANS LE PAYS</a:t>
            </a:r>
            <a:endParaRPr lang="fr-FR" sz="2000" dirty="0"/>
          </a:p>
        </p:txBody>
      </p:sp>
      <p:sp>
        <p:nvSpPr>
          <p:cNvPr id="14" name="Rectangle 13"/>
          <p:cNvSpPr/>
          <p:nvPr/>
        </p:nvSpPr>
        <p:spPr>
          <a:xfrm>
            <a:off x="53318" y="1641451"/>
            <a:ext cx="9056826" cy="5262979"/>
          </a:xfrm>
          <a:prstGeom prst="rect">
            <a:avLst/>
          </a:prstGeom>
        </p:spPr>
        <p:txBody>
          <a:bodyPr wrap="square">
            <a:spAutoFit/>
          </a:bodyPr>
          <a:lstStyle/>
          <a:p>
            <a:pPr lvl="0"/>
            <a:r>
              <a:rPr lang="fr-FR" sz="2400" b="1" dirty="0" smtClean="0">
                <a:solidFill>
                  <a:prstClr val="black"/>
                </a:solidFill>
                <a:latin typeface="Calibri" panose="020F0502020204030204" pitchFamily="34" charset="0"/>
              </a:rPr>
              <a:t>Les </a:t>
            </a:r>
            <a:r>
              <a:rPr lang="fr-FR" sz="2400" b="1" dirty="0">
                <a:solidFill>
                  <a:prstClr val="black"/>
                </a:solidFill>
                <a:latin typeface="Calibri" panose="020F0502020204030204" pitchFamily="34" charset="0"/>
              </a:rPr>
              <a:t>sites d’enquêtes </a:t>
            </a:r>
          </a:p>
          <a:p>
            <a:pPr lvl="0"/>
            <a:r>
              <a:rPr lang="fr-FR" sz="2400" b="1" dirty="0">
                <a:solidFill>
                  <a:prstClr val="black"/>
                </a:solidFill>
                <a:latin typeface="Calibri" panose="020F0502020204030204" pitchFamily="34" charset="0"/>
              </a:rPr>
              <a:t>29 sites à suivi permanent: </a:t>
            </a:r>
          </a:p>
          <a:p>
            <a:pPr marL="285750" lvl="0" indent="-285750">
              <a:buFont typeface="Wingdings" pitchFamily="2" charset="2"/>
              <a:buChar char="ü"/>
            </a:pPr>
            <a:r>
              <a:rPr lang="fr-FR" sz="2300" dirty="0">
                <a:solidFill>
                  <a:prstClr val="black"/>
                </a:solidFill>
                <a:latin typeface="Calibri" panose="020F0502020204030204" pitchFamily="34" charset="0"/>
              </a:rPr>
              <a:t>1 enquêteur, passage de 6 fiches QOD </a:t>
            </a:r>
          </a:p>
          <a:p>
            <a:pPr lvl="0"/>
            <a:r>
              <a:rPr lang="fr-FR" sz="2300" dirty="0">
                <a:solidFill>
                  <a:prstClr val="black"/>
                </a:solidFill>
                <a:latin typeface="Calibri" panose="020F0502020204030204" pitchFamily="34" charset="0"/>
              </a:rPr>
              <a:t>par semaine et 1 fiche QAS par trimestre.</a:t>
            </a:r>
          </a:p>
          <a:p>
            <a:pPr marL="285750" lvl="0" indent="-285750">
              <a:buFont typeface="Wingdings" pitchFamily="2" charset="2"/>
              <a:buChar char="ü"/>
            </a:pPr>
            <a:r>
              <a:rPr lang="fr-FR" sz="2300" dirty="0">
                <a:solidFill>
                  <a:prstClr val="black"/>
                </a:solidFill>
                <a:latin typeface="Calibri" panose="020F0502020204030204" pitchFamily="34" charset="0"/>
              </a:rPr>
              <a:t>Après GT 4 de Lomé, </a:t>
            </a:r>
            <a:r>
              <a:rPr lang="fr-FR" sz="2300" b="1" dirty="0">
                <a:solidFill>
                  <a:srgbClr val="0066CC"/>
                </a:solidFill>
                <a:latin typeface="Calibri" panose="020F0502020204030204" pitchFamily="34" charset="0"/>
              </a:rPr>
              <a:t>passage de 2 fiches </a:t>
            </a:r>
            <a:r>
              <a:rPr lang="fr-FR" sz="2300" b="1" dirty="0" smtClean="0">
                <a:solidFill>
                  <a:srgbClr val="0066CC"/>
                </a:solidFill>
                <a:latin typeface="Calibri" panose="020F0502020204030204" pitchFamily="34" charset="0"/>
              </a:rPr>
              <a:t>QOD </a:t>
            </a:r>
            <a:r>
              <a:rPr lang="fr-FR" sz="2300" b="1" dirty="0">
                <a:solidFill>
                  <a:srgbClr val="0066CC"/>
                </a:solidFill>
                <a:latin typeface="Calibri" panose="020F0502020204030204" pitchFamily="34" charset="0"/>
              </a:rPr>
              <a:t>par </a:t>
            </a:r>
            <a:r>
              <a:rPr lang="fr-FR" sz="2300" b="1" dirty="0" smtClean="0">
                <a:solidFill>
                  <a:srgbClr val="0066CC"/>
                </a:solidFill>
                <a:latin typeface="Calibri" panose="020F0502020204030204" pitchFamily="34" charset="0"/>
              </a:rPr>
              <a:t>semaine depuis le 06 janvier 2016 à l’issue d’un atelier bilan du système de suivi </a:t>
            </a:r>
            <a:endParaRPr lang="fr-FR" sz="2300" b="1" dirty="0">
              <a:solidFill>
                <a:srgbClr val="0066CC"/>
              </a:solidFill>
              <a:latin typeface="Calibri" panose="020F0502020204030204" pitchFamily="34" charset="0"/>
            </a:endParaRPr>
          </a:p>
          <a:p>
            <a:pPr lvl="0"/>
            <a:endParaRPr lang="fr-FR" sz="800" b="1" dirty="0">
              <a:solidFill>
                <a:prstClr val="black"/>
              </a:solidFill>
              <a:latin typeface="Calibri" panose="020F0502020204030204" pitchFamily="34" charset="0"/>
            </a:endParaRPr>
          </a:p>
          <a:p>
            <a:pPr lvl="0"/>
            <a:r>
              <a:rPr lang="fr-FR" sz="2400" b="1" dirty="0" smtClean="0">
                <a:solidFill>
                  <a:prstClr val="black"/>
                </a:solidFill>
                <a:latin typeface="Calibri" panose="020F0502020204030204" pitchFamily="34" charset="0"/>
              </a:rPr>
              <a:t>31 </a:t>
            </a:r>
            <a:r>
              <a:rPr lang="fr-FR" sz="2400" b="1" dirty="0">
                <a:solidFill>
                  <a:prstClr val="black"/>
                </a:solidFill>
                <a:latin typeface="Calibri" panose="020F0502020204030204" pitchFamily="34" charset="0"/>
              </a:rPr>
              <a:t>sites </a:t>
            </a:r>
            <a:r>
              <a:rPr lang="fr-FR" sz="2400" b="1" dirty="0" smtClean="0">
                <a:solidFill>
                  <a:prstClr val="black"/>
                </a:solidFill>
                <a:latin typeface="Calibri" panose="020F0502020204030204" pitchFamily="34" charset="0"/>
              </a:rPr>
              <a:t> à suivis saisonniers </a:t>
            </a:r>
          </a:p>
          <a:p>
            <a:pPr marL="285750" lvl="0" indent="-285750">
              <a:buFont typeface="Wingdings" pitchFamily="2" charset="2"/>
              <a:buChar char="ü"/>
            </a:pPr>
            <a:r>
              <a:rPr lang="fr-FR" sz="2300" b="1" dirty="0" smtClean="0">
                <a:solidFill>
                  <a:prstClr val="black"/>
                </a:solidFill>
                <a:latin typeface="Calibri" panose="020F0502020204030204" pitchFamily="34" charset="0"/>
              </a:rPr>
              <a:t> </a:t>
            </a:r>
            <a:r>
              <a:rPr lang="fr-FR" sz="2300" dirty="0" smtClean="0">
                <a:solidFill>
                  <a:prstClr val="black"/>
                </a:solidFill>
                <a:latin typeface="Calibri" panose="020F0502020204030204" pitchFamily="34" charset="0"/>
              </a:rPr>
              <a:t>suivis par un enquêteur  ou par </a:t>
            </a:r>
            <a:r>
              <a:rPr lang="fr-FR" sz="2300" dirty="0">
                <a:solidFill>
                  <a:prstClr val="black"/>
                </a:solidFill>
                <a:latin typeface="Calibri" panose="020F0502020204030204" pitchFamily="34" charset="0"/>
              </a:rPr>
              <a:t>une équipe </a:t>
            </a:r>
            <a:r>
              <a:rPr lang="fr-FR" sz="2300" dirty="0" smtClean="0">
                <a:solidFill>
                  <a:prstClr val="black"/>
                </a:solidFill>
                <a:latin typeface="Calibri" panose="020F0502020204030204" pitchFamily="34" charset="0"/>
              </a:rPr>
              <a:t>volante </a:t>
            </a:r>
            <a:endParaRPr lang="fr-FR" sz="2300" dirty="0" smtClean="0">
              <a:solidFill>
                <a:prstClr val="black"/>
              </a:solidFill>
              <a:latin typeface="Calibri" panose="020F0502020204030204" pitchFamily="34" charset="0"/>
            </a:endParaRPr>
          </a:p>
          <a:p>
            <a:pPr lvl="0"/>
            <a:r>
              <a:rPr lang="fr-FR" sz="2300" dirty="0" smtClean="0">
                <a:solidFill>
                  <a:prstClr val="black"/>
                </a:solidFill>
                <a:latin typeface="Calibri" panose="020F0502020204030204" pitchFamily="34" charset="0"/>
              </a:rPr>
              <a:t>de </a:t>
            </a:r>
            <a:r>
              <a:rPr lang="fr-FR" sz="2300" dirty="0" smtClean="0">
                <a:solidFill>
                  <a:prstClr val="black"/>
                </a:solidFill>
                <a:latin typeface="Calibri" panose="020F0502020204030204" pitchFamily="34" charset="0"/>
              </a:rPr>
              <a:t>la DGRH : </a:t>
            </a:r>
            <a:r>
              <a:rPr lang="fr-FR" sz="2300" dirty="0">
                <a:solidFill>
                  <a:prstClr val="black"/>
                </a:solidFill>
                <a:latin typeface="Calibri" panose="020F0502020204030204" pitchFamily="34" charset="0"/>
              </a:rPr>
              <a:t>1 fiche QAS par trimestre et </a:t>
            </a:r>
            <a:r>
              <a:rPr lang="fr-FR" sz="2300" b="1" dirty="0" smtClean="0">
                <a:solidFill>
                  <a:srgbClr val="0066CC"/>
                </a:solidFill>
                <a:latin typeface="Calibri" panose="020F0502020204030204" pitchFamily="34" charset="0"/>
              </a:rPr>
              <a:t>remplissage </a:t>
            </a:r>
          </a:p>
          <a:p>
            <a:pPr lvl="0"/>
            <a:r>
              <a:rPr lang="fr-FR" sz="2300" b="1" dirty="0" smtClean="0">
                <a:solidFill>
                  <a:srgbClr val="0066CC"/>
                </a:solidFill>
                <a:latin typeface="Calibri" panose="020F0502020204030204" pitchFamily="34" charset="0"/>
              </a:rPr>
              <a:t>de fiches </a:t>
            </a:r>
            <a:r>
              <a:rPr lang="fr-FR" sz="2300" b="1" dirty="0">
                <a:solidFill>
                  <a:srgbClr val="0066CC"/>
                </a:solidFill>
                <a:latin typeface="Calibri" panose="020F0502020204030204" pitchFamily="34" charset="0"/>
              </a:rPr>
              <a:t>QOD au moment du passage</a:t>
            </a:r>
          </a:p>
          <a:p>
            <a:pPr lvl="0"/>
            <a:endParaRPr lang="fr-FR" sz="100" b="1" dirty="0" smtClean="0">
              <a:solidFill>
                <a:prstClr val="black"/>
              </a:solidFill>
              <a:latin typeface="Calibri" panose="020F0502020204030204" pitchFamily="34" charset="0"/>
            </a:endParaRPr>
          </a:p>
          <a:p>
            <a:pPr lvl="0"/>
            <a:r>
              <a:rPr lang="fr-FR" sz="2400" b="1" dirty="0" smtClean="0">
                <a:solidFill>
                  <a:prstClr val="black"/>
                </a:solidFill>
                <a:latin typeface="Calibri" panose="020F0502020204030204" pitchFamily="34" charset="0"/>
              </a:rPr>
              <a:t>La </a:t>
            </a:r>
            <a:r>
              <a:rPr lang="fr-FR" sz="2400" b="1" dirty="0">
                <a:solidFill>
                  <a:prstClr val="black"/>
                </a:solidFill>
                <a:latin typeface="Calibri" panose="020F0502020204030204" pitchFamily="34" charset="0"/>
              </a:rPr>
              <a:t>saison </a:t>
            </a:r>
            <a:r>
              <a:rPr lang="fr-FR" sz="2400" b="1" dirty="0" smtClean="0">
                <a:solidFill>
                  <a:prstClr val="black"/>
                </a:solidFill>
                <a:latin typeface="Calibri" panose="020F0502020204030204" pitchFamily="34" charset="0"/>
              </a:rPr>
              <a:t> de suivi considérée</a:t>
            </a:r>
            <a:endParaRPr lang="fr-FR" sz="2400" b="1" dirty="0">
              <a:solidFill>
                <a:prstClr val="black"/>
              </a:solidFill>
              <a:latin typeface="Calibri" panose="020F0502020204030204" pitchFamily="34" charset="0"/>
            </a:endParaRPr>
          </a:p>
          <a:p>
            <a:pPr lvl="0"/>
            <a:r>
              <a:rPr lang="fr-FR" sz="2400" dirty="0">
                <a:solidFill>
                  <a:prstClr val="black"/>
                </a:solidFill>
                <a:latin typeface="Calibri" panose="020F0502020204030204" pitchFamily="34" charset="0"/>
              </a:rPr>
              <a:t>Il s’agit du trimestre.</a:t>
            </a:r>
          </a:p>
          <a:p>
            <a:pPr lvl="0"/>
            <a:endParaRPr lang="fr-FR" sz="2400" dirty="0" smtClean="0">
              <a:solidFill>
                <a:prstClr val="black"/>
              </a:solidFill>
              <a:latin typeface="Calibri" panose="020F0502020204030204" pitchFamily="34" charset="0"/>
            </a:endParaRPr>
          </a:p>
          <a:p>
            <a:pPr marL="285750" lvl="0" indent="-285750">
              <a:buFont typeface="Wingdings" pitchFamily="2" charset="2"/>
              <a:buChar char="§"/>
            </a:pPr>
            <a:endParaRPr lang="fr-FR" dirty="0"/>
          </a:p>
        </p:txBody>
      </p:sp>
      <p:sp>
        <p:nvSpPr>
          <p:cNvPr id="11" name="Titre 2"/>
          <p:cNvSpPr txBox="1">
            <a:spLocks/>
          </p:cNvSpPr>
          <p:nvPr/>
        </p:nvSpPr>
        <p:spPr bwMode="auto">
          <a:xfrm>
            <a:off x="53319" y="1281411"/>
            <a:ext cx="3960440" cy="3600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800" b="1" kern="1200">
                <a:solidFill>
                  <a:srgbClr val="604A7B"/>
                </a:solidFill>
                <a:latin typeface="+mj-lt"/>
                <a:ea typeface="+mj-ea"/>
                <a:cs typeface="+mj-cs"/>
              </a:defRPr>
            </a:lvl1pPr>
            <a:lvl2pPr algn="r" rtl="0" eaLnBrk="0" fontAlgn="base" hangingPunct="0">
              <a:spcBef>
                <a:spcPct val="0"/>
              </a:spcBef>
              <a:spcAft>
                <a:spcPct val="0"/>
              </a:spcAft>
              <a:defRPr sz="2800" b="1">
                <a:solidFill>
                  <a:srgbClr val="604A7B"/>
                </a:solidFill>
                <a:latin typeface="Calibri" pitchFamily="34" charset="0"/>
              </a:defRPr>
            </a:lvl2pPr>
            <a:lvl3pPr algn="r" rtl="0" eaLnBrk="0" fontAlgn="base" hangingPunct="0">
              <a:spcBef>
                <a:spcPct val="0"/>
              </a:spcBef>
              <a:spcAft>
                <a:spcPct val="0"/>
              </a:spcAft>
              <a:defRPr sz="2800" b="1">
                <a:solidFill>
                  <a:srgbClr val="604A7B"/>
                </a:solidFill>
                <a:latin typeface="Calibri" pitchFamily="34" charset="0"/>
              </a:defRPr>
            </a:lvl3pPr>
            <a:lvl4pPr algn="r" rtl="0" eaLnBrk="0" fontAlgn="base" hangingPunct="0">
              <a:spcBef>
                <a:spcPct val="0"/>
              </a:spcBef>
              <a:spcAft>
                <a:spcPct val="0"/>
              </a:spcAft>
              <a:defRPr sz="2800" b="1">
                <a:solidFill>
                  <a:srgbClr val="604A7B"/>
                </a:solidFill>
                <a:latin typeface="Calibri" pitchFamily="34" charset="0"/>
              </a:defRPr>
            </a:lvl4pPr>
            <a:lvl5pPr algn="r" rtl="0" eaLnBrk="0" fontAlgn="base" hangingPunct="0">
              <a:spcBef>
                <a:spcPct val="0"/>
              </a:spcBef>
              <a:spcAft>
                <a:spcPct val="0"/>
              </a:spcAft>
              <a:defRPr sz="2800" b="1">
                <a:solidFill>
                  <a:srgbClr val="604A7B"/>
                </a:solidFill>
                <a:latin typeface="Calibri" pitchFamily="34" charset="0"/>
              </a:defRPr>
            </a:lvl5pPr>
            <a:lvl6pPr marL="457200" algn="r" rtl="0" fontAlgn="base">
              <a:spcBef>
                <a:spcPct val="0"/>
              </a:spcBef>
              <a:spcAft>
                <a:spcPct val="0"/>
              </a:spcAft>
              <a:defRPr sz="2800" b="1">
                <a:solidFill>
                  <a:schemeClr val="tx1"/>
                </a:solidFill>
                <a:latin typeface="Calibri" pitchFamily="34" charset="0"/>
              </a:defRPr>
            </a:lvl6pPr>
            <a:lvl7pPr marL="914400" algn="r" rtl="0" fontAlgn="base">
              <a:spcBef>
                <a:spcPct val="0"/>
              </a:spcBef>
              <a:spcAft>
                <a:spcPct val="0"/>
              </a:spcAft>
              <a:defRPr sz="2800" b="1">
                <a:solidFill>
                  <a:schemeClr val="tx1"/>
                </a:solidFill>
                <a:latin typeface="Calibri" pitchFamily="34" charset="0"/>
              </a:defRPr>
            </a:lvl7pPr>
            <a:lvl8pPr marL="1371600" algn="r" rtl="0" fontAlgn="base">
              <a:spcBef>
                <a:spcPct val="0"/>
              </a:spcBef>
              <a:spcAft>
                <a:spcPct val="0"/>
              </a:spcAft>
              <a:defRPr sz="2800" b="1">
                <a:solidFill>
                  <a:schemeClr val="tx1"/>
                </a:solidFill>
                <a:latin typeface="Calibri" pitchFamily="34" charset="0"/>
              </a:defRPr>
            </a:lvl8pPr>
            <a:lvl9pPr marL="1828800" algn="r" rtl="0" fontAlgn="base">
              <a:spcBef>
                <a:spcPct val="0"/>
              </a:spcBef>
              <a:spcAft>
                <a:spcPct val="0"/>
              </a:spcAft>
              <a:defRPr sz="2800" b="1">
                <a:solidFill>
                  <a:schemeClr val="tx1"/>
                </a:solidFill>
                <a:latin typeface="Calibri" pitchFamily="34" charset="0"/>
              </a:defRPr>
            </a:lvl9pPr>
          </a:lstStyle>
          <a:p>
            <a:pPr algn="l"/>
            <a:r>
              <a:rPr lang="fr-FR" sz="2400" dirty="0"/>
              <a:t>Stratégie de déploiement</a:t>
            </a:r>
          </a:p>
        </p:txBody>
      </p:sp>
      <p:pic>
        <p:nvPicPr>
          <p:cNvPr id="8" name="Picture 2" descr="C:\Users\user\Desktop\DP 2015\UEMOA Suivi de la PC 2015\GT Abidjan\Photos GT5\P210133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0607" y="1253212"/>
            <a:ext cx="2880320" cy="194438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user\Desktop\DP 2015\DCIM\125___03\IMG_64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3861048"/>
            <a:ext cx="2521920"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3956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7504" y="1418562"/>
            <a:ext cx="8712968" cy="4818749"/>
          </a:xfrm>
        </p:spPr>
        <p:txBody>
          <a:bodyPr/>
          <a:lstStyle/>
          <a:p>
            <a:pPr lvl="0" algn="just"/>
            <a:r>
              <a:rPr lang="fr-FR" dirty="0">
                <a:solidFill>
                  <a:prstClr val="black"/>
                </a:solidFill>
              </a:rPr>
              <a:t>Début de la collecte des données de terrain et durée</a:t>
            </a:r>
            <a:endParaRPr lang="fr-FR" dirty="0">
              <a:solidFill>
                <a:prstClr val="black"/>
              </a:solidFill>
              <a:latin typeface="Calibri"/>
            </a:endParaRPr>
          </a:p>
          <a:p>
            <a:pPr lvl="0" algn="just"/>
            <a:r>
              <a:rPr lang="fr-FR" b="0" dirty="0">
                <a:solidFill>
                  <a:prstClr val="black"/>
                </a:solidFill>
                <a:latin typeface="Calibri"/>
              </a:rPr>
              <a:t>La collecte des données a commencé </a:t>
            </a:r>
            <a:r>
              <a:rPr lang="fr-FR" b="0" dirty="0" smtClean="0">
                <a:solidFill>
                  <a:prstClr val="black"/>
                </a:solidFill>
                <a:latin typeface="Calibri"/>
              </a:rPr>
              <a:t>le </a:t>
            </a:r>
            <a:r>
              <a:rPr lang="fr-FR" dirty="0" smtClean="0">
                <a:solidFill>
                  <a:prstClr val="black"/>
                </a:solidFill>
                <a:latin typeface="Calibri"/>
              </a:rPr>
              <a:t>15 Juin </a:t>
            </a:r>
            <a:r>
              <a:rPr lang="fr-FR" dirty="0">
                <a:solidFill>
                  <a:prstClr val="black"/>
                </a:solidFill>
                <a:latin typeface="Calibri"/>
              </a:rPr>
              <a:t>2015</a:t>
            </a:r>
            <a:r>
              <a:rPr lang="fr-FR" b="0" dirty="0">
                <a:solidFill>
                  <a:prstClr val="black"/>
                </a:solidFill>
                <a:latin typeface="Calibri"/>
              </a:rPr>
              <a:t> après 2 sessions de formation des </a:t>
            </a:r>
            <a:r>
              <a:rPr lang="fr-FR" b="0" dirty="0" smtClean="0">
                <a:solidFill>
                  <a:prstClr val="black"/>
                </a:solidFill>
                <a:latin typeface="Calibri"/>
              </a:rPr>
              <a:t>enquêteurs et superviseurs </a:t>
            </a:r>
            <a:r>
              <a:rPr lang="fr-FR" b="0" dirty="0">
                <a:solidFill>
                  <a:prstClr val="black"/>
                </a:solidFill>
                <a:latin typeface="Calibri"/>
              </a:rPr>
              <a:t>retenus pour l ’administration des </a:t>
            </a:r>
            <a:r>
              <a:rPr lang="fr-FR" b="0" dirty="0" smtClean="0">
                <a:solidFill>
                  <a:prstClr val="black"/>
                </a:solidFill>
                <a:latin typeface="Calibri"/>
              </a:rPr>
              <a:t>fiches et le suivi des enquêtes </a:t>
            </a:r>
            <a:r>
              <a:rPr lang="fr-FR" b="0" dirty="0">
                <a:solidFill>
                  <a:prstClr val="black"/>
                </a:solidFill>
                <a:latin typeface="Calibri"/>
              </a:rPr>
              <a:t>auprès des acteurs. </a:t>
            </a:r>
            <a:endParaRPr lang="fr-FR" b="0" dirty="0" smtClean="0">
              <a:solidFill>
                <a:prstClr val="black"/>
              </a:solidFill>
              <a:latin typeface="Calibri"/>
            </a:endParaRPr>
          </a:p>
          <a:p>
            <a:pPr lvl="0" algn="just"/>
            <a:endParaRPr lang="fr-FR" sz="400" b="0" dirty="0">
              <a:solidFill>
                <a:prstClr val="black"/>
              </a:solidFill>
              <a:latin typeface="Calibri"/>
            </a:endParaRPr>
          </a:p>
          <a:p>
            <a:pPr lvl="0" algn="just"/>
            <a:r>
              <a:rPr lang="fr-FR" b="0" dirty="0" smtClean="0">
                <a:solidFill>
                  <a:prstClr val="black"/>
                </a:solidFill>
                <a:latin typeface="Calibri"/>
              </a:rPr>
              <a:t>La collecte des données se poursuit normalement jusqu’à nos jours soit </a:t>
            </a:r>
            <a:r>
              <a:rPr lang="fr-FR" b="0" dirty="0">
                <a:solidFill>
                  <a:prstClr val="black"/>
                </a:solidFill>
                <a:latin typeface="Calibri"/>
              </a:rPr>
              <a:t>donc </a:t>
            </a:r>
            <a:r>
              <a:rPr lang="fr-FR" b="0" dirty="0" smtClean="0">
                <a:solidFill>
                  <a:prstClr val="black"/>
                </a:solidFill>
                <a:latin typeface="Calibri"/>
              </a:rPr>
              <a:t> </a:t>
            </a:r>
            <a:r>
              <a:rPr lang="fr-FR" b="0" dirty="0">
                <a:solidFill>
                  <a:prstClr val="black"/>
                </a:solidFill>
                <a:latin typeface="Calibri"/>
              </a:rPr>
              <a:t>une durée </a:t>
            </a:r>
            <a:r>
              <a:rPr lang="fr-FR" dirty="0">
                <a:solidFill>
                  <a:prstClr val="black"/>
                </a:solidFill>
                <a:latin typeface="Calibri"/>
              </a:rPr>
              <a:t>de 8</a:t>
            </a:r>
            <a:r>
              <a:rPr lang="fr-FR" dirty="0" smtClean="0">
                <a:solidFill>
                  <a:prstClr val="black"/>
                </a:solidFill>
                <a:latin typeface="Calibri"/>
              </a:rPr>
              <a:t> </a:t>
            </a:r>
            <a:r>
              <a:rPr lang="fr-FR" dirty="0">
                <a:solidFill>
                  <a:prstClr val="black"/>
                </a:solidFill>
                <a:latin typeface="Calibri"/>
              </a:rPr>
              <a:t>mois et 8</a:t>
            </a:r>
            <a:r>
              <a:rPr lang="fr-FR" dirty="0" smtClean="0">
                <a:solidFill>
                  <a:prstClr val="black"/>
                </a:solidFill>
                <a:latin typeface="Calibri"/>
              </a:rPr>
              <a:t> jours.</a:t>
            </a:r>
          </a:p>
          <a:p>
            <a:pPr lvl="0" algn="just"/>
            <a:endParaRPr lang="fr-FR" sz="800" dirty="0" smtClean="0">
              <a:solidFill>
                <a:prstClr val="black"/>
              </a:solidFill>
              <a:latin typeface="Calibri"/>
            </a:endParaRPr>
          </a:p>
          <a:p>
            <a:pPr algn="just"/>
            <a:r>
              <a:rPr lang="fr-FR" b="0" dirty="0" smtClean="0">
                <a:solidFill>
                  <a:prstClr val="black"/>
                </a:solidFill>
                <a:latin typeface="Calibri"/>
              </a:rPr>
              <a:t>Depuis </a:t>
            </a:r>
            <a:r>
              <a:rPr lang="fr-FR" dirty="0">
                <a:solidFill>
                  <a:prstClr val="black"/>
                </a:solidFill>
                <a:latin typeface="Calibri"/>
              </a:rPr>
              <a:t>le 06  janvier </a:t>
            </a:r>
            <a:r>
              <a:rPr lang="fr-FR" dirty="0" smtClean="0">
                <a:solidFill>
                  <a:prstClr val="black"/>
                </a:solidFill>
                <a:latin typeface="Calibri"/>
              </a:rPr>
              <a:t>2016, </a:t>
            </a:r>
            <a:r>
              <a:rPr lang="fr-FR" b="0" dirty="0">
                <a:solidFill>
                  <a:prstClr val="black"/>
                </a:solidFill>
                <a:latin typeface="Calibri"/>
              </a:rPr>
              <a:t>l</a:t>
            </a:r>
            <a:r>
              <a:rPr lang="fr-FR" b="0" dirty="0" smtClean="0">
                <a:solidFill>
                  <a:prstClr val="black"/>
                </a:solidFill>
                <a:latin typeface="Calibri"/>
              </a:rPr>
              <a:t>a </a:t>
            </a:r>
            <a:r>
              <a:rPr lang="fr-FR" b="0" dirty="0">
                <a:solidFill>
                  <a:prstClr val="black"/>
                </a:solidFill>
                <a:latin typeface="Calibri"/>
              </a:rPr>
              <a:t>collecte se poursuit sur le terrain </a:t>
            </a:r>
            <a:r>
              <a:rPr lang="fr-FR" b="0" dirty="0" smtClean="0">
                <a:solidFill>
                  <a:prstClr val="black"/>
                </a:solidFill>
                <a:latin typeface="Calibri"/>
              </a:rPr>
              <a:t>avec </a:t>
            </a:r>
            <a:r>
              <a:rPr lang="fr-FR" b="0" dirty="0">
                <a:solidFill>
                  <a:prstClr val="black"/>
                </a:solidFill>
                <a:latin typeface="Calibri"/>
              </a:rPr>
              <a:t>la nouvelle version des fiches issue du GT de Lomé tenu en octobre </a:t>
            </a:r>
            <a:r>
              <a:rPr lang="fr-FR" b="0" dirty="0" smtClean="0">
                <a:solidFill>
                  <a:prstClr val="black"/>
                </a:solidFill>
                <a:latin typeface="Calibri"/>
              </a:rPr>
              <a:t>2015. </a:t>
            </a:r>
            <a:endParaRPr lang="fr-FR" b="0" dirty="0">
              <a:solidFill>
                <a:prstClr val="black"/>
              </a:solidFill>
              <a:latin typeface="Calibri"/>
            </a:endParaRPr>
          </a:p>
          <a:p>
            <a:pPr lvl="0" algn="just"/>
            <a:endParaRPr lang="fr-FR" dirty="0">
              <a:solidFill>
                <a:prstClr val="black"/>
              </a:solidFill>
              <a:latin typeface="Calibri"/>
            </a:endParaRPr>
          </a:p>
          <a:p>
            <a:pPr algn="l"/>
            <a:endParaRPr lang="fr-FR" dirty="0"/>
          </a:p>
        </p:txBody>
      </p:sp>
      <p:sp>
        <p:nvSpPr>
          <p:cNvPr id="3" name="Titre 2"/>
          <p:cNvSpPr>
            <a:spLocks noGrp="1"/>
          </p:cNvSpPr>
          <p:nvPr>
            <p:ph type="title"/>
          </p:nvPr>
        </p:nvSpPr>
        <p:spPr>
          <a:xfrm>
            <a:off x="107504" y="980728"/>
            <a:ext cx="6408713" cy="504056"/>
          </a:xfrm>
        </p:spPr>
        <p:txBody>
          <a:bodyPr/>
          <a:lstStyle/>
          <a:p>
            <a:pPr lvl="0" algn="l">
              <a:spcBef>
                <a:spcPct val="20000"/>
              </a:spcBef>
            </a:pPr>
            <a:r>
              <a:rPr lang="fr-FR" sz="2400" b="0" dirty="0" smtClean="0"/>
              <a:t/>
            </a:r>
            <a:br>
              <a:rPr lang="fr-FR" sz="2400" b="0" dirty="0" smtClean="0"/>
            </a:br>
            <a:r>
              <a:rPr lang="fr-FR" sz="2400" dirty="0" smtClean="0"/>
              <a:t>Situation </a:t>
            </a:r>
            <a:r>
              <a:rPr lang="fr-FR" sz="2400" dirty="0"/>
              <a:t>de déploiement effectif de la </a:t>
            </a:r>
            <a:r>
              <a:rPr lang="fr-FR" sz="2400" dirty="0" smtClean="0"/>
              <a:t>stratégie</a:t>
            </a:r>
            <a:r>
              <a:rPr lang="fr-FR" sz="2600" dirty="0">
                <a:solidFill>
                  <a:prstClr val="black"/>
                </a:solidFill>
                <a:ea typeface="+mn-ea"/>
                <a:cs typeface="+mn-cs"/>
              </a:rPr>
              <a:t/>
            </a:r>
            <a:br>
              <a:rPr lang="fr-FR" sz="2600" dirty="0">
                <a:solidFill>
                  <a:prstClr val="black"/>
                </a:solidFill>
                <a:ea typeface="+mn-ea"/>
                <a:cs typeface="+mn-cs"/>
              </a:rPr>
            </a:br>
            <a:endParaRPr lang="fr-FR" dirty="0"/>
          </a:p>
        </p:txBody>
      </p:sp>
      <p:sp>
        <p:nvSpPr>
          <p:cNvPr id="4" name="Espace réservé du numéro de diapositive 3"/>
          <p:cNvSpPr>
            <a:spLocks noGrp="1"/>
          </p:cNvSpPr>
          <p:nvPr>
            <p:ph type="sldNum" sz="quarter" idx="10"/>
          </p:nvPr>
        </p:nvSpPr>
        <p:spPr/>
        <p:txBody>
          <a:bodyPr/>
          <a:lstStyle/>
          <a:p>
            <a:pPr>
              <a:defRPr/>
            </a:pPr>
            <a:fld id="{9D0604D6-FDCD-47F7-8833-5070EDB66EA5}" type="slidenum">
              <a:rPr lang="fr-FR" smtClean="0"/>
              <a:pPr>
                <a:defRPr/>
              </a:pPr>
              <a:t>5</a:t>
            </a:fld>
            <a:endParaRPr lang="fr-FR" dirty="0"/>
          </a:p>
        </p:txBody>
      </p:sp>
      <p:sp>
        <p:nvSpPr>
          <p:cNvPr id="5" name="Espace réservé de la date 4"/>
          <p:cNvSpPr>
            <a:spLocks noGrp="1"/>
          </p:cNvSpPr>
          <p:nvPr>
            <p:ph type="dt" sz="quarter" idx="11"/>
          </p:nvPr>
        </p:nvSpPr>
        <p:spPr/>
        <p:txBody>
          <a:bodyPr/>
          <a:lstStyle/>
          <a:p>
            <a:pPr>
              <a:defRPr/>
            </a:pPr>
            <a:r>
              <a:rPr lang="fr-FR" altLang="fr-FR" smtClean="0"/>
              <a:t>GT n°5 – 22 au 26 février 2016 à Abidjan, Côte d’Ivoire</a:t>
            </a:r>
            <a:endParaRPr lang="fr-FR" altLang="fr-FR"/>
          </a:p>
        </p:txBody>
      </p:sp>
      <p:sp>
        <p:nvSpPr>
          <p:cNvPr id="6" name="Espace réservé du pied de page 5"/>
          <p:cNvSpPr>
            <a:spLocks noGrp="1"/>
          </p:cNvSpPr>
          <p:nvPr>
            <p:ph type="ftr" sz="quarter" idx="12"/>
          </p:nvPr>
        </p:nvSpPr>
        <p:spPr/>
        <p:txBody>
          <a:bodyPr/>
          <a:lstStyle/>
          <a:p>
            <a:pPr>
              <a:defRPr/>
            </a:pPr>
            <a:r>
              <a:rPr lang="fr-FR" altLang="fr-FR" smtClean="0"/>
              <a:t>Programme Régional UEMOA</a:t>
            </a:r>
            <a:endParaRPr lang="fr-FR" altLang="fr-FR"/>
          </a:p>
        </p:txBody>
      </p:sp>
    </p:spTree>
    <p:extLst>
      <p:ext uri="{BB962C8B-B14F-4D97-AF65-F5344CB8AC3E}">
        <p14:creationId xmlns:p14="http://schemas.microsoft.com/office/powerpoint/2010/main" val="2910898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7504" y="1556792"/>
            <a:ext cx="8496944" cy="4968552"/>
          </a:xfrm>
        </p:spPr>
        <p:txBody>
          <a:bodyPr/>
          <a:lstStyle/>
          <a:p>
            <a:pPr marL="285750" lvl="0" indent="-285750" algn="just">
              <a:defRPr/>
            </a:pPr>
            <a:r>
              <a:rPr lang="fr-FR" sz="2400" b="0" dirty="0" smtClean="0">
                <a:solidFill>
                  <a:prstClr val="black"/>
                </a:solidFill>
                <a:latin typeface="Calibri"/>
              </a:rPr>
              <a:t>	Concernant </a:t>
            </a:r>
            <a:r>
              <a:rPr lang="fr-FR" sz="2400" b="0" dirty="0">
                <a:solidFill>
                  <a:prstClr val="black"/>
                </a:solidFill>
                <a:latin typeface="Calibri"/>
              </a:rPr>
              <a:t>la saisie des données, 4 postes </a:t>
            </a:r>
            <a:r>
              <a:rPr lang="fr-FR" sz="2400" b="0" dirty="0" smtClean="0">
                <a:solidFill>
                  <a:prstClr val="black"/>
                </a:solidFill>
                <a:latin typeface="Calibri"/>
              </a:rPr>
              <a:t>de saisies ont été mis en place </a:t>
            </a:r>
            <a:r>
              <a:rPr lang="fr-FR" sz="2400" b="0" dirty="0">
                <a:solidFill>
                  <a:prstClr val="black"/>
                </a:solidFill>
                <a:latin typeface="Calibri"/>
              </a:rPr>
              <a:t>et </a:t>
            </a:r>
            <a:r>
              <a:rPr lang="fr-FR" sz="2400" b="0" dirty="0" smtClean="0">
                <a:solidFill>
                  <a:prstClr val="black"/>
                </a:solidFill>
                <a:latin typeface="Calibri"/>
              </a:rPr>
              <a:t>3 sessions </a:t>
            </a:r>
            <a:r>
              <a:rPr lang="fr-FR" sz="2400" b="0" dirty="0">
                <a:solidFill>
                  <a:prstClr val="black"/>
                </a:solidFill>
                <a:latin typeface="Calibri"/>
              </a:rPr>
              <a:t>de saisie ont déjà été conduites par </a:t>
            </a:r>
            <a:r>
              <a:rPr lang="fr-FR" sz="2400" b="0" dirty="0" smtClean="0">
                <a:solidFill>
                  <a:prstClr val="black"/>
                </a:solidFill>
                <a:latin typeface="Calibri"/>
              </a:rPr>
              <a:t>1 opérateur </a:t>
            </a:r>
            <a:r>
              <a:rPr lang="fr-FR" sz="2400" b="0" dirty="0">
                <a:solidFill>
                  <a:prstClr val="black"/>
                </a:solidFill>
                <a:latin typeface="Calibri"/>
              </a:rPr>
              <a:t>et </a:t>
            </a:r>
            <a:r>
              <a:rPr lang="fr-FR" sz="2400" b="0" dirty="0" smtClean="0">
                <a:solidFill>
                  <a:prstClr val="black"/>
                </a:solidFill>
                <a:latin typeface="Calibri"/>
              </a:rPr>
              <a:t>3 opératrices </a:t>
            </a:r>
            <a:r>
              <a:rPr lang="fr-FR" sz="2400" b="0" dirty="0">
                <a:solidFill>
                  <a:prstClr val="black"/>
                </a:solidFill>
                <a:latin typeface="Calibri"/>
              </a:rPr>
              <a:t>préalablement formés </a:t>
            </a:r>
            <a:r>
              <a:rPr lang="fr-FR" sz="2400" b="0" dirty="0" smtClean="0">
                <a:solidFill>
                  <a:prstClr val="black"/>
                </a:solidFill>
                <a:latin typeface="Calibri"/>
              </a:rPr>
              <a:t>du </a:t>
            </a:r>
            <a:r>
              <a:rPr lang="fr-FR" sz="2400" b="0" dirty="0">
                <a:solidFill>
                  <a:prstClr val="black"/>
                </a:solidFill>
                <a:latin typeface="Calibri"/>
              </a:rPr>
              <a:t>30 septembre au </a:t>
            </a:r>
            <a:r>
              <a:rPr lang="fr-FR" sz="2400" b="0" dirty="0" smtClean="0">
                <a:solidFill>
                  <a:prstClr val="black"/>
                </a:solidFill>
                <a:latin typeface="Calibri"/>
              </a:rPr>
              <a:t> </a:t>
            </a:r>
            <a:r>
              <a:rPr lang="fr-FR" sz="2400" b="0" dirty="0">
                <a:solidFill>
                  <a:prstClr val="black"/>
                </a:solidFill>
                <a:latin typeface="Calibri"/>
              </a:rPr>
              <a:t>02 octobre 2015 </a:t>
            </a:r>
            <a:r>
              <a:rPr lang="fr-FR" sz="2400" b="0" dirty="0" smtClean="0">
                <a:solidFill>
                  <a:prstClr val="black"/>
                </a:solidFill>
                <a:latin typeface="Calibri"/>
              </a:rPr>
              <a:t>par </a:t>
            </a:r>
            <a:r>
              <a:rPr lang="fr-FR" sz="2400" b="0" dirty="0">
                <a:solidFill>
                  <a:prstClr val="black"/>
                </a:solidFill>
                <a:latin typeface="Calibri"/>
              </a:rPr>
              <a:t>les Experts nationaux en charge de la conduite des </a:t>
            </a:r>
            <a:r>
              <a:rPr lang="fr-FR" sz="2400" b="0" dirty="0" smtClean="0">
                <a:solidFill>
                  <a:prstClr val="black"/>
                </a:solidFill>
                <a:latin typeface="Calibri"/>
              </a:rPr>
              <a:t>activités</a:t>
            </a:r>
          </a:p>
          <a:p>
            <a:pPr marL="285750" lvl="0" indent="-285750" algn="just">
              <a:defRPr/>
            </a:pPr>
            <a:endParaRPr lang="fr-FR" sz="100" b="0" dirty="0">
              <a:solidFill>
                <a:prstClr val="black"/>
              </a:solidFill>
              <a:latin typeface="Calibri"/>
            </a:endParaRPr>
          </a:p>
          <a:p>
            <a:pPr marL="285750" lvl="0" indent="-285750" algn="just">
              <a:defRPr/>
            </a:pPr>
            <a:endParaRPr lang="fr-FR" sz="700" b="0" dirty="0" smtClean="0">
              <a:solidFill>
                <a:prstClr val="black"/>
              </a:solidFill>
              <a:latin typeface="Calibri"/>
            </a:endParaRPr>
          </a:p>
          <a:p>
            <a:pPr marL="285750" lvl="0" indent="-285750" algn="just">
              <a:defRPr/>
            </a:pPr>
            <a:r>
              <a:rPr lang="fr-FR" sz="2400" b="0" dirty="0" smtClean="0">
                <a:solidFill>
                  <a:prstClr val="black"/>
                </a:solidFill>
                <a:latin typeface="Calibri"/>
              </a:rPr>
              <a:t>	Trois postes de saisie  gérés par 3 Secrétaires de Direction fonctionnement actuellement </a:t>
            </a:r>
          </a:p>
          <a:p>
            <a:pPr marL="285750" lvl="0" indent="-285750" algn="just">
              <a:defRPr/>
            </a:pPr>
            <a:endParaRPr lang="fr-FR" sz="600" b="0" dirty="0">
              <a:solidFill>
                <a:prstClr val="black"/>
              </a:solidFill>
              <a:latin typeface="Calibri"/>
            </a:endParaRPr>
          </a:p>
          <a:p>
            <a:pPr marL="285750" indent="-285750" algn="just">
              <a:defRPr/>
            </a:pPr>
            <a:r>
              <a:rPr lang="fr-FR" b="0" dirty="0" smtClean="0">
                <a:solidFill>
                  <a:prstClr val="black"/>
                </a:solidFill>
                <a:latin typeface="Calibri"/>
              </a:rPr>
              <a:t>	</a:t>
            </a:r>
            <a:r>
              <a:rPr lang="fr-FR" sz="2400" b="0" dirty="0">
                <a:solidFill>
                  <a:prstClr val="black"/>
                </a:solidFill>
                <a:latin typeface="Calibri"/>
              </a:rPr>
              <a:t>A ce jour, 90</a:t>
            </a:r>
            <a:r>
              <a:rPr lang="en-US" sz="2400" b="0" dirty="0">
                <a:solidFill>
                  <a:prstClr val="black"/>
                </a:solidFill>
                <a:latin typeface="Calibri"/>
              </a:rPr>
              <a:t>% </a:t>
            </a:r>
            <a:r>
              <a:rPr lang="fr-FR" sz="2400" b="0" dirty="0">
                <a:solidFill>
                  <a:prstClr val="black"/>
                </a:solidFill>
                <a:latin typeface="Calibri"/>
              </a:rPr>
              <a:t>des fiches collectées auprès des enquêteurs et portant sur les 2è, 3è et 4è trimestres de </a:t>
            </a:r>
            <a:r>
              <a:rPr lang="fr-FR" sz="2400" b="0" dirty="0" smtClean="0">
                <a:solidFill>
                  <a:prstClr val="black"/>
                </a:solidFill>
                <a:latin typeface="Calibri"/>
              </a:rPr>
              <a:t>2015 </a:t>
            </a:r>
            <a:r>
              <a:rPr lang="fr-FR" sz="2400" b="0" dirty="0">
                <a:solidFill>
                  <a:prstClr val="black"/>
                </a:solidFill>
                <a:latin typeface="Calibri"/>
              </a:rPr>
              <a:t>ont été </a:t>
            </a:r>
            <a:r>
              <a:rPr lang="fr-FR" sz="2400" b="0" dirty="0" smtClean="0">
                <a:solidFill>
                  <a:prstClr val="black"/>
                </a:solidFill>
                <a:latin typeface="Calibri"/>
              </a:rPr>
              <a:t>saisies</a:t>
            </a:r>
            <a:endParaRPr lang="fr-FR" sz="2400" b="0" dirty="0">
              <a:solidFill>
                <a:prstClr val="black"/>
              </a:solidFill>
              <a:latin typeface="Calibri"/>
            </a:endParaRPr>
          </a:p>
          <a:p>
            <a:pPr marL="285750" indent="-285750" algn="just">
              <a:defRPr/>
            </a:pPr>
            <a:r>
              <a:rPr lang="fr-FR" sz="2400" b="0" dirty="0">
                <a:solidFill>
                  <a:prstClr val="black"/>
                </a:solidFill>
                <a:latin typeface="Calibri"/>
              </a:rPr>
              <a:t>	</a:t>
            </a:r>
            <a:r>
              <a:rPr lang="fr-FR" sz="2400" b="0" dirty="0" smtClean="0">
                <a:solidFill>
                  <a:prstClr val="black"/>
                </a:solidFill>
                <a:latin typeface="Calibri"/>
              </a:rPr>
              <a:t>Soit 10 bases de données (7 bases sous l’ancienne version et 3 sous la nouvelle version)</a:t>
            </a:r>
            <a:endParaRPr lang="fr-FR" dirty="0"/>
          </a:p>
        </p:txBody>
      </p:sp>
      <p:sp>
        <p:nvSpPr>
          <p:cNvPr id="3" name="Titre 2"/>
          <p:cNvSpPr>
            <a:spLocks noGrp="1"/>
          </p:cNvSpPr>
          <p:nvPr>
            <p:ph type="title"/>
          </p:nvPr>
        </p:nvSpPr>
        <p:spPr>
          <a:xfrm>
            <a:off x="179512" y="1052736"/>
            <a:ext cx="8424936" cy="360040"/>
          </a:xfrm>
        </p:spPr>
        <p:txBody>
          <a:bodyPr/>
          <a:lstStyle/>
          <a:p>
            <a:pPr algn="l"/>
            <a:r>
              <a:rPr lang="fr-FR" sz="2400" dirty="0" smtClean="0"/>
              <a:t>2. Opérations </a:t>
            </a:r>
            <a:r>
              <a:rPr lang="fr-FR" sz="2400" dirty="0"/>
              <a:t>de saisie et bases de données produites</a:t>
            </a:r>
          </a:p>
        </p:txBody>
      </p:sp>
      <p:sp>
        <p:nvSpPr>
          <p:cNvPr id="4" name="Espace réservé du numéro de diapositive 3"/>
          <p:cNvSpPr>
            <a:spLocks noGrp="1"/>
          </p:cNvSpPr>
          <p:nvPr>
            <p:ph type="sldNum" sz="quarter" idx="10"/>
          </p:nvPr>
        </p:nvSpPr>
        <p:spPr/>
        <p:txBody>
          <a:bodyPr/>
          <a:lstStyle/>
          <a:p>
            <a:pPr>
              <a:defRPr/>
            </a:pPr>
            <a:fld id="{9D0604D6-FDCD-47F7-8833-5070EDB66EA5}" type="slidenum">
              <a:rPr lang="fr-FR" smtClean="0"/>
              <a:pPr>
                <a:defRPr/>
              </a:pPr>
              <a:t>6</a:t>
            </a:fld>
            <a:endParaRPr lang="fr-FR" dirty="0"/>
          </a:p>
        </p:txBody>
      </p:sp>
      <p:sp>
        <p:nvSpPr>
          <p:cNvPr id="5" name="Espace réservé de la date 4"/>
          <p:cNvSpPr>
            <a:spLocks noGrp="1"/>
          </p:cNvSpPr>
          <p:nvPr>
            <p:ph type="dt" sz="quarter" idx="11"/>
          </p:nvPr>
        </p:nvSpPr>
        <p:spPr/>
        <p:txBody>
          <a:bodyPr/>
          <a:lstStyle/>
          <a:p>
            <a:pPr>
              <a:defRPr/>
            </a:pPr>
            <a:r>
              <a:rPr lang="fr-FR" altLang="fr-FR" dirty="0" smtClean="0"/>
              <a:t>GT n°5 – 22 au 26 février 2016 à Abidjan, Côte d’Ivoire</a:t>
            </a:r>
            <a:endParaRPr lang="fr-FR" altLang="fr-FR" dirty="0"/>
          </a:p>
        </p:txBody>
      </p:sp>
      <p:sp>
        <p:nvSpPr>
          <p:cNvPr id="6" name="Espace réservé du pied de page 5"/>
          <p:cNvSpPr>
            <a:spLocks noGrp="1"/>
          </p:cNvSpPr>
          <p:nvPr>
            <p:ph type="ftr" sz="quarter" idx="12"/>
          </p:nvPr>
        </p:nvSpPr>
        <p:spPr/>
        <p:txBody>
          <a:bodyPr/>
          <a:lstStyle/>
          <a:p>
            <a:pPr>
              <a:defRPr/>
            </a:pPr>
            <a:r>
              <a:rPr lang="fr-FR" altLang="fr-FR" dirty="0" smtClean="0"/>
              <a:t>Programme Régional UEMOA</a:t>
            </a:r>
            <a:endParaRPr lang="fr-FR" altLang="fr-FR" dirty="0"/>
          </a:p>
        </p:txBody>
      </p:sp>
    </p:spTree>
    <p:extLst>
      <p:ext uri="{BB962C8B-B14F-4D97-AF65-F5344CB8AC3E}">
        <p14:creationId xmlns:p14="http://schemas.microsoft.com/office/powerpoint/2010/main" val="3722878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204962"/>
            <a:ext cx="9144000" cy="5184576"/>
          </a:xfrm>
        </p:spPr>
        <p:txBody>
          <a:bodyPr/>
          <a:lstStyle/>
          <a:p>
            <a:pPr marL="285750" lvl="0" indent="-285750" algn="just">
              <a:buFontTx/>
              <a:buChar char="-"/>
              <a:defRPr/>
            </a:pPr>
            <a:r>
              <a:rPr lang="fr-FR" sz="2400" b="0" dirty="0">
                <a:solidFill>
                  <a:prstClr val="black"/>
                </a:solidFill>
                <a:latin typeface="Calibri"/>
              </a:rPr>
              <a:t>l’absence de dates d’enquête sur certaines fiches</a:t>
            </a:r>
          </a:p>
          <a:p>
            <a:pPr marL="285750" lvl="0" indent="-285750" algn="just">
              <a:buFontTx/>
              <a:buChar char="-"/>
              <a:defRPr/>
            </a:pPr>
            <a:r>
              <a:rPr lang="fr-FR" sz="2400" b="0" dirty="0">
                <a:solidFill>
                  <a:prstClr val="black"/>
                </a:solidFill>
                <a:latin typeface="Calibri"/>
              </a:rPr>
              <a:t>Le mauvais renseignement de </a:t>
            </a:r>
            <a:r>
              <a:rPr lang="fr-FR" sz="2400" b="0" dirty="0" smtClean="0">
                <a:solidFill>
                  <a:prstClr val="black"/>
                </a:solidFill>
                <a:latin typeface="Calibri"/>
              </a:rPr>
              <a:t>certains paramètres: </a:t>
            </a:r>
            <a:r>
              <a:rPr lang="fr-FR" sz="2400" b="0" dirty="0">
                <a:solidFill>
                  <a:prstClr val="black"/>
                </a:solidFill>
                <a:latin typeface="Calibri"/>
              </a:rPr>
              <a:t>nombre total de pirogues, </a:t>
            </a:r>
            <a:r>
              <a:rPr lang="fr-FR" sz="2400" b="0" dirty="0" smtClean="0">
                <a:solidFill>
                  <a:prstClr val="black"/>
                </a:solidFill>
                <a:latin typeface="Calibri"/>
              </a:rPr>
              <a:t>noms </a:t>
            </a:r>
            <a:r>
              <a:rPr lang="fr-FR" sz="2400" b="0" dirty="0">
                <a:solidFill>
                  <a:prstClr val="black"/>
                </a:solidFill>
                <a:latin typeface="Calibri"/>
              </a:rPr>
              <a:t>des sites d’enquêtes qui sont confondus avec les </a:t>
            </a:r>
            <a:r>
              <a:rPr lang="fr-FR" sz="2400" b="0" dirty="0" err="1">
                <a:solidFill>
                  <a:prstClr val="black"/>
                </a:solidFill>
                <a:latin typeface="Calibri"/>
              </a:rPr>
              <a:t>macrostrates</a:t>
            </a:r>
            <a:r>
              <a:rPr lang="fr-FR" sz="2400" b="0" dirty="0">
                <a:solidFill>
                  <a:prstClr val="black"/>
                </a:solidFill>
                <a:latin typeface="Calibri"/>
              </a:rPr>
              <a:t>, confusion au niveau de la notion d’engin principal avec les caractéristiques à donner en rapport avec le dit engin</a:t>
            </a:r>
          </a:p>
          <a:p>
            <a:pPr marL="285750" indent="-285750" algn="just">
              <a:buFontTx/>
              <a:buChar char="-"/>
              <a:defRPr/>
            </a:pPr>
            <a:r>
              <a:rPr lang="fr-FR" sz="2400" b="0" dirty="0" smtClean="0">
                <a:solidFill>
                  <a:prstClr val="black"/>
                </a:solidFill>
                <a:latin typeface="Calibri"/>
              </a:rPr>
              <a:t>Les noms vernaculaires de certaines </a:t>
            </a:r>
            <a:r>
              <a:rPr lang="fr-FR" sz="2400" b="0" dirty="0">
                <a:solidFill>
                  <a:prstClr val="black"/>
                </a:solidFill>
                <a:latin typeface="Calibri"/>
              </a:rPr>
              <a:t>espèces mentionnées dans les fiches ne sont pas toujours en cohérence avec la nomenclature </a:t>
            </a:r>
            <a:r>
              <a:rPr lang="fr-FR" sz="2400" b="0" dirty="0" smtClean="0">
                <a:solidFill>
                  <a:prstClr val="black"/>
                </a:solidFill>
                <a:latin typeface="Calibri"/>
              </a:rPr>
              <a:t>fournie aux opérateurs de saisie</a:t>
            </a:r>
            <a:endParaRPr lang="fr-FR" sz="2400" b="0" dirty="0">
              <a:solidFill>
                <a:prstClr val="black"/>
              </a:solidFill>
              <a:latin typeface="Calibri"/>
            </a:endParaRPr>
          </a:p>
          <a:p>
            <a:pPr marL="285750" indent="-285750" algn="just">
              <a:buFontTx/>
              <a:buChar char="-"/>
              <a:defRPr/>
            </a:pPr>
            <a:r>
              <a:rPr lang="fr-FR" sz="2400" b="0" dirty="0">
                <a:solidFill>
                  <a:prstClr val="black"/>
                </a:solidFill>
                <a:latin typeface="Calibri"/>
              </a:rPr>
              <a:t>Non cohérence </a:t>
            </a:r>
            <a:r>
              <a:rPr lang="fr-FR" sz="2400" b="0" dirty="0" smtClean="0">
                <a:solidFill>
                  <a:prstClr val="black"/>
                </a:solidFill>
                <a:latin typeface="Calibri"/>
              </a:rPr>
              <a:t>de la date d’enquête </a:t>
            </a:r>
            <a:r>
              <a:rPr lang="fr-FR" sz="2400" b="0" dirty="0">
                <a:solidFill>
                  <a:prstClr val="black"/>
                </a:solidFill>
                <a:latin typeface="Calibri"/>
              </a:rPr>
              <a:t>sur </a:t>
            </a:r>
            <a:r>
              <a:rPr lang="fr-FR" sz="2400" b="0" dirty="0" smtClean="0">
                <a:solidFill>
                  <a:prstClr val="black"/>
                </a:solidFill>
                <a:latin typeface="Calibri"/>
              </a:rPr>
              <a:t>la fiche </a:t>
            </a:r>
            <a:r>
              <a:rPr lang="fr-FR" sz="2400" b="0" dirty="0">
                <a:solidFill>
                  <a:prstClr val="black"/>
                </a:solidFill>
                <a:latin typeface="Calibri"/>
              </a:rPr>
              <a:t>avec la saison </a:t>
            </a:r>
            <a:r>
              <a:rPr lang="fr-FR" sz="2400" b="0" dirty="0" smtClean="0">
                <a:solidFill>
                  <a:prstClr val="black"/>
                </a:solidFill>
                <a:latin typeface="Calibri"/>
              </a:rPr>
              <a:t>considérée</a:t>
            </a:r>
          </a:p>
          <a:p>
            <a:pPr marL="285750" indent="-285750" algn="just">
              <a:buFontTx/>
              <a:buChar char="-"/>
              <a:defRPr/>
            </a:pPr>
            <a:r>
              <a:rPr lang="fr-FR" sz="2400" b="0" dirty="0" smtClean="0">
                <a:solidFill>
                  <a:prstClr val="black"/>
                </a:solidFill>
                <a:latin typeface="Calibri"/>
              </a:rPr>
              <a:t>La saisie des données dans plusieurs versions de la base de données</a:t>
            </a:r>
          </a:p>
          <a:p>
            <a:pPr marL="285750" indent="-285750" algn="just">
              <a:buFontTx/>
              <a:buChar char="-"/>
              <a:defRPr/>
            </a:pPr>
            <a:r>
              <a:rPr lang="fr-FR" sz="2400" b="0" dirty="0" smtClean="0">
                <a:solidFill>
                  <a:prstClr val="black"/>
                </a:solidFill>
                <a:latin typeface="Calibri"/>
              </a:rPr>
              <a:t>La présence de données des pays voisins (Togo, Côte d’Ivoire) dans certaines bases</a:t>
            </a:r>
          </a:p>
          <a:p>
            <a:pPr marL="285750" indent="-285750" algn="just">
              <a:buFontTx/>
              <a:buChar char="-"/>
              <a:defRPr/>
            </a:pPr>
            <a:endParaRPr lang="fr-FR" sz="2400" b="0" dirty="0">
              <a:solidFill>
                <a:prstClr val="black"/>
              </a:solidFill>
              <a:latin typeface="Calibri"/>
            </a:endParaRPr>
          </a:p>
          <a:p>
            <a:pPr algn="l"/>
            <a:endParaRPr lang="fr-FR" dirty="0"/>
          </a:p>
        </p:txBody>
      </p:sp>
      <p:sp>
        <p:nvSpPr>
          <p:cNvPr id="3" name="Titre 2"/>
          <p:cNvSpPr>
            <a:spLocks noGrp="1"/>
          </p:cNvSpPr>
          <p:nvPr>
            <p:ph type="title"/>
          </p:nvPr>
        </p:nvSpPr>
        <p:spPr>
          <a:xfrm>
            <a:off x="0" y="980728"/>
            <a:ext cx="8712968" cy="288032"/>
          </a:xfrm>
        </p:spPr>
        <p:txBody>
          <a:bodyPr/>
          <a:lstStyle/>
          <a:p>
            <a:pPr marL="285750" indent="-285750" algn="ctr">
              <a:spcBef>
                <a:spcPct val="20000"/>
              </a:spcBef>
              <a:defRPr/>
            </a:pPr>
            <a:r>
              <a:rPr lang="fr-FR" sz="2400" dirty="0" smtClean="0">
                <a:solidFill>
                  <a:prstClr val="black"/>
                </a:solidFill>
                <a:ea typeface="+mn-ea"/>
                <a:cs typeface="+mn-cs"/>
              </a:rPr>
              <a:t/>
            </a:r>
            <a:br>
              <a:rPr lang="fr-FR" sz="2400" dirty="0" smtClean="0">
                <a:solidFill>
                  <a:prstClr val="black"/>
                </a:solidFill>
                <a:ea typeface="+mn-ea"/>
                <a:cs typeface="+mn-cs"/>
              </a:rPr>
            </a:br>
            <a:r>
              <a:rPr lang="fr-FR" sz="2100" dirty="0" smtClean="0"/>
              <a:t>Difficultés </a:t>
            </a:r>
            <a:r>
              <a:rPr lang="fr-FR" sz="2100" dirty="0"/>
              <a:t>éventuelles dans la saisie ou dans la gestion des bases de saisie </a:t>
            </a:r>
            <a:r>
              <a:rPr lang="fr-FR" b="0" dirty="0"/>
              <a:t/>
            </a:r>
            <a:br>
              <a:rPr lang="fr-FR" b="0" dirty="0"/>
            </a:br>
            <a:endParaRPr lang="fr-FR" dirty="0"/>
          </a:p>
        </p:txBody>
      </p:sp>
      <p:sp>
        <p:nvSpPr>
          <p:cNvPr id="4" name="Espace réservé du numéro de diapositive 3"/>
          <p:cNvSpPr>
            <a:spLocks noGrp="1"/>
          </p:cNvSpPr>
          <p:nvPr>
            <p:ph type="sldNum" sz="quarter" idx="10"/>
          </p:nvPr>
        </p:nvSpPr>
        <p:spPr/>
        <p:txBody>
          <a:bodyPr/>
          <a:lstStyle/>
          <a:p>
            <a:pPr>
              <a:defRPr/>
            </a:pPr>
            <a:fld id="{9D0604D6-FDCD-47F7-8833-5070EDB66EA5}" type="slidenum">
              <a:rPr lang="fr-FR" smtClean="0"/>
              <a:pPr>
                <a:defRPr/>
              </a:pPr>
              <a:t>7</a:t>
            </a:fld>
            <a:endParaRPr lang="fr-FR" dirty="0"/>
          </a:p>
        </p:txBody>
      </p:sp>
      <p:sp>
        <p:nvSpPr>
          <p:cNvPr id="5" name="Espace réservé de la date 4"/>
          <p:cNvSpPr>
            <a:spLocks noGrp="1"/>
          </p:cNvSpPr>
          <p:nvPr>
            <p:ph type="dt" sz="quarter" idx="11"/>
          </p:nvPr>
        </p:nvSpPr>
        <p:spPr/>
        <p:txBody>
          <a:bodyPr/>
          <a:lstStyle/>
          <a:p>
            <a:pPr>
              <a:defRPr/>
            </a:pPr>
            <a:r>
              <a:rPr lang="fr-FR" altLang="fr-FR" smtClean="0"/>
              <a:t>GT n°5 – 22 au 26 février 2016 à Abidjan, Côte d’Ivoire</a:t>
            </a:r>
            <a:endParaRPr lang="fr-FR" altLang="fr-FR"/>
          </a:p>
        </p:txBody>
      </p:sp>
      <p:sp>
        <p:nvSpPr>
          <p:cNvPr id="6" name="Espace réservé du pied de page 5"/>
          <p:cNvSpPr>
            <a:spLocks noGrp="1"/>
          </p:cNvSpPr>
          <p:nvPr>
            <p:ph type="ftr" sz="quarter" idx="12"/>
          </p:nvPr>
        </p:nvSpPr>
        <p:spPr/>
        <p:txBody>
          <a:bodyPr/>
          <a:lstStyle/>
          <a:p>
            <a:pPr>
              <a:defRPr/>
            </a:pPr>
            <a:r>
              <a:rPr lang="fr-FR" altLang="fr-FR" dirty="0" smtClean="0"/>
              <a:t>Programme Régional UEMOA</a:t>
            </a:r>
            <a:endParaRPr lang="fr-FR" altLang="fr-FR" dirty="0"/>
          </a:p>
        </p:txBody>
      </p:sp>
    </p:spTree>
    <p:extLst>
      <p:ext uri="{BB962C8B-B14F-4D97-AF65-F5344CB8AC3E}">
        <p14:creationId xmlns:p14="http://schemas.microsoft.com/office/powerpoint/2010/main" val="3274924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7504" y="1556792"/>
            <a:ext cx="8856984" cy="4176464"/>
          </a:xfrm>
        </p:spPr>
        <p:txBody>
          <a:bodyPr/>
          <a:lstStyle/>
          <a:p>
            <a:pPr lvl="0" algn="just">
              <a:defRPr/>
            </a:pPr>
            <a:r>
              <a:rPr lang="fr-FR" sz="2400" b="0" dirty="0" smtClean="0">
                <a:solidFill>
                  <a:prstClr val="black"/>
                </a:solidFill>
                <a:latin typeface="Calibri"/>
              </a:rPr>
              <a:t>Cette </a:t>
            </a:r>
            <a:r>
              <a:rPr lang="fr-FR" sz="2400" b="0" dirty="0">
                <a:solidFill>
                  <a:prstClr val="black"/>
                </a:solidFill>
                <a:latin typeface="Calibri"/>
              </a:rPr>
              <a:t>activité s’est globalement bien passée avec l’appui </a:t>
            </a:r>
            <a:r>
              <a:rPr lang="fr-FR" sz="2400" b="0" dirty="0" smtClean="0">
                <a:solidFill>
                  <a:prstClr val="black"/>
                </a:solidFill>
                <a:latin typeface="Calibri"/>
              </a:rPr>
              <a:t>d’un consultant du Consortium en la personne de </a:t>
            </a:r>
            <a:r>
              <a:rPr lang="fr-FR" sz="2400" b="0" dirty="0">
                <a:solidFill>
                  <a:prstClr val="black"/>
                </a:solidFill>
                <a:latin typeface="Calibri"/>
              </a:rPr>
              <a:t>Monsieur </a:t>
            </a:r>
            <a:r>
              <a:rPr lang="fr-FR" sz="2400" b="0" dirty="0" smtClean="0">
                <a:solidFill>
                  <a:prstClr val="black"/>
                </a:solidFill>
                <a:latin typeface="Calibri"/>
              </a:rPr>
              <a:t>Pierre Morand</a:t>
            </a:r>
            <a:r>
              <a:rPr lang="fr-FR" sz="2400" b="0" dirty="0">
                <a:solidFill>
                  <a:prstClr val="black"/>
                </a:solidFill>
                <a:latin typeface="Calibri"/>
              </a:rPr>
              <a:t> </a:t>
            </a:r>
            <a:r>
              <a:rPr lang="fr-FR" sz="2400" b="0" dirty="0" smtClean="0">
                <a:solidFill>
                  <a:prstClr val="black"/>
                </a:solidFill>
                <a:latin typeface="Calibri"/>
              </a:rPr>
              <a:t>qui a séjourner à Ouagadougou du 10 au 13 février 2016. </a:t>
            </a:r>
            <a:r>
              <a:rPr lang="fr-FR" sz="2400" b="0" dirty="0">
                <a:solidFill>
                  <a:prstClr val="black"/>
                </a:solidFill>
                <a:latin typeface="Calibri"/>
              </a:rPr>
              <a:t>Durant 2 jours de travail, les </a:t>
            </a:r>
            <a:r>
              <a:rPr lang="fr-FR" sz="2400" b="0" dirty="0" smtClean="0">
                <a:solidFill>
                  <a:prstClr val="black"/>
                </a:solidFill>
                <a:latin typeface="Calibri"/>
              </a:rPr>
              <a:t>10 bases de données des </a:t>
            </a:r>
            <a:r>
              <a:rPr lang="fr-FR" sz="2400" b="0" dirty="0">
                <a:solidFill>
                  <a:prstClr val="black"/>
                </a:solidFill>
                <a:latin typeface="Calibri"/>
              </a:rPr>
              <a:t>différents postes de saisie ont été concaténées </a:t>
            </a:r>
            <a:r>
              <a:rPr lang="fr-FR" sz="2400" b="0" dirty="0" smtClean="0">
                <a:solidFill>
                  <a:prstClr val="black"/>
                </a:solidFill>
                <a:latin typeface="Calibri"/>
              </a:rPr>
              <a:t>en une seule base sous la nouvelle version.</a:t>
            </a:r>
          </a:p>
          <a:p>
            <a:pPr lvl="0" algn="just">
              <a:defRPr/>
            </a:pPr>
            <a:endParaRPr lang="fr-FR" sz="1200" b="0" dirty="0">
              <a:solidFill>
                <a:prstClr val="black"/>
              </a:solidFill>
              <a:latin typeface="Calibri"/>
            </a:endParaRPr>
          </a:p>
          <a:p>
            <a:pPr lvl="0" algn="just">
              <a:defRPr/>
            </a:pPr>
            <a:r>
              <a:rPr lang="fr-FR" sz="2400" b="0" dirty="0" smtClean="0">
                <a:solidFill>
                  <a:prstClr val="black"/>
                </a:solidFill>
                <a:latin typeface="Calibri"/>
              </a:rPr>
              <a:t>A l’issue de la concaténation, la </a:t>
            </a:r>
            <a:r>
              <a:rPr lang="fr-FR" sz="2400" b="0" dirty="0">
                <a:solidFill>
                  <a:prstClr val="black"/>
                </a:solidFill>
                <a:latin typeface="Calibri"/>
              </a:rPr>
              <a:t>formulation des premières requêtes </a:t>
            </a:r>
            <a:r>
              <a:rPr lang="fr-FR" sz="2400" b="0" dirty="0">
                <a:solidFill>
                  <a:prstClr val="black"/>
                </a:solidFill>
                <a:latin typeface="Calibri"/>
              </a:rPr>
              <a:t>a</a:t>
            </a:r>
            <a:r>
              <a:rPr lang="fr-FR" sz="2400" b="0" dirty="0" smtClean="0">
                <a:solidFill>
                  <a:prstClr val="black"/>
                </a:solidFill>
                <a:latin typeface="Calibri"/>
              </a:rPr>
              <a:t> </a:t>
            </a:r>
            <a:r>
              <a:rPr lang="fr-FR" sz="2400" b="0" dirty="0">
                <a:solidFill>
                  <a:prstClr val="black"/>
                </a:solidFill>
                <a:latin typeface="Calibri"/>
              </a:rPr>
              <a:t>permis de parvenir à l’élaboration </a:t>
            </a:r>
            <a:r>
              <a:rPr lang="fr-FR" sz="2400" b="0" dirty="0" smtClean="0">
                <a:solidFill>
                  <a:prstClr val="black"/>
                </a:solidFill>
                <a:latin typeface="Calibri"/>
              </a:rPr>
              <a:t>du premier </a:t>
            </a:r>
            <a:r>
              <a:rPr lang="fr-FR" sz="2400" b="0" dirty="0">
                <a:solidFill>
                  <a:prstClr val="black"/>
                </a:solidFill>
                <a:latin typeface="Calibri"/>
              </a:rPr>
              <a:t>bulletin statistique </a:t>
            </a:r>
            <a:r>
              <a:rPr lang="fr-FR" sz="2400" b="0" dirty="0" smtClean="0">
                <a:solidFill>
                  <a:prstClr val="black"/>
                </a:solidFill>
                <a:latin typeface="Calibri"/>
              </a:rPr>
              <a:t>de </a:t>
            </a:r>
            <a:r>
              <a:rPr lang="fr-FR" sz="2400" b="0" dirty="0">
                <a:solidFill>
                  <a:prstClr val="black"/>
                </a:solidFill>
                <a:latin typeface="Calibri"/>
              </a:rPr>
              <a:t>la </a:t>
            </a:r>
            <a:r>
              <a:rPr lang="fr-FR" sz="2400" b="0" dirty="0" smtClean="0">
                <a:solidFill>
                  <a:prstClr val="black"/>
                </a:solidFill>
                <a:latin typeface="Calibri"/>
              </a:rPr>
              <a:t>pêche </a:t>
            </a:r>
            <a:r>
              <a:rPr lang="fr-FR" sz="2400" b="0" dirty="0">
                <a:solidFill>
                  <a:prstClr val="black"/>
                </a:solidFill>
                <a:latin typeface="Calibri"/>
              </a:rPr>
              <a:t>pour le trimestre 3 de l’année 2015.</a:t>
            </a:r>
          </a:p>
          <a:p>
            <a:pPr algn="l"/>
            <a:endParaRPr lang="fr-FR" dirty="0"/>
          </a:p>
          <a:p>
            <a:pPr lvl="0" algn="just">
              <a:defRPr/>
            </a:pPr>
            <a:endParaRPr lang="fr-FR" dirty="0"/>
          </a:p>
        </p:txBody>
      </p:sp>
      <p:sp>
        <p:nvSpPr>
          <p:cNvPr id="3" name="Titre 2"/>
          <p:cNvSpPr>
            <a:spLocks noGrp="1"/>
          </p:cNvSpPr>
          <p:nvPr>
            <p:ph type="title"/>
          </p:nvPr>
        </p:nvSpPr>
        <p:spPr>
          <a:xfrm>
            <a:off x="179512" y="980728"/>
            <a:ext cx="4968551" cy="576064"/>
          </a:xfrm>
        </p:spPr>
        <p:txBody>
          <a:bodyPr/>
          <a:lstStyle/>
          <a:p>
            <a:pPr algn="l"/>
            <a:r>
              <a:rPr lang="fr-FR" dirty="0" smtClean="0"/>
              <a:t>3. Traitement des données</a:t>
            </a:r>
            <a:endParaRPr lang="fr-FR" dirty="0"/>
          </a:p>
        </p:txBody>
      </p:sp>
      <p:sp>
        <p:nvSpPr>
          <p:cNvPr id="4" name="Espace réservé du numéro de diapositive 3"/>
          <p:cNvSpPr>
            <a:spLocks noGrp="1"/>
          </p:cNvSpPr>
          <p:nvPr>
            <p:ph type="sldNum" sz="quarter" idx="10"/>
          </p:nvPr>
        </p:nvSpPr>
        <p:spPr/>
        <p:txBody>
          <a:bodyPr/>
          <a:lstStyle/>
          <a:p>
            <a:pPr>
              <a:defRPr/>
            </a:pPr>
            <a:fld id="{9D0604D6-FDCD-47F7-8833-5070EDB66EA5}" type="slidenum">
              <a:rPr lang="fr-FR" smtClean="0"/>
              <a:pPr>
                <a:defRPr/>
              </a:pPr>
              <a:t>8</a:t>
            </a:fld>
            <a:endParaRPr lang="fr-FR" dirty="0"/>
          </a:p>
        </p:txBody>
      </p:sp>
      <p:sp>
        <p:nvSpPr>
          <p:cNvPr id="5" name="Espace réservé de la date 4"/>
          <p:cNvSpPr>
            <a:spLocks noGrp="1"/>
          </p:cNvSpPr>
          <p:nvPr>
            <p:ph type="dt" sz="quarter" idx="11"/>
          </p:nvPr>
        </p:nvSpPr>
        <p:spPr/>
        <p:txBody>
          <a:bodyPr/>
          <a:lstStyle/>
          <a:p>
            <a:pPr>
              <a:defRPr/>
            </a:pPr>
            <a:r>
              <a:rPr lang="fr-FR" altLang="fr-FR" smtClean="0"/>
              <a:t>GT n°5 – 22 au 26 février 2016 à Abidjan, Côte d’Ivoire</a:t>
            </a:r>
            <a:endParaRPr lang="fr-FR" altLang="fr-FR"/>
          </a:p>
        </p:txBody>
      </p:sp>
      <p:sp>
        <p:nvSpPr>
          <p:cNvPr id="6" name="Espace réservé du pied de page 5"/>
          <p:cNvSpPr>
            <a:spLocks noGrp="1"/>
          </p:cNvSpPr>
          <p:nvPr>
            <p:ph type="ftr" sz="quarter" idx="12"/>
          </p:nvPr>
        </p:nvSpPr>
        <p:spPr/>
        <p:txBody>
          <a:bodyPr/>
          <a:lstStyle/>
          <a:p>
            <a:pPr>
              <a:defRPr/>
            </a:pPr>
            <a:r>
              <a:rPr lang="fr-FR" altLang="fr-FR" dirty="0" smtClean="0"/>
              <a:t>Programme Régional UEMOA</a:t>
            </a:r>
            <a:endParaRPr lang="fr-FR" altLang="fr-FR" dirty="0"/>
          </a:p>
        </p:txBody>
      </p:sp>
    </p:spTree>
    <p:extLst>
      <p:ext uri="{BB962C8B-B14F-4D97-AF65-F5344CB8AC3E}">
        <p14:creationId xmlns:p14="http://schemas.microsoft.com/office/powerpoint/2010/main" val="2141303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7504" y="2132856"/>
            <a:ext cx="8928992" cy="4176464"/>
          </a:xfrm>
        </p:spPr>
        <p:txBody>
          <a:bodyPr/>
          <a:lstStyle/>
          <a:p>
            <a:pPr marL="342900" lvl="0" indent="-342900" algn="just">
              <a:buFont typeface="Wingdings" pitchFamily="2" charset="2"/>
              <a:buChar char="§"/>
              <a:defRPr/>
            </a:pPr>
            <a:r>
              <a:rPr lang="fr-FR" sz="2400" b="0" dirty="0" smtClean="0">
                <a:solidFill>
                  <a:prstClr val="black"/>
                </a:solidFill>
                <a:latin typeface="Calibri"/>
              </a:rPr>
              <a:t>Non maîtrise parfaite des opérations d’extraction des indicateurs et d’élaboration des graphiques d’illustrations par les Experts nationaux. Des </a:t>
            </a:r>
            <a:r>
              <a:rPr lang="fr-FR" sz="2400" b="0" dirty="0">
                <a:solidFill>
                  <a:prstClr val="black"/>
                </a:solidFill>
                <a:latin typeface="Calibri"/>
              </a:rPr>
              <a:t>exercices sont encore nécessaires pour rendre plus facile la formulation des requêtes </a:t>
            </a:r>
            <a:r>
              <a:rPr lang="fr-FR" sz="2400" b="0" dirty="0" smtClean="0">
                <a:solidFill>
                  <a:prstClr val="black"/>
                </a:solidFill>
                <a:latin typeface="Calibri"/>
              </a:rPr>
              <a:t>et la création </a:t>
            </a:r>
            <a:r>
              <a:rPr lang="fr-FR" sz="2400" b="0" dirty="0">
                <a:solidFill>
                  <a:prstClr val="black"/>
                </a:solidFill>
                <a:latin typeface="Calibri"/>
              </a:rPr>
              <a:t>des </a:t>
            </a:r>
            <a:r>
              <a:rPr lang="fr-FR" sz="2400" b="0" dirty="0" smtClean="0">
                <a:solidFill>
                  <a:prstClr val="black"/>
                </a:solidFill>
                <a:latin typeface="Calibri"/>
              </a:rPr>
              <a:t>graphiques</a:t>
            </a:r>
          </a:p>
          <a:p>
            <a:pPr marL="342900" lvl="0" indent="-342900" algn="just">
              <a:buFont typeface="Wingdings" pitchFamily="2" charset="2"/>
              <a:buChar char="§"/>
              <a:defRPr/>
            </a:pPr>
            <a:r>
              <a:rPr lang="fr-FR" sz="2400" b="0" dirty="0" smtClean="0">
                <a:solidFill>
                  <a:prstClr val="black"/>
                </a:solidFill>
                <a:latin typeface="Calibri"/>
              </a:rPr>
              <a:t>La nom harmonisation de la nomenclature des espèces</a:t>
            </a:r>
            <a:endParaRPr lang="fr-FR" sz="2400" b="0" dirty="0">
              <a:solidFill>
                <a:prstClr val="black"/>
              </a:solidFill>
              <a:latin typeface="Calibri"/>
            </a:endParaRPr>
          </a:p>
          <a:p>
            <a:pPr marL="342900" lvl="0" indent="-342900" algn="just">
              <a:buFont typeface="Wingdings" pitchFamily="2" charset="2"/>
              <a:buChar char="§"/>
              <a:defRPr/>
            </a:pPr>
            <a:r>
              <a:rPr lang="fr-FR" sz="2400" b="0" dirty="0">
                <a:solidFill>
                  <a:prstClr val="black"/>
                </a:solidFill>
                <a:latin typeface="Calibri"/>
              </a:rPr>
              <a:t>Des blocages </a:t>
            </a:r>
            <a:r>
              <a:rPr lang="fr-FR" sz="2400" b="0" dirty="0" smtClean="0">
                <a:solidFill>
                  <a:prstClr val="black"/>
                </a:solidFill>
                <a:latin typeface="Calibri"/>
              </a:rPr>
              <a:t> dans l’extraction des indicateurs relatifs au QAS liés à  </a:t>
            </a:r>
            <a:r>
              <a:rPr lang="fr-FR" sz="2400" b="0" dirty="0">
                <a:solidFill>
                  <a:prstClr val="black"/>
                </a:solidFill>
                <a:latin typeface="Calibri"/>
              </a:rPr>
              <a:t>l’absence d’enregistrement d’une date </a:t>
            </a:r>
            <a:r>
              <a:rPr lang="fr-FR" sz="2400" b="0" dirty="0" smtClean="0">
                <a:solidFill>
                  <a:prstClr val="black"/>
                </a:solidFill>
                <a:latin typeface="Calibri"/>
              </a:rPr>
              <a:t>dans une fiche de saisie</a:t>
            </a:r>
          </a:p>
          <a:p>
            <a:pPr marL="342900" lvl="0" indent="-342900" algn="just">
              <a:buFont typeface="Wingdings" pitchFamily="2" charset="2"/>
              <a:buChar char="§"/>
              <a:defRPr/>
            </a:pPr>
            <a:r>
              <a:rPr lang="fr-FR" sz="2400" b="0" dirty="0" smtClean="0">
                <a:solidFill>
                  <a:prstClr val="black"/>
                </a:solidFill>
                <a:latin typeface="Calibri"/>
              </a:rPr>
              <a:t>Non remplissage des QOD au niveau des sites à suivis saisonniers occasionnant l’absence de certains </a:t>
            </a:r>
            <a:r>
              <a:rPr lang="fr-FR" sz="2400" b="0" dirty="0" err="1" smtClean="0">
                <a:solidFill>
                  <a:prstClr val="black"/>
                </a:solidFill>
                <a:latin typeface="Calibri"/>
              </a:rPr>
              <a:t>macrostrates</a:t>
            </a:r>
            <a:r>
              <a:rPr lang="fr-FR" sz="2400" b="0" dirty="0" smtClean="0">
                <a:solidFill>
                  <a:prstClr val="black"/>
                </a:solidFill>
                <a:latin typeface="Calibri"/>
              </a:rPr>
              <a:t>/sous strates dans l’extraction de certains indicateurs</a:t>
            </a:r>
            <a:endParaRPr lang="fr-FR" sz="2400" b="0" dirty="0">
              <a:solidFill>
                <a:prstClr val="black"/>
              </a:solidFill>
              <a:latin typeface="Calibri"/>
            </a:endParaRPr>
          </a:p>
          <a:p>
            <a:pPr algn="l"/>
            <a:endParaRPr lang="fr-FR" dirty="0"/>
          </a:p>
        </p:txBody>
      </p:sp>
      <p:sp>
        <p:nvSpPr>
          <p:cNvPr id="3" name="Titre 2"/>
          <p:cNvSpPr>
            <a:spLocks noGrp="1"/>
          </p:cNvSpPr>
          <p:nvPr>
            <p:ph type="title"/>
          </p:nvPr>
        </p:nvSpPr>
        <p:spPr>
          <a:xfrm>
            <a:off x="539552" y="1340768"/>
            <a:ext cx="8136135" cy="216024"/>
          </a:xfrm>
        </p:spPr>
        <p:txBody>
          <a:bodyPr/>
          <a:lstStyle/>
          <a:p>
            <a:pPr lvl="0" algn="l">
              <a:spcBef>
                <a:spcPct val="20000"/>
              </a:spcBef>
              <a:defRPr/>
            </a:pPr>
            <a:r>
              <a:rPr lang="fr-FR" sz="2400" dirty="0" smtClean="0">
                <a:solidFill>
                  <a:prstClr val="black"/>
                </a:solidFill>
                <a:ea typeface="+mn-ea"/>
                <a:cs typeface="+mn-cs"/>
              </a:rPr>
              <a:t/>
            </a:r>
            <a:br>
              <a:rPr lang="fr-FR" sz="2400" dirty="0" smtClean="0">
                <a:solidFill>
                  <a:prstClr val="black"/>
                </a:solidFill>
                <a:ea typeface="+mn-ea"/>
                <a:cs typeface="+mn-cs"/>
              </a:rPr>
            </a:br>
            <a:r>
              <a:rPr lang="fr-FR" sz="2400" dirty="0">
                <a:solidFill>
                  <a:prstClr val="black"/>
                </a:solidFill>
                <a:ea typeface="+mn-ea"/>
                <a:cs typeface="+mn-cs"/>
              </a:rPr>
              <a:t/>
            </a:r>
            <a:br>
              <a:rPr lang="fr-FR" sz="2400" dirty="0">
                <a:solidFill>
                  <a:prstClr val="black"/>
                </a:solidFill>
                <a:ea typeface="+mn-ea"/>
                <a:cs typeface="+mn-cs"/>
              </a:rPr>
            </a:br>
            <a:r>
              <a:rPr lang="fr-FR" sz="2400" dirty="0" smtClean="0">
                <a:solidFill>
                  <a:prstClr val="black"/>
                </a:solidFill>
                <a:ea typeface="+mn-ea"/>
                <a:cs typeface="+mn-cs"/>
              </a:rPr>
              <a:t>Difficultés </a:t>
            </a:r>
            <a:r>
              <a:rPr lang="fr-FR" sz="2400" dirty="0">
                <a:solidFill>
                  <a:prstClr val="black"/>
                </a:solidFill>
                <a:ea typeface="+mn-ea"/>
                <a:cs typeface="+mn-cs"/>
              </a:rPr>
              <a:t>éventuelles rencontrées dans la réalisation </a:t>
            </a:r>
            <a:r>
              <a:rPr lang="fr-FR" sz="2400" dirty="0" smtClean="0">
                <a:solidFill>
                  <a:prstClr val="black"/>
                </a:solidFill>
                <a:ea typeface="+mn-ea"/>
                <a:cs typeface="+mn-cs"/>
              </a:rPr>
              <a:t>des  traitements </a:t>
            </a:r>
            <a:r>
              <a:rPr lang="fr-FR" sz="2400" dirty="0">
                <a:solidFill>
                  <a:prstClr val="black"/>
                </a:solidFill>
                <a:ea typeface="+mn-ea"/>
                <a:cs typeface="+mn-cs"/>
              </a:rPr>
              <a:t/>
            </a:r>
            <a:br>
              <a:rPr lang="fr-FR" sz="2400" dirty="0">
                <a:solidFill>
                  <a:prstClr val="black"/>
                </a:solidFill>
                <a:ea typeface="+mn-ea"/>
                <a:cs typeface="+mn-cs"/>
              </a:rPr>
            </a:br>
            <a:endParaRPr lang="fr-FR" dirty="0"/>
          </a:p>
        </p:txBody>
      </p:sp>
      <p:sp>
        <p:nvSpPr>
          <p:cNvPr id="4" name="Espace réservé du numéro de diapositive 3"/>
          <p:cNvSpPr>
            <a:spLocks noGrp="1"/>
          </p:cNvSpPr>
          <p:nvPr>
            <p:ph type="sldNum" sz="quarter" idx="10"/>
          </p:nvPr>
        </p:nvSpPr>
        <p:spPr/>
        <p:txBody>
          <a:bodyPr/>
          <a:lstStyle/>
          <a:p>
            <a:pPr>
              <a:defRPr/>
            </a:pPr>
            <a:fld id="{9D0604D6-FDCD-47F7-8833-5070EDB66EA5}" type="slidenum">
              <a:rPr lang="fr-FR" smtClean="0"/>
              <a:pPr>
                <a:defRPr/>
              </a:pPr>
              <a:t>9</a:t>
            </a:fld>
            <a:endParaRPr lang="fr-FR" dirty="0"/>
          </a:p>
        </p:txBody>
      </p:sp>
      <p:sp>
        <p:nvSpPr>
          <p:cNvPr id="5" name="Espace réservé de la date 4"/>
          <p:cNvSpPr>
            <a:spLocks noGrp="1"/>
          </p:cNvSpPr>
          <p:nvPr>
            <p:ph type="dt" sz="quarter" idx="11"/>
          </p:nvPr>
        </p:nvSpPr>
        <p:spPr/>
        <p:txBody>
          <a:bodyPr/>
          <a:lstStyle/>
          <a:p>
            <a:pPr>
              <a:defRPr/>
            </a:pPr>
            <a:r>
              <a:rPr lang="fr-FR" altLang="fr-FR" smtClean="0"/>
              <a:t>GT n°5 – 22 au 26 février 2016 à Abidjan, Côte d’Ivoire</a:t>
            </a:r>
            <a:endParaRPr lang="fr-FR" altLang="fr-FR"/>
          </a:p>
        </p:txBody>
      </p:sp>
      <p:sp>
        <p:nvSpPr>
          <p:cNvPr id="6" name="Espace réservé du pied de page 5"/>
          <p:cNvSpPr>
            <a:spLocks noGrp="1"/>
          </p:cNvSpPr>
          <p:nvPr>
            <p:ph type="ftr" sz="quarter" idx="12"/>
          </p:nvPr>
        </p:nvSpPr>
        <p:spPr/>
        <p:txBody>
          <a:bodyPr/>
          <a:lstStyle/>
          <a:p>
            <a:pPr>
              <a:defRPr/>
            </a:pPr>
            <a:r>
              <a:rPr lang="fr-FR" altLang="fr-FR" smtClean="0"/>
              <a:t>Programme Régional UEMOA</a:t>
            </a:r>
            <a:endParaRPr lang="fr-FR" altLang="fr-FR"/>
          </a:p>
        </p:txBody>
      </p:sp>
    </p:spTree>
    <p:extLst>
      <p:ext uri="{BB962C8B-B14F-4D97-AF65-F5344CB8AC3E}">
        <p14:creationId xmlns:p14="http://schemas.microsoft.com/office/powerpoint/2010/main" val="1470856820"/>
      </p:ext>
    </p:extLst>
  </p:cSld>
  <p:clrMapOvr>
    <a:masterClrMapping/>
  </p:clrMapOvr>
  <p:timing>
    <p:tnLst>
      <p:par>
        <p:cTn id="1" dur="indefinite" restart="never" nodeType="tmRoot"/>
      </p:par>
    </p:tnLst>
  </p:timing>
</p:sld>
</file>

<file path=ppt/theme/_rels/them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theme1.xml><?xml version="1.0" encoding="utf-8"?>
<a:theme xmlns:a="http://schemas.openxmlformats.org/drawingml/2006/main" name="première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3299</TotalTime>
  <Words>1317</Words>
  <Application>Microsoft Office PowerPoint</Application>
  <PresentationFormat>Affichage à l'écran (4:3)</PresentationFormat>
  <Paragraphs>141</Paragraphs>
  <Slides>14</Slides>
  <Notes>1</Notes>
  <HiddenSlides>0</HiddenSlides>
  <MMClips>0</MMClips>
  <ScaleCrop>false</ScaleCrop>
  <HeadingPairs>
    <vt:vector size="4" baseType="variant">
      <vt:variant>
        <vt:lpstr>Thème</vt:lpstr>
      </vt:variant>
      <vt:variant>
        <vt:i4>7</vt:i4>
      </vt:variant>
      <vt:variant>
        <vt:lpstr>Titres des diapositives</vt:lpstr>
      </vt:variant>
      <vt:variant>
        <vt:i4>14</vt:i4>
      </vt:variant>
    </vt:vector>
  </HeadingPairs>
  <TitlesOfParts>
    <vt:vector size="21" baseType="lpstr">
      <vt:lpstr>première page</vt:lpstr>
      <vt:lpstr>4_Conception personnalisée</vt:lpstr>
      <vt:lpstr>3_Conception personnalisée</vt:lpstr>
      <vt:lpstr>2_Conception personnalisée</vt:lpstr>
      <vt:lpstr>1_Conception personnalisée</vt:lpstr>
      <vt:lpstr>Conception personnalisée</vt:lpstr>
      <vt:lpstr>Median</vt:lpstr>
      <vt:lpstr>ATELIER REGIONAL DE VALIDATION ET CLOTURE DU PROGRAMME : ETAT DES PECHERIES ARTISANALES CONTINENTALE ET MARITIME DANS LES 8 ETATS MEMBRES DE L’UEMOA   Abidjan, du 22 au 26 février 2016</vt:lpstr>
      <vt:lpstr>Objectif du GT en pêche continentale : validation des indicateurs du suivi PC et du mode de restitution des données</vt:lpstr>
      <vt:lpstr>1. POINT SUR LE DEPLOIEMENT DE LA COLLECTE DES DONNEES DANS LE PAYS</vt:lpstr>
      <vt:lpstr>1. POINT SUR LE DEPLOIEMENT DE LA COLLECTE DES DONNEES DANS LE PAYS</vt:lpstr>
      <vt:lpstr> Situation de déploiement effectif de la stratégie </vt:lpstr>
      <vt:lpstr>2. Opérations de saisie et bases de données produites</vt:lpstr>
      <vt:lpstr> Difficultés éventuelles dans la saisie ou dans la gestion des bases de saisie  </vt:lpstr>
      <vt:lpstr>3. Traitement des données</vt:lpstr>
      <vt:lpstr>  Difficultés éventuelles rencontrées dans la réalisation des  traitements  </vt:lpstr>
      <vt:lpstr>Présentation PowerPoint</vt:lpstr>
      <vt:lpstr> Améliorations à apporter au suivi</vt:lpstr>
      <vt:lpstr> Améliorations à apporter au suivi</vt:lpstr>
      <vt:lpstr>Présentation PowerPoint</vt:lpstr>
      <vt:lpstr> Perspectives du suivi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Carole ESCARAVAGE</dc:creator>
  <cp:lastModifiedBy>user</cp:lastModifiedBy>
  <cp:revision>294</cp:revision>
  <dcterms:created xsi:type="dcterms:W3CDTF">2011-01-28T14:13:06Z</dcterms:created>
  <dcterms:modified xsi:type="dcterms:W3CDTF">2016-02-23T16:55:13Z</dcterms:modified>
</cp:coreProperties>
</file>