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5" r:id="rId2"/>
    <p:sldMasterId id="2147483763" r:id="rId3"/>
    <p:sldMasterId id="2147483686" r:id="rId4"/>
    <p:sldMasterId id="2147483674" r:id="rId5"/>
    <p:sldMasterId id="2147483661" r:id="rId6"/>
  </p:sldMasterIdLst>
  <p:notesMasterIdLst>
    <p:notesMasterId r:id="rId23"/>
  </p:notesMasterIdLst>
  <p:handoutMasterIdLst>
    <p:handoutMasterId r:id="rId24"/>
  </p:handoutMasterIdLst>
  <p:sldIdLst>
    <p:sldId id="258" r:id="rId7"/>
    <p:sldId id="260" r:id="rId8"/>
    <p:sldId id="261" r:id="rId9"/>
    <p:sldId id="262" r:id="rId10"/>
    <p:sldId id="263" r:id="rId11"/>
    <p:sldId id="273" r:id="rId12"/>
    <p:sldId id="266" r:id="rId13"/>
    <p:sldId id="264" r:id="rId14"/>
    <p:sldId id="267" r:id="rId15"/>
    <p:sldId id="269" r:id="rId16"/>
    <p:sldId id="270" r:id="rId17"/>
    <p:sldId id="271" r:id="rId18"/>
    <p:sldId id="272" r:id="rId19"/>
    <p:sldId id="274" r:id="rId20"/>
    <p:sldId id="265" r:id="rId21"/>
    <p:sldId id="268" r:id="rId22"/>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6699"/>
    <a:srgbClr val="336699"/>
    <a:srgbClr val="FFFFFF"/>
    <a:srgbClr val="FFCC66"/>
    <a:srgbClr val="FF3300"/>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5" autoAdjust="0"/>
    <p:restoredTop sz="94090" autoAdjust="0"/>
  </p:normalViewPr>
  <p:slideViewPr>
    <p:cSldViewPr>
      <p:cViewPr varScale="1">
        <p:scale>
          <a:sx n="110" d="100"/>
          <a:sy n="110" d="100"/>
        </p:scale>
        <p:origin x="-1752" y="-84"/>
      </p:cViewPr>
      <p:guideLst>
        <p:guide orient="horz" pos="2160"/>
        <p:guide pos="2880"/>
      </p:guideLst>
    </p:cSldViewPr>
  </p:slideViewPr>
  <p:outlineViewPr>
    <p:cViewPr>
      <p:scale>
        <a:sx n="33" d="100"/>
        <a:sy n="33" d="100"/>
      </p:scale>
      <p:origin x="0" y="93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3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r>
              <a:rPr lang="fr-FR"/>
              <a:t>31/01/2011</a:t>
            </a: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CF01403-2255-4D8B-9642-6C5CFA77A224}" type="slidenum">
              <a:rPr lang="fr-FR" altLang="fr-FR"/>
              <a:pPr/>
              <a:t>‹N°›</a:t>
            </a:fld>
            <a:endParaRPr lang="fr-FR" altLang="fr-FR"/>
          </a:p>
        </p:txBody>
      </p:sp>
    </p:spTree>
    <p:extLst>
      <p:ext uri="{BB962C8B-B14F-4D97-AF65-F5344CB8AC3E}">
        <p14:creationId xmlns:p14="http://schemas.microsoft.com/office/powerpoint/2010/main" val="24501832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r>
              <a:rPr lang="fr-FR"/>
              <a:t>31/01/2011</a:t>
            </a: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6C7EBA8-1697-4386-BED2-F72F23387E1C}" type="slidenum">
              <a:rPr lang="fr-FR" altLang="fr-FR"/>
              <a:pPr/>
              <a:t>‹N°›</a:t>
            </a:fld>
            <a:endParaRPr lang="fr-FR" altLang="fr-FR"/>
          </a:p>
        </p:txBody>
      </p:sp>
    </p:spTree>
    <p:extLst>
      <p:ext uri="{BB962C8B-B14F-4D97-AF65-F5344CB8AC3E}">
        <p14:creationId xmlns:p14="http://schemas.microsoft.com/office/powerpoint/2010/main" val="247535242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que">
    <p:spTree>
      <p:nvGrpSpPr>
        <p:cNvPr id="1" name=""/>
        <p:cNvGrpSpPr/>
        <p:nvPr/>
      </p:nvGrpSpPr>
      <p:grpSpPr>
        <a:xfrm>
          <a:off x="0" y="0"/>
          <a:ext cx="0" cy="0"/>
          <a:chOff x="0" y="0"/>
          <a:chExt cx="0" cy="0"/>
        </a:xfrm>
      </p:grpSpPr>
      <p:sp>
        <p:nvSpPr>
          <p:cNvPr id="5" name="Espace réservé de la date 12"/>
          <p:cNvSpPr txBox="1">
            <a:spLocks/>
          </p:cNvSpPr>
          <p:nvPr userDrawn="1"/>
        </p:nvSpPr>
        <p:spPr>
          <a:xfrm>
            <a:off x="3997325" y="6351588"/>
            <a:ext cx="3671888" cy="365125"/>
          </a:xfrm>
          <a:prstGeom prst="rect">
            <a:avLst/>
          </a:prstGeom>
        </p:spPr>
        <p:txBody>
          <a:bodyPr/>
          <a:lstStyle>
            <a:defPPr>
              <a:defRPr lang="fr-FR"/>
            </a:defPPr>
            <a:lvl1pPr algn="ctr" rtl="0" fontAlgn="base">
              <a:spcBef>
                <a:spcPct val="0"/>
              </a:spcBef>
              <a:spcAft>
                <a:spcPct val="0"/>
              </a:spcAft>
              <a:defRPr sz="1400" b="1" kern="1200">
                <a:solidFill>
                  <a:srgbClr val="006699"/>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defRPr/>
            </a:pPr>
            <a:r>
              <a:rPr lang="fr-FR" dirty="0" smtClean="0"/>
              <a:t>GT n°2 – 9 au 13 février, Dakar - SENEGAL</a:t>
            </a:r>
            <a:endParaRPr lang="fr-FR" dirty="0"/>
          </a:p>
        </p:txBody>
      </p:sp>
      <p:sp>
        <p:nvSpPr>
          <p:cNvPr id="3" name="Espace réservé du contenu 2"/>
          <p:cNvSpPr>
            <a:spLocks noGrp="1"/>
          </p:cNvSpPr>
          <p:nvPr>
            <p:ph idx="1"/>
          </p:nvPr>
        </p:nvSpPr>
        <p:spPr>
          <a:xfrm>
            <a:off x="1619672" y="1124744"/>
            <a:ext cx="7067128" cy="5001419"/>
          </a:xfrm>
        </p:spPr>
        <p:txBody>
          <a:bodyPr/>
          <a:lstStyle>
            <a:lvl1pPr marL="0" indent="0" algn="r">
              <a:defRPr sz="2600">
                <a:solidFill>
                  <a:srgbClr val="0070C0"/>
                </a:solidFill>
                <a:latin typeface="Garamond" pitchFamily="18" charset="0"/>
              </a:defRPr>
            </a:lvl1pPr>
            <a:lvl2pPr marL="542925" indent="-457200">
              <a:spcBef>
                <a:spcPts val="0"/>
              </a:spcBef>
              <a:buSzPct val="85000"/>
              <a:buFont typeface="Wingdings" pitchFamily="2" charset="2"/>
              <a:buChar char="ü"/>
              <a:defRPr sz="2400" u="sng"/>
            </a:lvl2pPr>
            <a:lvl3pPr marL="1143000" indent="-600075">
              <a:spcBef>
                <a:spcPts val="0"/>
              </a:spcBef>
              <a:buSzPct val="85000"/>
              <a:defRPr sz="2000" b="0" u="none" baseline="0">
                <a:latin typeface="+mn-lt"/>
              </a:defRPr>
            </a:lvl3pPr>
            <a:lvl4pPr>
              <a:spcBef>
                <a:spcPts val="0"/>
              </a:spcBef>
              <a:buSzPct val="85000"/>
              <a:defRPr sz="18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     Troisième niveau</a:t>
            </a:r>
          </a:p>
          <a:p>
            <a:pPr lvl="3"/>
            <a:r>
              <a:rPr lang="fr-FR" dirty="0" smtClean="0"/>
              <a:t>       Quatrième niveau</a:t>
            </a:r>
          </a:p>
        </p:txBody>
      </p:sp>
      <p:sp>
        <p:nvSpPr>
          <p:cNvPr id="4" name="Espace réservé du texte 3"/>
          <p:cNvSpPr>
            <a:spLocks noGrp="1"/>
          </p:cNvSpPr>
          <p:nvPr>
            <p:ph type="body" sz="half" idx="2"/>
          </p:nvPr>
        </p:nvSpPr>
        <p:spPr>
          <a:xfrm>
            <a:off x="0" y="1340768"/>
            <a:ext cx="1331639" cy="4608512"/>
          </a:xfrm>
        </p:spPr>
        <p:txBody>
          <a:bodyPr>
            <a:normAutofit/>
          </a:bodyPr>
          <a:lstStyle>
            <a:lvl1pPr marL="0" indent="0" algn="l">
              <a:spcBef>
                <a:spcPts val="600"/>
              </a:spcBef>
              <a:buSzPct val="100000"/>
              <a:buFont typeface="+mj-lt"/>
              <a:buNone/>
              <a:defRPr sz="1600" u="sng">
                <a:solidFill>
                  <a:schemeClr val="accent4">
                    <a:lumMod val="75000"/>
                  </a:schemeClr>
                </a:solidFill>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numéro de diapositive 13"/>
          <p:cNvSpPr>
            <a:spLocks noGrp="1"/>
          </p:cNvSpPr>
          <p:nvPr>
            <p:ph type="sldNum" sz="quarter" idx="10"/>
          </p:nvPr>
        </p:nvSpPr>
        <p:spPr/>
        <p:txBody>
          <a:bodyPr/>
          <a:lstStyle>
            <a:lvl1pPr>
              <a:defRPr/>
            </a:lvl1pPr>
          </a:lstStyle>
          <a:p>
            <a:fld id="{27DB3926-04A7-4F80-9312-E94728A745EB}" type="slidenum">
              <a:rPr lang="fr-FR" altLang="fr-FR"/>
              <a:pPr/>
              <a:t>‹N°›</a:t>
            </a:fld>
            <a:endParaRPr lang="fr-FR" altLang="fr-FR"/>
          </a:p>
        </p:txBody>
      </p:sp>
      <p:sp>
        <p:nvSpPr>
          <p:cNvPr id="7" name="Espace réservé du pied de page 14"/>
          <p:cNvSpPr>
            <a:spLocks noGrp="1"/>
          </p:cNvSpPr>
          <p:nvPr>
            <p:ph type="ftr" sz="quarter" idx="11"/>
          </p:nvPr>
        </p:nvSpPr>
        <p:spPr/>
        <p:txBody>
          <a:bodyPr/>
          <a:lstStyle>
            <a:lvl1pPr algn="ctr" eaLnBrk="0" hangingPunct="0">
              <a:defRPr sz="1400" b="1">
                <a:solidFill>
                  <a:srgbClr val="006699"/>
                </a:solidFill>
                <a:latin typeface="Garamond" pitchFamily="18" charset="0"/>
                <a:cs typeface="Arial" charset="0"/>
              </a:defRPr>
            </a:lvl1pPr>
          </a:lstStyle>
          <a:p>
            <a:pPr>
              <a:defRPr/>
            </a:pPr>
            <a:r>
              <a:rPr lang="fr-FR"/>
              <a:t>Programme Régional </a:t>
            </a:r>
            <a:r>
              <a:rPr lang="fr-FR" smtClean="0"/>
              <a:t>UEMOA</a:t>
            </a:r>
            <a:endParaRPr lang="fr-FR"/>
          </a:p>
        </p:txBody>
      </p:sp>
    </p:spTree>
    <p:extLst>
      <p:ext uri="{BB962C8B-B14F-4D97-AF65-F5344CB8AC3E}">
        <p14:creationId xmlns:p14="http://schemas.microsoft.com/office/powerpoint/2010/main" val="394749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DBA1348-E31E-42D5-8444-5FB485232F40}" type="slidenum">
              <a:rPr lang="fr-FR" altLang="fr-FR"/>
              <a:pPr/>
              <a:t>‹N°›</a:t>
            </a:fld>
            <a:endParaRPr lang="fr-FR" altLang="fr-FR"/>
          </a:p>
        </p:txBody>
      </p:sp>
    </p:spTree>
    <p:extLst>
      <p:ext uri="{BB962C8B-B14F-4D97-AF65-F5344CB8AC3E}">
        <p14:creationId xmlns:p14="http://schemas.microsoft.com/office/powerpoint/2010/main" val="300695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4FD2ED5-AADE-43BA-AA09-19F08A3CCADF}" type="slidenum">
              <a:rPr lang="fr-FR" altLang="fr-FR"/>
              <a:pPr/>
              <a:t>‹N°›</a:t>
            </a:fld>
            <a:endParaRPr lang="fr-FR" altLang="fr-FR"/>
          </a:p>
        </p:txBody>
      </p:sp>
    </p:spTree>
    <p:extLst>
      <p:ext uri="{BB962C8B-B14F-4D97-AF65-F5344CB8AC3E}">
        <p14:creationId xmlns:p14="http://schemas.microsoft.com/office/powerpoint/2010/main" val="2657100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D861966-2906-439F-961B-00472F9F2604}" type="slidenum">
              <a:rPr lang="fr-FR" altLang="fr-FR"/>
              <a:pPr/>
              <a:t>‹N°›</a:t>
            </a:fld>
            <a:endParaRPr lang="fr-FR" altLang="fr-FR"/>
          </a:p>
        </p:txBody>
      </p:sp>
    </p:spTree>
    <p:extLst>
      <p:ext uri="{BB962C8B-B14F-4D97-AF65-F5344CB8AC3E}">
        <p14:creationId xmlns:p14="http://schemas.microsoft.com/office/powerpoint/2010/main" val="3316932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396AC7C-63C0-493F-8083-EB7F67AFF37C}" type="slidenum">
              <a:rPr lang="fr-FR" altLang="fr-FR"/>
              <a:pPr/>
              <a:t>‹N°›</a:t>
            </a:fld>
            <a:endParaRPr lang="fr-FR" altLang="fr-FR"/>
          </a:p>
        </p:txBody>
      </p:sp>
    </p:spTree>
    <p:extLst>
      <p:ext uri="{BB962C8B-B14F-4D97-AF65-F5344CB8AC3E}">
        <p14:creationId xmlns:p14="http://schemas.microsoft.com/office/powerpoint/2010/main" val="309797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F1066E4-7FFB-46CC-90F7-582EC770F4D1}" type="slidenum">
              <a:rPr lang="fr-FR" altLang="fr-FR"/>
              <a:pPr/>
              <a:t>‹N°›</a:t>
            </a:fld>
            <a:endParaRPr lang="fr-FR" altLang="fr-FR"/>
          </a:p>
        </p:txBody>
      </p:sp>
    </p:spTree>
    <p:extLst>
      <p:ext uri="{BB962C8B-B14F-4D97-AF65-F5344CB8AC3E}">
        <p14:creationId xmlns:p14="http://schemas.microsoft.com/office/powerpoint/2010/main" val="878792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1800C20-BAB8-443F-9571-8AC93D97EA73}" type="slidenum">
              <a:rPr lang="fr-FR" altLang="fr-FR"/>
              <a:pPr/>
              <a:t>‹N°›</a:t>
            </a:fld>
            <a:endParaRPr lang="fr-FR" altLang="fr-FR"/>
          </a:p>
        </p:txBody>
      </p:sp>
    </p:spTree>
    <p:extLst>
      <p:ext uri="{BB962C8B-B14F-4D97-AF65-F5344CB8AC3E}">
        <p14:creationId xmlns:p14="http://schemas.microsoft.com/office/powerpoint/2010/main" val="2707598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99099DD-EF2E-4D97-98E7-031948707FB6}" type="slidenum">
              <a:rPr lang="fr-FR" altLang="fr-FR"/>
              <a:pPr/>
              <a:t>‹N°›</a:t>
            </a:fld>
            <a:endParaRPr lang="fr-FR" altLang="fr-FR"/>
          </a:p>
        </p:txBody>
      </p:sp>
    </p:spTree>
    <p:extLst>
      <p:ext uri="{BB962C8B-B14F-4D97-AF65-F5344CB8AC3E}">
        <p14:creationId xmlns:p14="http://schemas.microsoft.com/office/powerpoint/2010/main" val="3662705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F377B9E-E9ED-41CD-A8E7-426B0C06C1AD}" type="slidenum">
              <a:rPr lang="fr-FR" altLang="fr-FR"/>
              <a:pPr/>
              <a:t>‹N°›</a:t>
            </a:fld>
            <a:endParaRPr lang="fr-FR" altLang="fr-FR"/>
          </a:p>
        </p:txBody>
      </p:sp>
    </p:spTree>
    <p:extLst>
      <p:ext uri="{BB962C8B-B14F-4D97-AF65-F5344CB8AC3E}">
        <p14:creationId xmlns:p14="http://schemas.microsoft.com/office/powerpoint/2010/main" val="681850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8"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0CD0B47-2112-46FD-91F1-7F55B4E3C899}" type="slidenum">
              <a:rPr lang="fr-FR" altLang="fr-FR"/>
              <a:pPr/>
              <a:t>‹N°›</a:t>
            </a:fld>
            <a:endParaRPr lang="fr-FR" altLang="fr-FR"/>
          </a:p>
        </p:txBody>
      </p:sp>
    </p:spTree>
    <p:extLst>
      <p:ext uri="{BB962C8B-B14F-4D97-AF65-F5344CB8AC3E}">
        <p14:creationId xmlns:p14="http://schemas.microsoft.com/office/powerpoint/2010/main" val="336400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ctr">
              <a:defRPr/>
            </a:lvl1pPr>
          </a:lstStyle>
          <a:p>
            <a:r>
              <a:rPr lang="fr-FR" smtClean="0"/>
              <a:t>Cliquez pour modifier le style du titre</a:t>
            </a:r>
            <a:endParaRPr lang="fr-FR"/>
          </a:p>
        </p:txBody>
      </p:sp>
      <p:sp>
        <p:nvSpPr>
          <p:cNvPr id="3"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1665AFD-2949-4B3D-8BF7-8CAC53C94E8A}" type="slidenum">
              <a:rPr lang="fr-FR" altLang="fr-FR"/>
              <a:pPr/>
              <a:t>‹N°›</a:t>
            </a:fld>
            <a:endParaRPr lang="fr-FR" altLang="fr-FR"/>
          </a:p>
        </p:txBody>
      </p:sp>
    </p:spTree>
    <p:extLst>
      <p:ext uri="{BB962C8B-B14F-4D97-AF65-F5344CB8AC3E}">
        <p14:creationId xmlns:p14="http://schemas.microsoft.com/office/powerpoint/2010/main" val="114935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asque titr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3501008"/>
            <a:ext cx="8147248" cy="2625155"/>
          </a:xfrm>
        </p:spPr>
        <p:txBody>
          <a:bodyPr/>
          <a:lstStyle>
            <a:lvl1pPr marL="0" indent="0" algn="r">
              <a:defRPr sz="2800">
                <a:latin typeface="Garamond" pitchFamily="18" charset="0"/>
              </a:defRPr>
            </a:lvl1pPr>
            <a:lvl2pPr>
              <a:defRPr sz="2400" u="sng"/>
            </a:lvl2pPr>
            <a:lvl3pPr>
              <a:defRPr sz="2000" b="1" u="none">
                <a:latin typeface="+mn-lt"/>
              </a:defRPr>
            </a:lvl3pPr>
            <a:lvl4pPr>
              <a:defRPr sz="20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
        <p:nvSpPr>
          <p:cNvPr id="10" name="Titre 9"/>
          <p:cNvSpPr>
            <a:spLocks noGrp="1"/>
          </p:cNvSpPr>
          <p:nvPr>
            <p:ph type="title"/>
          </p:nvPr>
        </p:nvSpPr>
        <p:spPr>
          <a:xfrm>
            <a:off x="539552" y="1340768"/>
            <a:ext cx="8136135" cy="1944216"/>
          </a:xfrm>
        </p:spPr>
        <p:txBody>
          <a:bodyPr/>
          <a:lstStyle/>
          <a:p>
            <a:r>
              <a:rPr lang="fr-FR" smtClean="0"/>
              <a:t>Cliquez pour modifier le style du titre</a:t>
            </a:r>
            <a:endParaRPr lang="fr-FR"/>
          </a:p>
        </p:txBody>
      </p:sp>
      <p:sp>
        <p:nvSpPr>
          <p:cNvPr id="4" name="Espace réservé du numéro de diapositive 13"/>
          <p:cNvSpPr>
            <a:spLocks noGrp="1"/>
          </p:cNvSpPr>
          <p:nvPr>
            <p:ph type="sldNum" sz="quarter" idx="10"/>
          </p:nvPr>
        </p:nvSpPr>
        <p:spPr/>
        <p:txBody>
          <a:bodyPr/>
          <a:lstStyle>
            <a:lvl1pPr>
              <a:defRPr>
                <a:solidFill>
                  <a:srgbClr val="000099"/>
                </a:solidFill>
              </a:defRPr>
            </a:lvl1pPr>
          </a:lstStyle>
          <a:p>
            <a:fld id="{B715A2E6-3174-4010-B6F3-1B9CB82D7E22}" type="slidenum">
              <a:rPr lang="fr-FR" altLang="fr-FR"/>
              <a:pPr/>
              <a:t>‹N°›</a:t>
            </a:fld>
            <a:endParaRPr lang="fr-FR" altLang="fr-FR"/>
          </a:p>
        </p:txBody>
      </p:sp>
      <p:sp>
        <p:nvSpPr>
          <p:cNvPr id="5" name="Espace réservé de la date 17"/>
          <p:cNvSpPr>
            <a:spLocks noGrp="1"/>
          </p:cNvSpPr>
          <p:nvPr>
            <p:ph type="dt" sz="quarter" idx="11"/>
          </p:nvPr>
        </p:nvSpPr>
        <p:spPr/>
        <p:txBody>
          <a:bodyPr/>
          <a:lstStyle>
            <a:lvl1pPr eaLnBrk="1" hangingPunct="1">
              <a:defRPr>
                <a:solidFill>
                  <a:srgbClr val="336699"/>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GT n°5 – 22 au 26 février 2016 à Abidjan, Côte d’Ivoire</a:t>
            </a:r>
          </a:p>
        </p:txBody>
      </p:sp>
      <p:sp>
        <p:nvSpPr>
          <p:cNvPr id="6" name="Espace réservé du pied de page 19"/>
          <p:cNvSpPr>
            <a:spLocks noGrp="1"/>
          </p:cNvSpPr>
          <p:nvPr>
            <p:ph type="ftr" sz="quarter" idx="12"/>
          </p:nvPr>
        </p:nvSpPr>
        <p:spPr/>
        <p:txBody>
          <a:bodyPr/>
          <a:lstStyle>
            <a:lvl1pPr eaLnBrk="1" hangingPunct="1">
              <a:defRPr>
                <a:solidFill>
                  <a:srgbClr val="336699"/>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Programme Régional UEMOA</a:t>
            </a:r>
          </a:p>
        </p:txBody>
      </p:sp>
    </p:spTree>
    <p:extLst>
      <p:ext uri="{BB962C8B-B14F-4D97-AF65-F5344CB8AC3E}">
        <p14:creationId xmlns:p14="http://schemas.microsoft.com/office/powerpoint/2010/main" val="344971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3"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5517F14-B7B3-419E-87B2-E2C3F7D5E36B}" type="slidenum">
              <a:rPr lang="fr-FR" altLang="fr-FR"/>
              <a:pPr/>
              <a:t>‹N°›</a:t>
            </a:fld>
            <a:endParaRPr lang="fr-FR" altLang="fr-FR"/>
          </a:p>
        </p:txBody>
      </p:sp>
    </p:spTree>
    <p:extLst>
      <p:ext uri="{BB962C8B-B14F-4D97-AF65-F5344CB8AC3E}">
        <p14:creationId xmlns:p14="http://schemas.microsoft.com/office/powerpoint/2010/main" val="3100599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8AD7708-F456-4FE1-A90B-0E74FDA43976}" type="slidenum">
              <a:rPr lang="fr-FR" altLang="fr-FR"/>
              <a:pPr/>
              <a:t>‹N°›</a:t>
            </a:fld>
            <a:endParaRPr lang="fr-FR" altLang="fr-FR"/>
          </a:p>
        </p:txBody>
      </p:sp>
    </p:spTree>
    <p:extLst>
      <p:ext uri="{BB962C8B-B14F-4D97-AF65-F5344CB8AC3E}">
        <p14:creationId xmlns:p14="http://schemas.microsoft.com/office/powerpoint/2010/main" val="279456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FE3E91-DB02-42B2-8768-52D2096885FE}" type="slidenum">
              <a:rPr lang="fr-FR" altLang="fr-FR"/>
              <a:pPr/>
              <a:t>‹N°›</a:t>
            </a:fld>
            <a:endParaRPr lang="fr-FR" altLang="fr-FR"/>
          </a:p>
        </p:txBody>
      </p:sp>
    </p:spTree>
    <p:extLst>
      <p:ext uri="{BB962C8B-B14F-4D97-AF65-F5344CB8AC3E}">
        <p14:creationId xmlns:p14="http://schemas.microsoft.com/office/powerpoint/2010/main" val="16467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0DAD90B-2C1C-4716-987D-DAD742D10D3E}" type="slidenum">
              <a:rPr lang="fr-FR" altLang="fr-FR"/>
              <a:pPr/>
              <a:t>‹N°›</a:t>
            </a:fld>
            <a:endParaRPr lang="fr-FR" altLang="fr-FR"/>
          </a:p>
        </p:txBody>
      </p:sp>
    </p:spTree>
    <p:extLst>
      <p:ext uri="{BB962C8B-B14F-4D97-AF65-F5344CB8AC3E}">
        <p14:creationId xmlns:p14="http://schemas.microsoft.com/office/powerpoint/2010/main" val="5516177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Arial"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Arial"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678F21-45AB-4D96-9F40-9169255FB71F}" type="slidenum">
              <a:rPr lang="fr-FR" altLang="fr-FR"/>
              <a:pPr/>
              <a:t>‹N°›</a:t>
            </a:fld>
            <a:endParaRPr lang="fr-FR" altLang="fr-FR"/>
          </a:p>
        </p:txBody>
      </p:sp>
    </p:spTree>
    <p:extLst>
      <p:ext uri="{BB962C8B-B14F-4D97-AF65-F5344CB8AC3E}">
        <p14:creationId xmlns:p14="http://schemas.microsoft.com/office/powerpoint/2010/main" val="2349408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BC34926D-057B-4D4B-B0F2-9E70EFA2A556}" type="slidenum">
              <a:rPr lang="fr-FR" altLang="fr-FR"/>
              <a:pPr/>
              <a:t>‹N°›</a:t>
            </a:fld>
            <a:endParaRPr lang="fr-FR" altLang="fr-FR"/>
          </a:p>
        </p:txBody>
      </p:sp>
    </p:spTree>
    <p:extLst>
      <p:ext uri="{BB962C8B-B14F-4D97-AF65-F5344CB8AC3E}">
        <p14:creationId xmlns:p14="http://schemas.microsoft.com/office/powerpoint/2010/main" val="1335464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05448C32-1701-45C4-AEF5-7B05E46D473C}" type="slidenum">
              <a:rPr lang="fr-FR" altLang="fr-FR"/>
              <a:pPr/>
              <a:t>‹N°›</a:t>
            </a:fld>
            <a:endParaRPr lang="fr-FR" altLang="fr-FR"/>
          </a:p>
        </p:txBody>
      </p:sp>
    </p:spTree>
    <p:extLst>
      <p:ext uri="{BB962C8B-B14F-4D97-AF65-F5344CB8AC3E}">
        <p14:creationId xmlns:p14="http://schemas.microsoft.com/office/powerpoint/2010/main" val="38654642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9DE9B0A4-6881-468D-A3B9-2E5084741F47}" type="slidenum">
              <a:rPr lang="fr-FR" altLang="fr-FR"/>
              <a:pPr/>
              <a:t>‹N°›</a:t>
            </a:fld>
            <a:endParaRPr lang="fr-FR" altLang="fr-FR"/>
          </a:p>
        </p:txBody>
      </p:sp>
    </p:spTree>
    <p:extLst>
      <p:ext uri="{BB962C8B-B14F-4D97-AF65-F5344CB8AC3E}">
        <p14:creationId xmlns:p14="http://schemas.microsoft.com/office/powerpoint/2010/main" val="86870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4058E965-0799-47D5-B63C-8BB93C468C73}" type="slidenum">
              <a:rPr lang="fr-FR" altLang="fr-FR"/>
              <a:pPr/>
              <a:t>‹N°›</a:t>
            </a:fld>
            <a:endParaRPr lang="fr-FR" altLang="fr-FR"/>
          </a:p>
        </p:txBody>
      </p:sp>
    </p:spTree>
    <p:extLst>
      <p:ext uri="{BB962C8B-B14F-4D97-AF65-F5344CB8AC3E}">
        <p14:creationId xmlns:p14="http://schemas.microsoft.com/office/powerpoint/2010/main" val="14651325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fld id="{1A0D3713-6194-4AAF-9FA3-C31B7788B572}" type="slidenum">
              <a:rPr lang="fr-FR" altLang="fr-FR"/>
              <a:pPr/>
              <a:t>‹N°›</a:t>
            </a:fld>
            <a:endParaRPr lang="fr-FR" altLang="fr-FR"/>
          </a:p>
        </p:txBody>
      </p:sp>
    </p:spTree>
    <p:extLst>
      <p:ext uri="{BB962C8B-B14F-4D97-AF65-F5344CB8AC3E}">
        <p14:creationId xmlns:p14="http://schemas.microsoft.com/office/powerpoint/2010/main" val="370954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Tree>
    <p:extLst>
      <p:ext uri="{BB962C8B-B14F-4D97-AF65-F5344CB8AC3E}">
        <p14:creationId xmlns:p14="http://schemas.microsoft.com/office/powerpoint/2010/main" val="21923637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fld id="{64717942-FD8F-4EDC-A3F0-077CB83AC4EA}" type="slidenum">
              <a:rPr lang="fr-FR" altLang="fr-FR"/>
              <a:pPr/>
              <a:t>‹N°›</a:t>
            </a:fld>
            <a:endParaRPr lang="fr-FR" altLang="fr-FR"/>
          </a:p>
        </p:txBody>
      </p:sp>
    </p:spTree>
    <p:extLst>
      <p:ext uri="{BB962C8B-B14F-4D97-AF65-F5344CB8AC3E}">
        <p14:creationId xmlns:p14="http://schemas.microsoft.com/office/powerpoint/2010/main" val="10974037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fld id="{C272B864-8E11-44DA-9F76-0E2A3B6BA619}" type="slidenum">
              <a:rPr lang="fr-FR" altLang="fr-FR"/>
              <a:pPr/>
              <a:t>‹N°›</a:t>
            </a:fld>
            <a:endParaRPr lang="fr-FR" altLang="fr-FR"/>
          </a:p>
        </p:txBody>
      </p:sp>
    </p:spTree>
    <p:extLst>
      <p:ext uri="{BB962C8B-B14F-4D97-AF65-F5344CB8AC3E}">
        <p14:creationId xmlns:p14="http://schemas.microsoft.com/office/powerpoint/2010/main" val="1608159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99836E7C-1C45-4ED2-A5B9-5DD878D943D9}" type="slidenum">
              <a:rPr lang="fr-FR" altLang="fr-FR"/>
              <a:pPr/>
              <a:t>‹N°›</a:t>
            </a:fld>
            <a:endParaRPr lang="fr-FR" altLang="fr-FR"/>
          </a:p>
        </p:txBody>
      </p:sp>
    </p:spTree>
    <p:extLst>
      <p:ext uri="{BB962C8B-B14F-4D97-AF65-F5344CB8AC3E}">
        <p14:creationId xmlns:p14="http://schemas.microsoft.com/office/powerpoint/2010/main" val="30042483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C3EA2671-7B74-4D7D-B5D2-862E9888F4E8}" type="slidenum">
              <a:rPr lang="fr-FR" altLang="fr-FR"/>
              <a:pPr/>
              <a:t>‹N°›</a:t>
            </a:fld>
            <a:endParaRPr lang="fr-FR" altLang="fr-FR"/>
          </a:p>
        </p:txBody>
      </p:sp>
    </p:spTree>
    <p:extLst>
      <p:ext uri="{BB962C8B-B14F-4D97-AF65-F5344CB8AC3E}">
        <p14:creationId xmlns:p14="http://schemas.microsoft.com/office/powerpoint/2010/main" val="1916657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91BA1C98-F36B-41F3-84E4-5F87ABF56230}" type="slidenum">
              <a:rPr lang="fr-FR" altLang="fr-FR"/>
              <a:pPr/>
              <a:t>‹N°›</a:t>
            </a:fld>
            <a:endParaRPr lang="fr-FR" altLang="fr-FR"/>
          </a:p>
        </p:txBody>
      </p:sp>
    </p:spTree>
    <p:extLst>
      <p:ext uri="{BB962C8B-B14F-4D97-AF65-F5344CB8AC3E}">
        <p14:creationId xmlns:p14="http://schemas.microsoft.com/office/powerpoint/2010/main" val="2702987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C12D5CBA-9E2B-47AD-B8D1-95002C57D189}" type="slidenum">
              <a:rPr lang="fr-FR" altLang="fr-FR"/>
              <a:pPr/>
              <a:t>‹N°›</a:t>
            </a:fld>
            <a:endParaRPr lang="fr-FR" altLang="fr-FR"/>
          </a:p>
        </p:txBody>
      </p:sp>
    </p:spTree>
    <p:extLst>
      <p:ext uri="{BB962C8B-B14F-4D97-AF65-F5344CB8AC3E}">
        <p14:creationId xmlns:p14="http://schemas.microsoft.com/office/powerpoint/2010/main" val="7510267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7BCE2B6A-EC88-4DB4-8F22-55E4619C4EFD}" type="slidenum">
              <a:rPr lang="fr-FR" altLang="fr-FR"/>
              <a:pPr/>
              <a:t>‹N°›</a:t>
            </a:fld>
            <a:endParaRPr lang="fr-FR" altLang="fr-FR"/>
          </a:p>
        </p:txBody>
      </p:sp>
    </p:spTree>
    <p:extLst>
      <p:ext uri="{BB962C8B-B14F-4D97-AF65-F5344CB8AC3E}">
        <p14:creationId xmlns:p14="http://schemas.microsoft.com/office/powerpoint/2010/main" val="41980414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11F11741-C862-4720-8415-9D9DE35AADA4}" type="slidenum">
              <a:rPr lang="fr-FR" altLang="fr-FR"/>
              <a:pPr/>
              <a:t>‹N°›</a:t>
            </a:fld>
            <a:endParaRPr lang="fr-FR" altLang="fr-FR"/>
          </a:p>
        </p:txBody>
      </p:sp>
    </p:spTree>
    <p:extLst>
      <p:ext uri="{BB962C8B-B14F-4D97-AF65-F5344CB8AC3E}">
        <p14:creationId xmlns:p14="http://schemas.microsoft.com/office/powerpoint/2010/main" val="35846896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700D2314-A192-4719-80F5-67F15FAFFD66}" type="slidenum">
              <a:rPr lang="fr-FR" altLang="fr-FR"/>
              <a:pPr/>
              <a:t>‹N°›</a:t>
            </a:fld>
            <a:endParaRPr lang="fr-FR" altLang="fr-FR"/>
          </a:p>
        </p:txBody>
      </p:sp>
    </p:spTree>
    <p:extLst>
      <p:ext uri="{BB962C8B-B14F-4D97-AF65-F5344CB8AC3E}">
        <p14:creationId xmlns:p14="http://schemas.microsoft.com/office/powerpoint/2010/main" val="27596408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5D43757A-B364-499F-8BA9-8DC84FB6CF3D}" type="slidenum">
              <a:rPr lang="fr-FR" altLang="fr-FR"/>
              <a:pPr/>
              <a:t>‹N°›</a:t>
            </a:fld>
            <a:endParaRPr lang="fr-FR" altLang="fr-FR"/>
          </a:p>
        </p:txBody>
      </p:sp>
    </p:spTree>
    <p:extLst>
      <p:ext uri="{BB962C8B-B14F-4D97-AF65-F5344CB8AC3E}">
        <p14:creationId xmlns:p14="http://schemas.microsoft.com/office/powerpoint/2010/main" val="423170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5" name="Espace réservé du numéro de diapositive 13"/>
          <p:cNvSpPr txBox="1">
            <a:spLocks/>
          </p:cNvSpPr>
          <p:nvPr userDrawn="1"/>
        </p:nvSpPr>
        <p:spPr>
          <a:xfrm>
            <a:off x="8027988" y="6356350"/>
            <a:ext cx="658812" cy="365125"/>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5EE6B21-B4E0-445A-90E3-E1F5C5622512}" type="slidenum">
              <a:rPr lang="fr-FR" altLang="fr-FR" sz="1400" b="1">
                <a:solidFill>
                  <a:srgbClr val="336699"/>
                </a:solidFill>
                <a:latin typeface="Garamond" pitchFamily="18" charset="0"/>
              </a:rPr>
              <a:pPr algn="r" eaLnBrk="1" hangingPunct="1"/>
              <a:t>‹N°›</a:t>
            </a:fld>
            <a:endParaRPr lang="fr-FR" altLang="fr-FR" sz="1400" b="1">
              <a:solidFill>
                <a:srgbClr val="336699"/>
              </a:solidFill>
              <a:latin typeface="Garamond" pitchFamily="18" charset="0"/>
            </a:endParaRPr>
          </a:p>
        </p:txBody>
      </p:sp>
      <p:sp>
        <p:nvSpPr>
          <p:cNvPr id="6" name="Rectangle 5"/>
          <p:cNvSpPr/>
          <p:nvPr userDrawn="1"/>
        </p:nvSpPr>
        <p:spPr>
          <a:xfrm>
            <a:off x="0" y="1"/>
            <a:ext cx="9036496" cy="764704"/>
          </a:xfrm>
          <a:prstGeom prst="rect">
            <a:avLst/>
          </a:prstGeom>
          <a:gradFill>
            <a:gsLst>
              <a:gs pos="90000">
                <a:srgbClr val="006699"/>
              </a:gs>
              <a:gs pos="0">
                <a:schemeClr val="accent1">
                  <a:tint val="44500"/>
                  <a:satMod val="160000"/>
                </a:schemeClr>
              </a:gs>
              <a:gs pos="100000">
                <a:schemeClr val="accent1">
                  <a:tint val="23500"/>
                  <a:satMod val="160000"/>
                </a:schemeClr>
              </a:gs>
            </a:gsLst>
            <a:path path="circle">
              <a:fillToRect l="100000" t="100000"/>
            </a:path>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pic>
        <p:nvPicPr>
          <p:cNvPr id="7" name="Image 17" descr="logo ppt consortiu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3175"/>
            <a:ext cx="14366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cteur droit 9"/>
          <p:cNvCxnSpPr/>
          <p:nvPr userDrawn="1"/>
        </p:nvCxnSpPr>
        <p:spPr>
          <a:xfrm>
            <a:off x="0" y="6308725"/>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age 1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74050" y="0"/>
            <a:ext cx="8636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ce réservé du contenu 2"/>
          <p:cNvSpPr>
            <a:spLocks noGrp="1"/>
          </p:cNvSpPr>
          <p:nvPr>
            <p:ph idx="1"/>
          </p:nvPr>
        </p:nvSpPr>
        <p:spPr>
          <a:xfrm>
            <a:off x="1619672" y="1196752"/>
            <a:ext cx="7067128" cy="5001419"/>
          </a:xfrm>
        </p:spPr>
        <p:txBody>
          <a:bodyPr/>
          <a:lstStyle>
            <a:lvl1pPr marL="0" indent="0" algn="r">
              <a:buNone/>
              <a:defRPr sz="2600">
                <a:latin typeface="Garamond" pitchFamily="18" charset="0"/>
              </a:defRPr>
            </a:lvl1pPr>
            <a:lvl2pPr marL="542925" indent="-457200">
              <a:spcBef>
                <a:spcPts val="0"/>
              </a:spcBef>
              <a:buSzPct val="85000"/>
              <a:buFont typeface="Wingdings" pitchFamily="2" charset="2"/>
              <a:buChar char="ü"/>
              <a:defRPr sz="2400" u="sng"/>
            </a:lvl2pPr>
            <a:lvl3pPr marL="1080000" marR="0" indent="-360000" algn="l" defTabSz="914400" rtl="0" eaLnBrk="0" fontAlgn="base" latinLnBrk="0" hangingPunct="0">
              <a:lnSpc>
                <a:spcPct val="100000"/>
              </a:lnSpc>
              <a:spcBef>
                <a:spcPts val="0"/>
              </a:spcBef>
              <a:spcAft>
                <a:spcPct val="0"/>
              </a:spcAft>
              <a:buClrTx/>
              <a:buSzPct val="85000"/>
              <a:buFont typeface="Wingdings" pitchFamily="2" charset="2"/>
              <a:buNone/>
              <a:tabLst/>
              <a:defRPr sz="1800" b="0" u="none" baseline="0">
                <a:latin typeface="+mn-lt"/>
                <a:sym typeface="Wingdings"/>
              </a:defRPr>
            </a:lvl3pPr>
            <a:lvl4pPr>
              <a:spcBef>
                <a:spcPts val="0"/>
              </a:spcBef>
              <a:buSzPct val="85000"/>
              <a:buNone/>
              <a:defRPr sz="18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9" name="Espace réservé du texte 3"/>
          <p:cNvSpPr>
            <a:spLocks noGrp="1"/>
          </p:cNvSpPr>
          <p:nvPr>
            <p:ph type="body" sz="half" idx="2"/>
          </p:nvPr>
        </p:nvSpPr>
        <p:spPr>
          <a:xfrm>
            <a:off x="0" y="1340768"/>
            <a:ext cx="1331639" cy="4608512"/>
          </a:xfrm>
        </p:spPr>
        <p:txBody>
          <a:bodyPr>
            <a:normAutofit/>
          </a:bodyPr>
          <a:lstStyle>
            <a:lvl1pPr marL="0" indent="0" algn="l">
              <a:spcBef>
                <a:spcPts val="600"/>
              </a:spcBef>
              <a:buSzPct val="100000"/>
              <a:buFont typeface="+mj-lt"/>
              <a:buNone/>
              <a:defRPr sz="1600" b="1" u="sng">
                <a:solidFill>
                  <a:schemeClr val="accent4">
                    <a:lumMod val="75000"/>
                  </a:schemeClr>
                </a:solidFill>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16" name="Titre 1"/>
          <p:cNvSpPr>
            <a:spLocks noGrp="1"/>
          </p:cNvSpPr>
          <p:nvPr>
            <p:ph type="ctrTitle"/>
          </p:nvPr>
        </p:nvSpPr>
        <p:spPr>
          <a:xfrm>
            <a:off x="1634480" y="29793"/>
            <a:ext cx="7052320" cy="764704"/>
          </a:xfrm>
          <a:prstGeom prst="rect">
            <a:avLst/>
          </a:prstGeom>
        </p:spPr>
        <p:txBody>
          <a:bodyPr anchor="ctr"/>
          <a:lstStyle>
            <a:lvl1pPr>
              <a:defRPr sz="2600" b="1" u="none">
                <a:solidFill>
                  <a:schemeClr val="bg1"/>
                </a:solidFill>
                <a:latin typeface="Garamond" pitchFamily="18" charset="0"/>
              </a:defRPr>
            </a:lvl1pPr>
          </a:lstStyle>
          <a:p>
            <a:r>
              <a:rPr lang="fr-FR" dirty="0" smtClean="0"/>
              <a:t>Cliquez pour modifier le style du titre</a:t>
            </a:r>
            <a:endParaRPr lang="fr-FR" dirty="0"/>
          </a:p>
        </p:txBody>
      </p:sp>
    </p:spTree>
    <p:extLst>
      <p:ext uri="{BB962C8B-B14F-4D97-AF65-F5344CB8AC3E}">
        <p14:creationId xmlns:p14="http://schemas.microsoft.com/office/powerpoint/2010/main" val="12353936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fld id="{EA076D60-ACD9-4763-B9AD-D2D8A76AD91C}" type="slidenum">
              <a:rPr lang="fr-FR" altLang="fr-FR"/>
              <a:pPr/>
              <a:t>‹N°›</a:t>
            </a:fld>
            <a:endParaRPr lang="fr-FR" altLang="fr-FR"/>
          </a:p>
        </p:txBody>
      </p:sp>
    </p:spTree>
    <p:extLst>
      <p:ext uri="{BB962C8B-B14F-4D97-AF65-F5344CB8AC3E}">
        <p14:creationId xmlns:p14="http://schemas.microsoft.com/office/powerpoint/2010/main" val="9838101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fld id="{1C0C9FB9-C6CD-4215-BE39-441D37411479}" type="slidenum">
              <a:rPr lang="fr-FR" altLang="fr-FR"/>
              <a:pPr/>
              <a:t>‹N°›</a:t>
            </a:fld>
            <a:endParaRPr lang="fr-FR" altLang="fr-FR"/>
          </a:p>
        </p:txBody>
      </p:sp>
    </p:spTree>
    <p:extLst>
      <p:ext uri="{BB962C8B-B14F-4D97-AF65-F5344CB8AC3E}">
        <p14:creationId xmlns:p14="http://schemas.microsoft.com/office/powerpoint/2010/main" val="8469318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fld id="{BC950C81-52FC-4EDF-8C9E-3AACF714D4F0}" type="slidenum">
              <a:rPr lang="fr-FR" altLang="fr-FR"/>
              <a:pPr/>
              <a:t>‹N°›</a:t>
            </a:fld>
            <a:endParaRPr lang="fr-FR" altLang="fr-FR"/>
          </a:p>
        </p:txBody>
      </p:sp>
    </p:spTree>
    <p:extLst>
      <p:ext uri="{BB962C8B-B14F-4D97-AF65-F5344CB8AC3E}">
        <p14:creationId xmlns:p14="http://schemas.microsoft.com/office/powerpoint/2010/main" val="3344028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048D2FE4-3A78-4663-8DBC-CDA03D13820E}" type="slidenum">
              <a:rPr lang="fr-FR" altLang="fr-FR"/>
              <a:pPr/>
              <a:t>‹N°›</a:t>
            </a:fld>
            <a:endParaRPr lang="fr-FR" altLang="fr-FR"/>
          </a:p>
        </p:txBody>
      </p:sp>
    </p:spTree>
    <p:extLst>
      <p:ext uri="{BB962C8B-B14F-4D97-AF65-F5344CB8AC3E}">
        <p14:creationId xmlns:p14="http://schemas.microsoft.com/office/powerpoint/2010/main" val="29788991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52655CD8-54C3-4A2B-A39E-E75D4F31E046}" type="slidenum">
              <a:rPr lang="fr-FR" altLang="fr-FR"/>
              <a:pPr/>
              <a:t>‹N°›</a:t>
            </a:fld>
            <a:endParaRPr lang="fr-FR" altLang="fr-FR"/>
          </a:p>
        </p:txBody>
      </p:sp>
    </p:spTree>
    <p:extLst>
      <p:ext uri="{BB962C8B-B14F-4D97-AF65-F5344CB8AC3E}">
        <p14:creationId xmlns:p14="http://schemas.microsoft.com/office/powerpoint/2010/main" val="39740009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95960DB9-E576-43DA-9DB3-8E1CFEE28A65}" type="slidenum">
              <a:rPr lang="fr-FR" altLang="fr-FR"/>
              <a:pPr/>
              <a:t>‹N°›</a:t>
            </a:fld>
            <a:endParaRPr lang="fr-FR" altLang="fr-FR"/>
          </a:p>
        </p:txBody>
      </p:sp>
    </p:spTree>
    <p:extLst>
      <p:ext uri="{BB962C8B-B14F-4D97-AF65-F5344CB8AC3E}">
        <p14:creationId xmlns:p14="http://schemas.microsoft.com/office/powerpoint/2010/main" val="11199299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EB8B03E9-7745-4A40-AB0E-2155B4799B15}" type="slidenum">
              <a:rPr lang="fr-FR" altLang="fr-FR"/>
              <a:pPr/>
              <a:t>‹N°›</a:t>
            </a:fld>
            <a:endParaRPr lang="fr-FR" altLang="fr-FR"/>
          </a:p>
        </p:txBody>
      </p:sp>
    </p:spTree>
    <p:extLst>
      <p:ext uri="{BB962C8B-B14F-4D97-AF65-F5344CB8AC3E}">
        <p14:creationId xmlns:p14="http://schemas.microsoft.com/office/powerpoint/2010/main" val="25494371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33566772-AADD-46E5-919F-F8C6AF8179E3}" type="slidenum">
              <a:rPr lang="fr-FR" altLang="fr-FR"/>
              <a:pPr/>
              <a:t>‹N°›</a:t>
            </a:fld>
            <a:endParaRPr lang="fr-FR" altLang="fr-FR"/>
          </a:p>
        </p:txBody>
      </p:sp>
    </p:spTree>
    <p:extLst>
      <p:ext uri="{BB962C8B-B14F-4D97-AF65-F5344CB8AC3E}">
        <p14:creationId xmlns:p14="http://schemas.microsoft.com/office/powerpoint/2010/main" val="31766917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2C2AAA08-BCDA-464B-9663-261ECF0E6A20}" type="slidenum">
              <a:rPr lang="fr-FR" altLang="fr-FR"/>
              <a:pPr/>
              <a:t>‹N°›</a:t>
            </a:fld>
            <a:endParaRPr lang="fr-FR" altLang="fr-FR"/>
          </a:p>
        </p:txBody>
      </p:sp>
    </p:spTree>
    <p:extLst>
      <p:ext uri="{BB962C8B-B14F-4D97-AF65-F5344CB8AC3E}">
        <p14:creationId xmlns:p14="http://schemas.microsoft.com/office/powerpoint/2010/main" val="24058791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F858A042-C0AD-437B-B36F-C561036F49A1}" type="slidenum">
              <a:rPr lang="fr-FR" altLang="fr-FR"/>
              <a:pPr/>
              <a:t>‹N°›</a:t>
            </a:fld>
            <a:endParaRPr lang="fr-FR" altLang="fr-FR"/>
          </a:p>
        </p:txBody>
      </p:sp>
    </p:spTree>
    <p:extLst>
      <p:ext uri="{BB962C8B-B14F-4D97-AF65-F5344CB8AC3E}">
        <p14:creationId xmlns:p14="http://schemas.microsoft.com/office/powerpoint/2010/main" val="363161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A9BFD48-7B9E-4349-A849-E68CF78BFCEA}" type="slidenum">
              <a:rPr lang="fr-FR" altLang="fr-FR"/>
              <a:pPr/>
              <a:t>‹N°›</a:t>
            </a:fld>
            <a:endParaRPr lang="fr-FR" altLang="fr-FR"/>
          </a:p>
        </p:txBody>
      </p:sp>
    </p:spTree>
    <p:extLst>
      <p:ext uri="{BB962C8B-B14F-4D97-AF65-F5344CB8AC3E}">
        <p14:creationId xmlns:p14="http://schemas.microsoft.com/office/powerpoint/2010/main" val="8548801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C2BA4FA3-9382-40B1-93CF-C2A5F9F4CC69}" type="slidenum">
              <a:rPr lang="fr-FR" altLang="fr-FR"/>
              <a:pPr/>
              <a:t>‹N°›</a:t>
            </a:fld>
            <a:endParaRPr lang="fr-FR" altLang="fr-FR"/>
          </a:p>
        </p:txBody>
      </p:sp>
    </p:spTree>
    <p:extLst>
      <p:ext uri="{BB962C8B-B14F-4D97-AF65-F5344CB8AC3E}">
        <p14:creationId xmlns:p14="http://schemas.microsoft.com/office/powerpoint/2010/main" val="42202345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fld id="{87F63532-751F-468D-ACB6-063DE0FFD7D6}" type="slidenum">
              <a:rPr lang="fr-FR" altLang="fr-FR"/>
              <a:pPr/>
              <a:t>‹N°›</a:t>
            </a:fld>
            <a:endParaRPr lang="fr-FR" altLang="fr-FR"/>
          </a:p>
        </p:txBody>
      </p:sp>
    </p:spTree>
    <p:extLst>
      <p:ext uri="{BB962C8B-B14F-4D97-AF65-F5344CB8AC3E}">
        <p14:creationId xmlns:p14="http://schemas.microsoft.com/office/powerpoint/2010/main" val="30879331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fld id="{42E8BB95-F8DE-4823-9A10-750AC62526F8}" type="slidenum">
              <a:rPr lang="fr-FR" altLang="fr-FR"/>
              <a:pPr/>
              <a:t>‹N°›</a:t>
            </a:fld>
            <a:endParaRPr lang="fr-FR" altLang="fr-FR"/>
          </a:p>
        </p:txBody>
      </p:sp>
    </p:spTree>
    <p:extLst>
      <p:ext uri="{BB962C8B-B14F-4D97-AF65-F5344CB8AC3E}">
        <p14:creationId xmlns:p14="http://schemas.microsoft.com/office/powerpoint/2010/main" val="9411645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fld id="{70AB5FB8-EE95-4F30-BBE2-4482C3626832}" type="slidenum">
              <a:rPr lang="fr-FR" altLang="fr-FR"/>
              <a:pPr/>
              <a:t>‹N°›</a:t>
            </a:fld>
            <a:endParaRPr lang="fr-FR" altLang="fr-FR"/>
          </a:p>
        </p:txBody>
      </p:sp>
    </p:spTree>
    <p:extLst>
      <p:ext uri="{BB962C8B-B14F-4D97-AF65-F5344CB8AC3E}">
        <p14:creationId xmlns:p14="http://schemas.microsoft.com/office/powerpoint/2010/main" val="14268142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85E2CF53-44DE-4B20-91C1-8F9DB6603787}" type="slidenum">
              <a:rPr lang="fr-FR" altLang="fr-FR"/>
              <a:pPr/>
              <a:t>‹N°›</a:t>
            </a:fld>
            <a:endParaRPr lang="fr-FR" altLang="fr-FR"/>
          </a:p>
        </p:txBody>
      </p:sp>
    </p:spTree>
    <p:extLst>
      <p:ext uri="{BB962C8B-B14F-4D97-AF65-F5344CB8AC3E}">
        <p14:creationId xmlns:p14="http://schemas.microsoft.com/office/powerpoint/2010/main" val="42312311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fld id="{E0FCE435-525D-427E-B272-01463C561497}" type="slidenum">
              <a:rPr lang="fr-FR" altLang="fr-FR"/>
              <a:pPr/>
              <a:t>‹N°›</a:t>
            </a:fld>
            <a:endParaRPr lang="fr-FR" altLang="fr-FR"/>
          </a:p>
        </p:txBody>
      </p:sp>
    </p:spTree>
    <p:extLst>
      <p:ext uri="{BB962C8B-B14F-4D97-AF65-F5344CB8AC3E}">
        <p14:creationId xmlns:p14="http://schemas.microsoft.com/office/powerpoint/2010/main" val="37852377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1613D475-9151-4E53-A5EC-186272838295}" type="slidenum">
              <a:rPr lang="fr-FR" altLang="fr-FR"/>
              <a:pPr/>
              <a:t>‹N°›</a:t>
            </a:fld>
            <a:endParaRPr lang="fr-FR" altLang="fr-FR"/>
          </a:p>
        </p:txBody>
      </p:sp>
    </p:spTree>
    <p:extLst>
      <p:ext uri="{BB962C8B-B14F-4D97-AF65-F5344CB8AC3E}">
        <p14:creationId xmlns:p14="http://schemas.microsoft.com/office/powerpoint/2010/main" val="15298900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fld id="{C95CBFC8-D1C6-48D9-8504-C7B79B754E6E}" type="slidenum">
              <a:rPr lang="fr-FR" altLang="fr-FR"/>
              <a:pPr/>
              <a:t>‹N°›</a:t>
            </a:fld>
            <a:endParaRPr lang="fr-FR" altLang="fr-FR"/>
          </a:p>
        </p:txBody>
      </p:sp>
    </p:spTree>
    <p:extLst>
      <p:ext uri="{BB962C8B-B14F-4D97-AF65-F5344CB8AC3E}">
        <p14:creationId xmlns:p14="http://schemas.microsoft.com/office/powerpoint/2010/main" val="52258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buNone/>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buNone/>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F896DBB-D539-476C-A4C1-5CA8032FB795}" type="slidenum">
              <a:rPr lang="fr-FR" altLang="fr-FR"/>
              <a:pPr/>
              <a:t>‹N°›</a:t>
            </a:fld>
            <a:endParaRPr lang="fr-FR" altLang="fr-FR"/>
          </a:p>
        </p:txBody>
      </p:sp>
    </p:spTree>
    <p:extLst>
      <p:ext uri="{BB962C8B-B14F-4D97-AF65-F5344CB8AC3E}">
        <p14:creationId xmlns:p14="http://schemas.microsoft.com/office/powerpoint/2010/main" val="325050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8"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6C8FD3B-E412-4110-9CD4-11C67A2ACB06}" type="slidenum">
              <a:rPr lang="fr-FR" altLang="fr-FR"/>
              <a:pPr/>
              <a:t>‹N°›</a:t>
            </a:fld>
            <a:endParaRPr lang="fr-FR" altLang="fr-FR"/>
          </a:p>
        </p:txBody>
      </p:sp>
    </p:spTree>
    <p:extLst>
      <p:ext uri="{BB962C8B-B14F-4D97-AF65-F5344CB8AC3E}">
        <p14:creationId xmlns:p14="http://schemas.microsoft.com/office/powerpoint/2010/main" val="610603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9C4021F-514F-4ACD-9E2C-E1AB4866B1C3}" type="slidenum">
              <a:rPr lang="fr-FR" altLang="fr-FR"/>
              <a:pPr/>
              <a:t>‹N°›</a:t>
            </a:fld>
            <a:endParaRPr lang="fr-FR" altLang="fr-FR"/>
          </a:p>
        </p:txBody>
      </p:sp>
    </p:spTree>
    <p:extLst>
      <p:ext uri="{BB962C8B-B14F-4D97-AF65-F5344CB8AC3E}">
        <p14:creationId xmlns:p14="http://schemas.microsoft.com/office/powerpoint/2010/main" val="334925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457200" y="6356350"/>
            <a:ext cx="2133600" cy="365125"/>
          </a:xfrm>
          <a:prstGeom prst="rect">
            <a:avLst/>
          </a:prstGeom>
        </p:spPr>
        <p:txBody>
          <a:bodyPr/>
          <a:lstStyle>
            <a:lvl1pPr eaLnBrk="1" hangingPunct="1">
              <a:defRPr>
                <a:latin typeface="Arial" pitchFamily="34" charset="0"/>
                <a:cs typeface="Arial" pitchFamily="34" charset="0"/>
              </a:defRPr>
            </a:lvl1pPr>
          </a:lstStyle>
          <a:p>
            <a:pPr>
              <a:defRPr/>
            </a:pPr>
            <a:r>
              <a:rPr lang="fr-FR"/>
              <a:t>GT n°1 - 16 au 20 Mai 2011, Ouagadougou</a:t>
            </a:r>
          </a:p>
        </p:txBody>
      </p:sp>
      <p:sp>
        <p:nvSpPr>
          <p:cNvPr id="3" name="Espace réservé du pied de page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itchFamily="34" charset="0"/>
                <a:cs typeface="Arial" pitchFamily="34" charset="0"/>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F728A9C-3227-42F7-BFE2-B9BEDA09A951}" type="slidenum">
              <a:rPr lang="fr-FR" altLang="fr-FR"/>
              <a:pPr/>
              <a:t>‹N°›</a:t>
            </a:fld>
            <a:endParaRPr lang="fr-FR" altLang="fr-FR"/>
          </a:p>
        </p:txBody>
      </p:sp>
    </p:spTree>
    <p:extLst>
      <p:ext uri="{BB962C8B-B14F-4D97-AF65-F5344CB8AC3E}">
        <p14:creationId xmlns:p14="http://schemas.microsoft.com/office/powerpoint/2010/main" val="875347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6.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exte 2"/>
          <p:cNvSpPr>
            <a:spLocks noGrp="1"/>
          </p:cNvSpPr>
          <p:nvPr>
            <p:ph type="body" idx="1"/>
          </p:nvPr>
        </p:nvSpPr>
        <p:spPr bwMode="auto">
          <a:xfrm>
            <a:off x="539750" y="2781300"/>
            <a:ext cx="8135938" cy="337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	Troisième niveau</a:t>
            </a:r>
          </a:p>
          <a:p>
            <a:pPr lvl="3"/>
            <a:r>
              <a:rPr lang="fr-FR" altLang="fr-FR" smtClean="0"/>
              <a:t>	Quatrième niveau</a:t>
            </a:r>
          </a:p>
        </p:txBody>
      </p:sp>
      <p:sp>
        <p:nvSpPr>
          <p:cNvPr id="1027" name="Espace réservé du titre 22"/>
          <p:cNvSpPr>
            <a:spLocks noGrp="1"/>
          </p:cNvSpPr>
          <p:nvPr>
            <p:ph type="title"/>
          </p:nvPr>
        </p:nvSpPr>
        <p:spPr bwMode="auto">
          <a:xfrm>
            <a:off x="468313" y="1268413"/>
            <a:ext cx="8207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pic>
        <p:nvPicPr>
          <p:cNvPr id="1028" name="Picture 20" descr="\\yankee\datas\c.escaravage\Mes documents\UEMOA\logo partenaires\image pPT.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163" y="49213"/>
            <a:ext cx="90836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13"/>
          <p:cNvSpPr>
            <a:spLocks noGrp="1"/>
          </p:cNvSpPr>
          <p:nvPr>
            <p:ph type="sldNum" sz="quarter" idx="4"/>
          </p:nvPr>
        </p:nvSpPr>
        <p:spPr>
          <a:xfrm>
            <a:off x="8027988" y="6356350"/>
            <a:ext cx="658812"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006699"/>
                </a:solidFill>
                <a:latin typeface="Garamond" pitchFamily="18" charset="0"/>
              </a:defRPr>
            </a:lvl1pPr>
          </a:lstStyle>
          <a:p>
            <a:fld id="{CA7CBE8E-E271-4B7E-94DC-17F7112B504B}" type="slidenum">
              <a:rPr lang="fr-FR" altLang="fr-FR"/>
              <a:pPr/>
              <a:t>‹N°›</a:t>
            </a:fld>
            <a:endParaRPr lang="fr-FR" altLang="fr-FR"/>
          </a:p>
        </p:txBody>
      </p:sp>
      <p:cxnSp>
        <p:nvCxnSpPr>
          <p:cNvPr id="8" name="Connecteur droit 7"/>
          <p:cNvCxnSpPr/>
          <p:nvPr userDrawn="1"/>
        </p:nvCxnSpPr>
        <p:spPr>
          <a:xfrm>
            <a:off x="0" y="630078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Espace réservé de la date 17"/>
          <p:cNvSpPr>
            <a:spLocks noGrp="1"/>
          </p:cNvSpPr>
          <p:nvPr>
            <p:ph type="dt" sz="quarter" idx="2"/>
          </p:nvPr>
        </p:nvSpPr>
        <p:spPr bwMode="auto">
          <a:xfrm>
            <a:off x="3635375" y="6373813"/>
            <a:ext cx="47529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b="1">
                <a:solidFill>
                  <a:srgbClr val="336699"/>
                </a:solidFill>
                <a:latin typeface="+mn-lt"/>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GT n°5 – 22 au 26 février 2016 à Abidjan, Côte d’Ivoire</a:t>
            </a:r>
            <a:endParaRPr lang="fr-FR" altLang="fr-FR" dirty="0"/>
          </a:p>
        </p:txBody>
      </p:sp>
      <p:sp>
        <p:nvSpPr>
          <p:cNvPr id="12" name="Espace réservé du pied de page 19"/>
          <p:cNvSpPr>
            <a:spLocks noGrp="1"/>
          </p:cNvSpPr>
          <p:nvPr>
            <p:ph type="ftr" sz="quarter" idx="3"/>
          </p:nvPr>
        </p:nvSpPr>
        <p:spPr bwMode="auto">
          <a:xfrm>
            <a:off x="6350" y="6381750"/>
            <a:ext cx="37449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b="1">
                <a:solidFill>
                  <a:srgbClr val="336699"/>
                </a:solidFill>
                <a:latin typeface="+mn-lt"/>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Programme Régional UEMOA</a:t>
            </a:r>
            <a:endParaRPr lang="fr-FR" altLang="fr-FR" dirty="0"/>
          </a:p>
        </p:txBody>
      </p:sp>
    </p:spTree>
  </p:cSld>
  <p:clrMap bg1="lt1" tx1="dk1" bg2="lt2" tx2="dk2" accent1="accent1" accent2="accent2" accent3="accent3" accent4="accent4" accent5="accent5" accent6="accent6" hlink="hlink" folHlink="folHlink"/>
  <p:sldLayoutIdLst>
    <p:sldLayoutId id="2147487419" r:id="rId1"/>
    <p:sldLayoutId id="2147487420" r:id="rId2"/>
  </p:sldLayoutIdLst>
  <p:timing>
    <p:tnLst>
      <p:par>
        <p:cTn id="1" dur="indefinite" restart="never" nodeType="tmRoot"/>
      </p:par>
    </p:tnLst>
  </p:timing>
  <p:hf hdr="0"/>
  <p:txStyles>
    <p:titleStyle>
      <a:lvl1pPr algn="r" rtl="0" eaLnBrk="0" fontAlgn="base" hangingPunct="0">
        <a:spcBef>
          <a:spcPct val="0"/>
        </a:spcBef>
        <a:spcAft>
          <a:spcPct val="0"/>
        </a:spcAft>
        <a:defRPr sz="2800" b="1" kern="1200">
          <a:solidFill>
            <a:srgbClr val="604A7B"/>
          </a:solidFill>
          <a:latin typeface="+mj-lt"/>
          <a:ea typeface="+mj-ea"/>
          <a:cs typeface="+mj-cs"/>
        </a:defRPr>
      </a:lvl1pPr>
      <a:lvl2pPr algn="r" rtl="0" eaLnBrk="0" fontAlgn="base" hangingPunct="0">
        <a:spcBef>
          <a:spcPct val="0"/>
        </a:spcBef>
        <a:spcAft>
          <a:spcPct val="0"/>
        </a:spcAft>
        <a:defRPr sz="2800" b="1">
          <a:solidFill>
            <a:srgbClr val="604A7B"/>
          </a:solidFill>
          <a:latin typeface="Calibri" pitchFamily="34" charset="0"/>
        </a:defRPr>
      </a:lvl2pPr>
      <a:lvl3pPr algn="r" rtl="0" eaLnBrk="0" fontAlgn="base" hangingPunct="0">
        <a:spcBef>
          <a:spcPct val="0"/>
        </a:spcBef>
        <a:spcAft>
          <a:spcPct val="0"/>
        </a:spcAft>
        <a:defRPr sz="2800" b="1">
          <a:solidFill>
            <a:srgbClr val="604A7B"/>
          </a:solidFill>
          <a:latin typeface="Calibri" pitchFamily="34" charset="0"/>
        </a:defRPr>
      </a:lvl3pPr>
      <a:lvl4pPr algn="r" rtl="0" eaLnBrk="0" fontAlgn="base" hangingPunct="0">
        <a:spcBef>
          <a:spcPct val="0"/>
        </a:spcBef>
        <a:spcAft>
          <a:spcPct val="0"/>
        </a:spcAft>
        <a:defRPr sz="2800" b="1">
          <a:solidFill>
            <a:srgbClr val="604A7B"/>
          </a:solidFill>
          <a:latin typeface="Calibri" pitchFamily="34" charset="0"/>
        </a:defRPr>
      </a:lvl4pPr>
      <a:lvl5pPr algn="r" rtl="0" eaLnBrk="0" fontAlgn="base" hangingPunct="0">
        <a:spcBef>
          <a:spcPct val="0"/>
        </a:spcBef>
        <a:spcAft>
          <a:spcPct val="0"/>
        </a:spcAft>
        <a:defRPr sz="2800" b="1">
          <a:solidFill>
            <a:srgbClr val="604A7B"/>
          </a:solidFill>
          <a:latin typeface="Calibri" pitchFamily="34" charset="0"/>
        </a:defRPr>
      </a:lvl5pPr>
      <a:lvl6pPr marL="457200" algn="r" rtl="0" fontAlgn="base">
        <a:spcBef>
          <a:spcPct val="0"/>
        </a:spcBef>
        <a:spcAft>
          <a:spcPct val="0"/>
        </a:spcAft>
        <a:defRPr sz="2800" b="1">
          <a:solidFill>
            <a:schemeClr val="tx1"/>
          </a:solidFill>
          <a:latin typeface="Calibri" pitchFamily="34" charset="0"/>
        </a:defRPr>
      </a:lvl6pPr>
      <a:lvl7pPr marL="914400" algn="r" rtl="0" fontAlgn="base">
        <a:spcBef>
          <a:spcPct val="0"/>
        </a:spcBef>
        <a:spcAft>
          <a:spcPct val="0"/>
        </a:spcAft>
        <a:defRPr sz="2800" b="1">
          <a:solidFill>
            <a:schemeClr val="tx1"/>
          </a:solidFill>
          <a:latin typeface="Calibri" pitchFamily="34" charset="0"/>
        </a:defRPr>
      </a:lvl7pPr>
      <a:lvl8pPr marL="1371600" algn="r" rtl="0" fontAlgn="base">
        <a:spcBef>
          <a:spcPct val="0"/>
        </a:spcBef>
        <a:spcAft>
          <a:spcPct val="0"/>
        </a:spcAft>
        <a:defRPr sz="2800" b="1">
          <a:solidFill>
            <a:schemeClr val="tx1"/>
          </a:solidFill>
          <a:latin typeface="Calibri" pitchFamily="34" charset="0"/>
        </a:defRPr>
      </a:lvl8pPr>
      <a:lvl9pPr marL="1828800" algn="r" rtl="0" fontAlgn="base">
        <a:spcBef>
          <a:spcPct val="0"/>
        </a:spcBef>
        <a:spcAft>
          <a:spcPct val="0"/>
        </a:spcAft>
        <a:defRPr sz="2800" b="1">
          <a:solidFill>
            <a:schemeClr val="tx1"/>
          </a:solidFill>
          <a:latin typeface="Calibri" pitchFamily="34" charset="0"/>
        </a:defRPr>
      </a:lvl9pPr>
    </p:titleStyle>
    <p:bodyStyle>
      <a:lvl1pPr marL="342900" indent="-342900" algn="r" rtl="0" eaLnBrk="0" fontAlgn="base" hangingPunct="0">
        <a:spcBef>
          <a:spcPct val="20000"/>
        </a:spcBef>
        <a:spcAft>
          <a:spcPct val="0"/>
        </a:spcAft>
        <a:buFont typeface="Arial" charset="0"/>
        <a:defRPr sz="2600" b="1" kern="1200">
          <a:solidFill>
            <a:srgbClr val="0070C0"/>
          </a:solidFill>
          <a:latin typeface="Garamond" pitchFamily="18" charset="0"/>
          <a:ea typeface="+mn-ea"/>
          <a:cs typeface="+mn-cs"/>
        </a:defRPr>
      </a:lvl1pPr>
      <a:lvl2pPr marL="446088" indent="-360363" algn="l" rtl="0" eaLnBrk="0" fontAlgn="base" hangingPunct="0">
        <a:spcBef>
          <a:spcPct val="20000"/>
        </a:spcBef>
        <a:spcAft>
          <a:spcPct val="0"/>
        </a:spcAft>
        <a:buSzPct val="80000"/>
        <a:buFont typeface="Wingdings" pitchFamily="2" charset="2"/>
        <a:buChar char="ü"/>
        <a:defRPr sz="2400" b="1" u="sng" kern="1200">
          <a:solidFill>
            <a:schemeClr val="tx1"/>
          </a:solidFill>
          <a:latin typeface="Garamond" pitchFamily="18" charset="0"/>
          <a:ea typeface="+mn-ea"/>
          <a:cs typeface="+mn-cs"/>
        </a:defRPr>
      </a:lvl2pPr>
      <a:lvl3pPr marL="1143000" indent="-781050" algn="l" rtl="0" eaLnBrk="0" fontAlgn="base" hangingPunct="0">
        <a:spcBef>
          <a:spcPct val="20000"/>
        </a:spcBef>
        <a:spcAft>
          <a:spcPct val="0"/>
        </a:spcAft>
        <a:buSzPct val="80000"/>
        <a:defRPr sz="2000" kern="1200">
          <a:solidFill>
            <a:schemeClr val="tx1"/>
          </a:solidFill>
          <a:latin typeface="+mj-lt"/>
          <a:ea typeface="+mn-ea"/>
          <a:cs typeface="+mn-cs"/>
        </a:defRPr>
      </a:lvl3pPr>
      <a:lvl4pPr marL="1600200" indent="-792163" algn="l" rtl="0" eaLnBrk="0" fontAlgn="base" hangingPunct="0">
        <a:spcBef>
          <a:spcPct val="20000"/>
        </a:spcBef>
        <a:spcAft>
          <a:spcPct val="0"/>
        </a:spcAft>
        <a:buFont typeface="Arial" charset="0"/>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fr-FR" altLang="fr-FR" smtClean="0"/>
              <a:t>Deuxième niveau</a:t>
            </a:r>
          </a:p>
          <a:p>
            <a:pPr lvl="2"/>
            <a:r>
              <a:rPr lang="fr-FR" altLang="fr-FR" smtClean="0"/>
              <a:t>Troisième niveau</a:t>
            </a:r>
          </a:p>
          <a:p>
            <a:pPr lvl="3"/>
            <a:r>
              <a:rPr lang="fr-FR" altLang="fr-FR" smtClean="0"/>
              <a:t>Quatrième niveau</a:t>
            </a:r>
          </a:p>
        </p:txBody>
      </p:sp>
      <p:sp>
        <p:nvSpPr>
          <p:cNvPr id="7" name="Rectangle 6"/>
          <p:cNvSpPr/>
          <p:nvPr userDrawn="1"/>
        </p:nvSpPr>
        <p:spPr>
          <a:xfrm>
            <a:off x="0" y="1"/>
            <a:ext cx="9036496" cy="764703"/>
          </a:xfrm>
          <a:prstGeom prst="rect">
            <a:avLst/>
          </a:prstGeom>
          <a:gradFill>
            <a:gsLst>
              <a:gs pos="90000">
                <a:srgbClr val="006699"/>
              </a:gs>
              <a:gs pos="0">
                <a:schemeClr val="accent1">
                  <a:tint val="44500"/>
                  <a:satMod val="160000"/>
                </a:schemeClr>
              </a:gs>
              <a:gs pos="100000">
                <a:schemeClr val="accent1">
                  <a:tint val="23500"/>
                  <a:satMod val="160000"/>
                </a:schemeClr>
              </a:gs>
            </a:gsLst>
            <a:path path="circle">
              <a:fillToRect l="100000" t="100000"/>
            </a:path>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8" name="Titre 1"/>
          <p:cNvSpPr txBox="1">
            <a:spLocks/>
          </p:cNvSpPr>
          <p:nvPr userDrawn="1"/>
        </p:nvSpPr>
        <p:spPr>
          <a:xfrm>
            <a:off x="1619250" y="0"/>
            <a:ext cx="7053263" cy="765175"/>
          </a:xfrm>
          <a:prstGeom prst="rect">
            <a:avLst/>
          </a:prstGeom>
        </p:spPr>
        <p:txBody>
          <a:bodyPr anchor="ctr"/>
          <a:lstStyle>
            <a:lvl1pPr>
              <a:defRPr sz="2600" b="1" u="none">
                <a:latin typeface="Garamond" pitchFamily="18" charset="0"/>
              </a:defRPr>
            </a:lvl1pPr>
          </a:lstStyle>
          <a:p>
            <a:pPr algn="ctr">
              <a:defRPr/>
            </a:pPr>
            <a:r>
              <a:rPr lang="fr-FR" dirty="0" smtClean="0">
                <a:solidFill>
                  <a:schemeClr val="bg1"/>
                </a:solidFill>
                <a:ea typeface="+mj-ea"/>
                <a:cs typeface="+mj-cs"/>
              </a:rPr>
              <a:t>Cliquez pour modifier le style du titre</a:t>
            </a:r>
            <a:endParaRPr lang="fr-FR" dirty="0">
              <a:solidFill>
                <a:schemeClr val="bg1"/>
              </a:solidFill>
              <a:ea typeface="+mj-ea"/>
              <a:cs typeface="+mj-cs"/>
            </a:endParaRPr>
          </a:p>
        </p:txBody>
      </p:sp>
      <p:pic>
        <p:nvPicPr>
          <p:cNvPr id="2055" name="Image 8" descr="logo ppt consortium.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050" y="44450"/>
            <a:ext cx="1309688"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e la date 12"/>
          <p:cNvSpPr txBox="1">
            <a:spLocks/>
          </p:cNvSpPr>
          <p:nvPr userDrawn="1"/>
        </p:nvSpPr>
        <p:spPr>
          <a:xfrm>
            <a:off x="3844925" y="6373813"/>
            <a:ext cx="3671888" cy="365125"/>
          </a:xfrm>
          <a:prstGeom prst="rect">
            <a:avLst/>
          </a:prstGeom>
        </p:spPr>
        <p:txBody>
          <a:bodyPr anchor="ctr"/>
          <a:lstStyle>
            <a:lvl1pPr algn="ctr">
              <a:defRPr sz="1400" b="1">
                <a:solidFill>
                  <a:srgbClr val="000099"/>
                </a:solidFill>
                <a:latin typeface="Garamond" pitchFamily="18" charset="0"/>
                <a:cs typeface="Arial" charset="0"/>
              </a:defRPr>
            </a:lvl1pPr>
          </a:lstStyle>
          <a:p>
            <a:pPr eaLnBrk="1" hangingPunct="1">
              <a:defRPr/>
            </a:pPr>
            <a:r>
              <a:rPr lang="fr-FR" dirty="0" smtClean="0">
                <a:solidFill>
                  <a:srgbClr val="336699"/>
                </a:solidFill>
              </a:rPr>
              <a:t>GT n°4 – 12 au 15 octobre à Lomé,  TOGO</a:t>
            </a:r>
            <a:endParaRPr lang="fr-FR" dirty="0">
              <a:solidFill>
                <a:srgbClr val="336699"/>
              </a:solidFill>
            </a:endParaRPr>
          </a:p>
        </p:txBody>
      </p:sp>
      <p:sp>
        <p:nvSpPr>
          <p:cNvPr id="12" name="Espace réservé du numéro de diapositive 13"/>
          <p:cNvSpPr txBox="1">
            <a:spLocks/>
          </p:cNvSpPr>
          <p:nvPr userDrawn="1"/>
        </p:nvSpPr>
        <p:spPr>
          <a:xfrm>
            <a:off x="8027988" y="6356350"/>
            <a:ext cx="658812" cy="365125"/>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93BB952-7EEB-48DD-9358-1402304B3E90}" type="slidenum">
              <a:rPr lang="fr-FR" altLang="fr-FR" sz="1400" b="1">
                <a:solidFill>
                  <a:srgbClr val="336699"/>
                </a:solidFill>
                <a:latin typeface="Garamond" pitchFamily="18" charset="0"/>
              </a:rPr>
              <a:pPr algn="r" eaLnBrk="1" hangingPunct="1"/>
              <a:t>‹N°›</a:t>
            </a:fld>
            <a:endParaRPr lang="fr-FR" altLang="fr-FR" sz="1400" b="1">
              <a:solidFill>
                <a:srgbClr val="336699"/>
              </a:solidFill>
              <a:latin typeface="Garamond" pitchFamily="18" charset="0"/>
            </a:endParaRPr>
          </a:p>
        </p:txBody>
      </p:sp>
      <p:sp>
        <p:nvSpPr>
          <p:cNvPr id="13" name="Espace réservé du pied de page 14"/>
          <p:cNvSpPr txBox="1">
            <a:spLocks/>
          </p:cNvSpPr>
          <p:nvPr userDrawn="1"/>
        </p:nvSpPr>
        <p:spPr>
          <a:xfrm>
            <a:off x="0" y="6376988"/>
            <a:ext cx="3744913" cy="365125"/>
          </a:xfrm>
          <a:prstGeom prst="rect">
            <a:avLst/>
          </a:prstGeom>
        </p:spPr>
        <p:txBody>
          <a:bodyPr anchor="ctr"/>
          <a:lstStyle>
            <a:lvl1pPr algn="ctr">
              <a:defRPr sz="1400" b="1">
                <a:solidFill>
                  <a:srgbClr val="000099"/>
                </a:solidFill>
                <a:latin typeface="Garamond" pitchFamily="18" charset="0"/>
                <a:cs typeface="Arial" charset="0"/>
              </a:defRPr>
            </a:lvl1pPr>
          </a:lstStyle>
          <a:p>
            <a:pPr eaLnBrk="1" hangingPunct="1">
              <a:defRPr/>
            </a:pPr>
            <a:r>
              <a:rPr lang="fr-FR" dirty="0" smtClean="0">
                <a:solidFill>
                  <a:srgbClr val="336699"/>
                </a:solidFill>
              </a:rPr>
              <a:t>Programme Régional UEMOA</a:t>
            </a:r>
            <a:endParaRPr lang="fr-FR" dirty="0">
              <a:solidFill>
                <a:srgbClr val="336699"/>
              </a:solidFill>
            </a:endParaRPr>
          </a:p>
        </p:txBody>
      </p:sp>
      <p:pic>
        <p:nvPicPr>
          <p:cNvPr id="2059" name="Imag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58175" y="-15875"/>
            <a:ext cx="865188"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385" r:id="rId1"/>
    <p:sldLayoutId id="2147487421" r:id="rId2"/>
    <p:sldLayoutId id="2147487422" r:id="rId3"/>
    <p:sldLayoutId id="2147487423" r:id="rId4"/>
    <p:sldLayoutId id="2147487424" r:id="rId5"/>
    <p:sldLayoutId id="2147487425" r:id="rId6"/>
    <p:sldLayoutId id="2147487426" r:id="rId7"/>
    <p:sldLayoutId id="2147487427" r:id="rId8"/>
    <p:sldLayoutId id="2147487428" r:id="rId9"/>
    <p:sldLayoutId id="2147487429" r:id="rId10"/>
    <p:sldLayoutId id="2147487430"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ü"/>
        <a:defRPr sz="2600" b="1" u="sng" kern="1200">
          <a:solidFill>
            <a:schemeClr val="tx1"/>
          </a:solidFill>
          <a:latin typeface="Garamond" pitchFamily="18" charset="0"/>
          <a:ea typeface="+mn-ea"/>
          <a:cs typeface="+mn-cs"/>
        </a:defRPr>
      </a:lvl2pPr>
      <a:lvl3pPr marL="1143000" indent="-228600" algn="l" rtl="0" eaLnBrk="0" fontAlgn="base" hangingPunct="0">
        <a:spcBef>
          <a:spcPct val="20000"/>
        </a:spcBef>
        <a:spcAft>
          <a:spcPct val="0"/>
        </a:spcAft>
        <a:buSzPct val="80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SzPct val="80000"/>
        <a:buFont typeface="Arial" charset="0"/>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611188" y="256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Tree>
  </p:cSld>
  <p:clrMap bg1="lt1" tx1="dk1" bg2="lt2" tx2="dk2" accent1="accent1" accent2="accent2" accent3="accent3" accent4="accent4" accent5="accent5" accent6="accent6" hlink="hlink" folHlink="folHlink"/>
  <p:sldLayoutIdLst>
    <p:sldLayoutId id="2147487431" r:id="rId1"/>
    <p:sldLayoutId id="2147487432" r:id="rId2"/>
    <p:sldLayoutId id="2147487433" r:id="rId3"/>
    <p:sldLayoutId id="2147487434" r:id="rId4"/>
    <p:sldLayoutId id="2147487435" r:id="rId5"/>
    <p:sldLayoutId id="2147487436" r:id="rId6"/>
    <p:sldLayoutId id="2147487437" r:id="rId7"/>
    <p:sldLayoutId id="2147487438" r:id="rId8"/>
    <p:sldLayoutId id="2147487439" r:id="rId9"/>
    <p:sldLayoutId id="2147487440" r:id="rId10"/>
    <p:sldLayoutId id="2147487441" r:id="rId11"/>
  </p:sldLayoutIdLst>
  <p:timing>
    <p:tnLst>
      <p:par>
        <p:cTn id="1" dur="indefinite" restart="never" nodeType="tmRoot"/>
      </p:par>
    </p:tnLst>
  </p:timing>
  <p:hf hdr="0"/>
  <p:txStyles>
    <p:titleStyle>
      <a:lvl1pPr algn="r" rtl="0" eaLnBrk="0" fontAlgn="base" hangingPunct="0">
        <a:spcBef>
          <a:spcPct val="0"/>
        </a:spcBef>
        <a:spcAft>
          <a:spcPct val="0"/>
        </a:spcAft>
        <a:defRPr sz="4000" b="1" kern="1200">
          <a:solidFill>
            <a:srgbClr val="002060"/>
          </a:solidFill>
          <a:latin typeface="Garamond" pitchFamily="18" charset="0"/>
          <a:ea typeface="+mj-ea"/>
          <a:cs typeface="+mj-cs"/>
        </a:defRPr>
      </a:lvl1pPr>
      <a:lvl2pPr algn="r" rtl="0" eaLnBrk="0" fontAlgn="base" hangingPunct="0">
        <a:spcBef>
          <a:spcPct val="0"/>
        </a:spcBef>
        <a:spcAft>
          <a:spcPct val="0"/>
        </a:spcAft>
        <a:defRPr sz="4000" b="1">
          <a:solidFill>
            <a:srgbClr val="002060"/>
          </a:solidFill>
          <a:latin typeface="Garamond" pitchFamily="18" charset="0"/>
        </a:defRPr>
      </a:lvl2pPr>
      <a:lvl3pPr algn="r" rtl="0" eaLnBrk="0" fontAlgn="base" hangingPunct="0">
        <a:spcBef>
          <a:spcPct val="0"/>
        </a:spcBef>
        <a:spcAft>
          <a:spcPct val="0"/>
        </a:spcAft>
        <a:defRPr sz="4000" b="1">
          <a:solidFill>
            <a:srgbClr val="002060"/>
          </a:solidFill>
          <a:latin typeface="Garamond" pitchFamily="18" charset="0"/>
        </a:defRPr>
      </a:lvl3pPr>
      <a:lvl4pPr algn="r" rtl="0" eaLnBrk="0" fontAlgn="base" hangingPunct="0">
        <a:spcBef>
          <a:spcPct val="0"/>
        </a:spcBef>
        <a:spcAft>
          <a:spcPct val="0"/>
        </a:spcAft>
        <a:defRPr sz="4000" b="1">
          <a:solidFill>
            <a:srgbClr val="002060"/>
          </a:solidFill>
          <a:latin typeface="Garamond" pitchFamily="18" charset="0"/>
        </a:defRPr>
      </a:lvl4pPr>
      <a:lvl5pPr algn="r" rtl="0" eaLnBrk="0" fontAlgn="base" hangingPunct="0">
        <a:spcBef>
          <a:spcPct val="0"/>
        </a:spcBef>
        <a:spcAft>
          <a:spcPct val="0"/>
        </a:spcAft>
        <a:defRPr sz="4000" b="1">
          <a:solidFill>
            <a:srgbClr val="002060"/>
          </a:solidFill>
          <a:latin typeface="Garamond"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4099"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1A3EC3CB-4532-40B3-97E2-C2E3264E8FE9}"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7386" r:id="rId1"/>
    <p:sldLayoutId id="2147487387" r:id="rId2"/>
    <p:sldLayoutId id="2147487388" r:id="rId3"/>
    <p:sldLayoutId id="2147487389" r:id="rId4"/>
    <p:sldLayoutId id="2147487390" r:id="rId5"/>
    <p:sldLayoutId id="2147487391" r:id="rId6"/>
    <p:sldLayoutId id="2147487392" r:id="rId7"/>
    <p:sldLayoutId id="2147487393" r:id="rId8"/>
    <p:sldLayoutId id="2147487394" r:id="rId9"/>
    <p:sldLayoutId id="2147487395" r:id="rId10"/>
    <p:sldLayoutId id="2147487396"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5123"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1F00C758-4BB9-4A3D-9AB0-DD9390D25460}"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7397" r:id="rId1"/>
    <p:sldLayoutId id="2147487398" r:id="rId2"/>
    <p:sldLayoutId id="2147487399" r:id="rId3"/>
    <p:sldLayoutId id="2147487400" r:id="rId4"/>
    <p:sldLayoutId id="2147487401" r:id="rId5"/>
    <p:sldLayoutId id="2147487402" r:id="rId6"/>
    <p:sldLayoutId id="2147487403" r:id="rId7"/>
    <p:sldLayoutId id="2147487404" r:id="rId8"/>
    <p:sldLayoutId id="2147487405" r:id="rId9"/>
    <p:sldLayoutId id="2147487406" r:id="rId10"/>
    <p:sldLayoutId id="2147487407"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614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DE97F3C4-FC50-47DD-9A65-A398B6AE264F}"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7408" r:id="rId1"/>
    <p:sldLayoutId id="2147487409" r:id="rId2"/>
    <p:sldLayoutId id="2147487410" r:id="rId3"/>
    <p:sldLayoutId id="2147487411" r:id="rId4"/>
    <p:sldLayoutId id="2147487412" r:id="rId5"/>
    <p:sldLayoutId id="2147487413" r:id="rId6"/>
    <p:sldLayoutId id="2147487414" r:id="rId7"/>
    <p:sldLayoutId id="2147487415" r:id="rId8"/>
    <p:sldLayoutId id="2147487416" r:id="rId9"/>
    <p:sldLayoutId id="2147487417" r:id="rId10"/>
    <p:sldLayoutId id="2147487418"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contenu 1"/>
          <p:cNvSpPr>
            <a:spLocks noGrp="1"/>
          </p:cNvSpPr>
          <p:nvPr>
            <p:ph idx="1"/>
          </p:nvPr>
        </p:nvSpPr>
        <p:spPr>
          <a:xfrm>
            <a:off x="539750" y="3068638"/>
            <a:ext cx="8147050" cy="1584325"/>
          </a:xfrm>
        </p:spPr>
        <p:txBody>
          <a:bodyPr/>
          <a:lstStyle/>
          <a:p>
            <a:pPr algn="ctr" eaLnBrk="1" hangingPunct="1">
              <a:defRPr/>
            </a:pPr>
            <a:r>
              <a:rPr lang="fr-FR" altLang="fr-FR" sz="2600" dirty="0" smtClean="0">
                <a:solidFill>
                  <a:srgbClr val="0066CC"/>
                </a:solidFill>
                <a:latin typeface="+mn-lt"/>
              </a:rPr>
              <a:t>Présentation par les Etats membres le lundi 22 de leurs rapports nationaux ECPM</a:t>
            </a:r>
            <a:endParaRPr lang="fr-FR" altLang="fr-FR" sz="2600" u="sng" dirty="0" smtClean="0">
              <a:solidFill>
                <a:schemeClr val="tx1"/>
              </a:solidFill>
              <a:latin typeface="+mn-lt"/>
            </a:endParaRPr>
          </a:p>
          <a:p>
            <a:pPr algn="ctr" eaLnBrk="1" hangingPunct="1">
              <a:defRPr/>
            </a:pPr>
            <a:r>
              <a:rPr lang="fr-FR" altLang="fr-FR" sz="2600" u="sng" dirty="0" smtClean="0">
                <a:solidFill>
                  <a:srgbClr val="0066CC"/>
                </a:solidFill>
                <a:latin typeface="+mn-lt"/>
              </a:rPr>
              <a:t>Durée de la présentation </a:t>
            </a:r>
            <a:r>
              <a:rPr lang="fr-FR" altLang="fr-FR" sz="2600" dirty="0" smtClean="0">
                <a:solidFill>
                  <a:srgbClr val="0066CC"/>
                </a:solidFill>
                <a:latin typeface="+mn-lt"/>
              </a:rPr>
              <a:t>: 15 minutes</a:t>
            </a:r>
          </a:p>
        </p:txBody>
      </p:sp>
      <p:sp>
        <p:nvSpPr>
          <p:cNvPr id="37891" name="Titre 3"/>
          <p:cNvSpPr>
            <a:spLocks noGrp="1"/>
          </p:cNvSpPr>
          <p:nvPr>
            <p:ph type="title"/>
          </p:nvPr>
        </p:nvSpPr>
        <p:spPr>
          <a:xfrm>
            <a:off x="539750" y="1125538"/>
            <a:ext cx="8135938" cy="1943100"/>
          </a:xfrm>
        </p:spPr>
        <p:txBody>
          <a:bodyPr/>
          <a:lstStyle/>
          <a:p>
            <a:pPr algn="ctr">
              <a:defRPr/>
            </a:pPr>
            <a:r>
              <a:rPr lang="fr-FR" sz="1600" dirty="0" smtClean="0">
                <a:solidFill>
                  <a:schemeClr val="tx2">
                    <a:lumMod val="60000"/>
                    <a:lumOff val="40000"/>
                  </a:schemeClr>
                </a:solidFill>
              </a:rPr>
              <a:t>ATELIER </a:t>
            </a:r>
            <a:r>
              <a:rPr lang="fr-FR" sz="1600" dirty="0">
                <a:solidFill>
                  <a:schemeClr val="tx2">
                    <a:lumMod val="60000"/>
                    <a:lumOff val="40000"/>
                  </a:schemeClr>
                </a:solidFill>
              </a:rPr>
              <a:t>REGIONAL DE VALIDATION </a:t>
            </a:r>
            <a:r>
              <a:rPr lang="fr-FR" sz="1600" dirty="0" smtClean="0">
                <a:solidFill>
                  <a:schemeClr val="tx2">
                    <a:lumMod val="60000"/>
                    <a:lumOff val="40000"/>
                  </a:schemeClr>
                </a:solidFill>
              </a:rPr>
              <a:t>ET CLOTURE DU PROGRAMME : ETAT DES PECHERIES ARTISANALES CONTINENTALE ET MARITIME DANS LES 8 ETATS MEMBRES DE </a:t>
            </a:r>
            <a:r>
              <a:rPr lang="fr-FR" sz="1600" dirty="0">
                <a:solidFill>
                  <a:schemeClr val="tx2">
                    <a:lumMod val="60000"/>
                    <a:lumOff val="40000"/>
                  </a:schemeClr>
                </a:solidFill>
              </a:rPr>
              <a:t>L’UEMOA</a:t>
            </a:r>
            <a:r>
              <a:rPr lang="fr-FR" sz="1600" i="1" dirty="0">
                <a:solidFill>
                  <a:schemeClr val="tx2">
                    <a:lumMod val="60000"/>
                    <a:lumOff val="40000"/>
                  </a:schemeClr>
                </a:solidFill>
              </a:rPr>
              <a:t/>
            </a:r>
            <a:br>
              <a:rPr lang="fr-FR" sz="1600" i="1" dirty="0">
                <a:solidFill>
                  <a:schemeClr val="tx2">
                    <a:lumMod val="60000"/>
                    <a:lumOff val="40000"/>
                  </a:schemeClr>
                </a:solidFill>
              </a:rPr>
            </a:br>
            <a:r>
              <a:rPr lang="fr-FR" sz="1600" dirty="0">
                <a:solidFill>
                  <a:schemeClr val="tx2">
                    <a:lumMod val="60000"/>
                    <a:lumOff val="40000"/>
                  </a:schemeClr>
                </a:solidFill>
              </a:rPr>
              <a:t> </a:t>
            </a:r>
            <a:r>
              <a:rPr lang="fr-FR" sz="1600" i="1" dirty="0">
                <a:solidFill>
                  <a:schemeClr val="tx2">
                    <a:lumMod val="60000"/>
                    <a:lumOff val="40000"/>
                  </a:schemeClr>
                </a:solidFill>
              </a:rPr>
              <a:t/>
            </a:r>
            <a:br>
              <a:rPr lang="fr-FR" sz="1600" i="1" dirty="0">
                <a:solidFill>
                  <a:schemeClr val="tx2">
                    <a:lumMod val="60000"/>
                    <a:lumOff val="40000"/>
                  </a:schemeClr>
                </a:solidFill>
              </a:rPr>
            </a:br>
            <a:r>
              <a:rPr lang="fr-FR" sz="1600" dirty="0" smtClean="0">
                <a:solidFill>
                  <a:schemeClr val="tx2">
                    <a:lumMod val="60000"/>
                    <a:lumOff val="40000"/>
                  </a:schemeClr>
                </a:solidFill>
              </a:rPr>
              <a:t>Abidjan, du 22 au 26 février 2016</a:t>
            </a:r>
            <a:endParaRPr lang="fr-FR" sz="1600" dirty="0" smtClean="0"/>
          </a:p>
        </p:txBody>
      </p:sp>
      <p:sp>
        <p:nvSpPr>
          <p:cNvPr id="32772" name="Espace réservé de la date 17"/>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2773" name="Espace réservé du numéro de diapositive 1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fr-FR" altLang="fr-FR" sz="1400">
                <a:solidFill>
                  <a:srgbClr val="336699"/>
                </a:solidFill>
              </a:rPr>
              <a:t>1</a:t>
            </a:r>
          </a:p>
        </p:txBody>
      </p:sp>
      <p:sp>
        <p:nvSpPr>
          <p:cNvPr id="32774" name="Espace réservé du pied de page 19"/>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1989138"/>
            <a:ext cx="8147050" cy="4137025"/>
          </a:xfrm>
        </p:spPr>
        <p:txBody>
          <a:bodyPr/>
          <a:lstStyle/>
          <a:p>
            <a:pPr algn="just">
              <a:buFont typeface="Arial" panose="020B0604020202020204" pitchFamily="34" charset="0"/>
              <a:buNone/>
              <a:defRPr/>
            </a:pPr>
            <a:r>
              <a:rPr lang="fr-FR" sz="1400" b="0" dirty="0" smtClean="0">
                <a:latin typeface="+mn-lt"/>
              </a:rPr>
              <a:t>Les </a:t>
            </a:r>
            <a:r>
              <a:rPr lang="fr-FR" sz="1400" b="0" dirty="0">
                <a:latin typeface="+mn-lt"/>
              </a:rPr>
              <a:t>sites de débarquement des régions de Dakar et Saint-Louis sont les mieux  équipés en réseau public d’électricité du fait du niveau élevé </a:t>
            </a:r>
            <a:r>
              <a:rPr lang="fr-FR" sz="1400" b="0" dirty="0" smtClean="0">
                <a:latin typeface="+mn-lt"/>
              </a:rPr>
              <a:t>d’urbanisation,</a:t>
            </a:r>
          </a:p>
          <a:p>
            <a:pPr algn="just">
              <a:buFont typeface="Arial" panose="020B0604020202020204" pitchFamily="34" charset="0"/>
              <a:buNone/>
              <a:defRPr/>
            </a:pPr>
            <a:r>
              <a:rPr lang="fr-FR" sz="1400" b="0" dirty="0">
                <a:latin typeface="+mn-lt"/>
              </a:rPr>
              <a:t>Les débarcadères des régions de Saint-Louis (57%), Dakar (47%) et Thiès  (35%), </a:t>
            </a:r>
            <a:r>
              <a:rPr lang="fr-FR" sz="1400" b="0" dirty="0" smtClean="0">
                <a:latin typeface="+mn-lt"/>
              </a:rPr>
              <a:t>ont les </a:t>
            </a:r>
            <a:r>
              <a:rPr lang="fr-FR" sz="1400" b="0" dirty="0">
                <a:latin typeface="+mn-lt"/>
              </a:rPr>
              <a:t>taux d’équipements les plus élevés en termes de facilités pour la  </a:t>
            </a:r>
            <a:r>
              <a:rPr lang="fr-FR" sz="1400" b="0" dirty="0" smtClean="0">
                <a:latin typeface="+mn-lt"/>
              </a:rPr>
              <a:t>commercialisation, </a:t>
            </a:r>
            <a:endParaRPr lang="fr-FR" sz="1400" b="0" dirty="0">
              <a:latin typeface="+mn-lt"/>
            </a:endParaRPr>
          </a:p>
        </p:txBody>
      </p:sp>
      <p:sp>
        <p:nvSpPr>
          <p:cNvPr id="41987" name="Titre 2"/>
          <p:cNvSpPr>
            <a:spLocks noGrp="1"/>
          </p:cNvSpPr>
          <p:nvPr>
            <p:ph type="title"/>
          </p:nvPr>
        </p:nvSpPr>
        <p:spPr>
          <a:xfrm>
            <a:off x="539750" y="1341438"/>
            <a:ext cx="8135938" cy="358775"/>
          </a:xfrm>
        </p:spPr>
        <p:txBody>
          <a:bodyPr/>
          <a:lstStyle/>
          <a:p>
            <a:pPr algn="just"/>
            <a:r>
              <a:rPr lang="fr-FR" altLang="fr-FR" smtClean="0"/>
              <a:t>Equipement en infrastructure </a:t>
            </a:r>
          </a:p>
        </p:txBody>
      </p:sp>
      <p:sp>
        <p:nvSpPr>
          <p:cNvPr id="41988"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59B3280-FD98-46E1-86B3-6529CC05EB07}" type="slidenum">
              <a:rPr lang="fr-FR" altLang="fr-FR" sz="1400">
                <a:solidFill>
                  <a:srgbClr val="000099"/>
                </a:solidFill>
              </a:rPr>
              <a:pPr>
                <a:spcBef>
                  <a:spcPct val="0"/>
                </a:spcBef>
                <a:buFontTx/>
                <a:buNone/>
              </a:pPr>
              <a:t>10</a:t>
            </a:fld>
            <a:endParaRPr lang="fr-FR" altLang="fr-FR" sz="1400">
              <a:solidFill>
                <a:srgbClr val="000099"/>
              </a:solidFill>
            </a:endParaRPr>
          </a:p>
        </p:txBody>
      </p:sp>
      <p:sp>
        <p:nvSpPr>
          <p:cNvPr id="41989"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1990"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41991"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141663"/>
            <a:ext cx="3311525" cy="280828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1992" name="Imag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3141663"/>
            <a:ext cx="3827462" cy="280828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205038"/>
            <a:ext cx="8147050" cy="3921125"/>
          </a:xfrm>
        </p:spPr>
        <p:txBody>
          <a:bodyPr/>
          <a:lstStyle/>
          <a:p>
            <a:pPr algn="just">
              <a:buFont typeface="Arial" panose="020B0604020202020204" pitchFamily="34" charset="0"/>
              <a:buNone/>
              <a:defRPr/>
            </a:pPr>
            <a:r>
              <a:rPr lang="fr-FR" sz="1400" b="0" dirty="0">
                <a:latin typeface="+mn-lt"/>
              </a:rPr>
              <a:t>La proportion de débarcadères aménagés est globalement faible L’inexistence de débarcadère aménagé dans la région de Kaolack s’explique par l’absence d’activité de pêche maritime importante. En comparaison avec les autres régions, la meilleure situation à Saint-Louis s’explique par le niveau d’investissement en aménagement relativement plus important dans la région</a:t>
            </a:r>
          </a:p>
        </p:txBody>
      </p:sp>
      <p:sp>
        <p:nvSpPr>
          <p:cNvPr id="43011" name="Titre 2"/>
          <p:cNvSpPr>
            <a:spLocks noGrp="1"/>
          </p:cNvSpPr>
          <p:nvPr>
            <p:ph type="title"/>
          </p:nvPr>
        </p:nvSpPr>
        <p:spPr>
          <a:xfrm>
            <a:off x="539750" y="1341438"/>
            <a:ext cx="8135938" cy="574675"/>
          </a:xfrm>
        </p:spPr>
        <p:txBody>
          <a:bodyPr/>
          <a:lstStyle/>
          <a:p>
            <a:pPr algn="just"/>
            <a:r>
              <a:rPr lang="fr-FR" altLang="fr-FR" smtClean="0"/>
              <a:t>Débarcadère aménagé </a:t>
            </a:r>
          </a:p>
        </p:txBody>
      </p:sp>
      <p:sp>
        <p:nvSpPr>
          <p:cNvPr id="43012"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C0533F9-5FC5-4A27-AA30-6AFAB44301AB}" type="slidenum">
              <a:rPr lang="fr-FR" altLang="fr-FR" sz="1400">
                <a:solidFill>
                  <a:srgbClr val="000099"/>
                </a:solidFill>
              </a:rPr>
              <a:pPr>
                <a:spcBef>
                  <a:spcPct val="0"/>
                </a:spcBef>
                <a:buFontTx/>
                <a:buNone/>
              </a:pPr>
              <a:t>11</a:t>
            </a:fld>
            <a:endParaRPr lang="fr-FR" altLang="fr-FR" sz="1400">
              <a:solidFill>
                <a:srgbClr val="000099"/>
              </a:solidFill>
            </a:endParaRPr>
          </a:p>
        </p:txBody>
      </p:sp>
      <p:sp>
        <p:nvSpPr>
          <p:cNvPr id="43013"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3014"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43015"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125" y="3284538"/>
            <a:ext cx="5097463"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060575"/>
            <a:ext cx="8147050" cy="4065588"/>
          </a:xfrm>
        </p:spPr>
        <p:txBody>
          <a:bodyPr/>
          <a:lstStyle/>
          <a:p>
            <a:pPr algn="just">
              <a:buFont typeface="Arial" panose="020B0604020202020204" pitchFamily="34" charset="0"/>
              <a:buNone/>
              <a:defRPr/>
            </a:pPr>
            <a:r>
              <a:rPr lang="fr-FR" sz="1400" b="0" dirty="0">
                <a:latin typeface="+mn-lt"/>
              </a:rPr>
              <a:t>Les pirogues à fibre de verre  ont un prix d’achat moyen plus élevé que les autres types de pirogues à cause de la matière, leur coût de construction  et de leur robustesse. Les pirogues monoxyles simples ont un prix d’achat moyen moins élevé que les autres pirogues. Il faut signaler que ces pirogues de petite taille (6 mètres) sont creusées dans un tronc d’arbre unique et ne nécessite pas d’aménagement supplémentaire</a:t>
            </a:r>
          </a:p>
        </p:txBody>
      </p:sp>
      <p:sp>
        <p:nvSpPr>
          <p:cNvPr id="44035" name="Titre 2"/>
          <p:cNvSpPr>
            <a:spLocks noGrp="1"/>
          </p:cNvSpPr>
          <p:nvPr>
            <p:ph type="title"/>
          </p:nvPr>
        </p:nvSpPr>
        <p:spPr>
          <a:xfrm>
            <a:off x="539750" y="1341438"/>
            <a:ext cx="8135938" cy="574675"/>
          </a:xfrm>
        </p:spPr>
        <p:txBody>
          <a:bodyPr/>
          <a:lstStyle/>
          <a:p>
            <a:pPr algn="just"/>
            <a:r>
              <a:rPr lang="fr-FR" altLang="fr-FR" smtClean="0"/>
              <a:t>Prix d’achat et longueur des pirogue </a:t>
            </a:r>
          </a:p>
        </p:txBody>
      </p:sp>
      <p:sp>
        <p:nvSpPr>
          <p:cNvPr id="44036"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3CBBA1E-A2B0-470E-A401-A4038918761E}" type="slidenum">
              <a:rPr lang="fr-FR" altLang="fr-FR" sz="1400">
                <a:solidFill>
                  <a:srgbClr val="000099"/>
                </a:solidFill>
              </a:rPr>
              <a:pPr>
                <a:spcBef>
                  <a:spcPct val="0"/>
                </a:spcBef>
                <a:buFontTx/>
                <a:buNone/>
              </a:pPr>
              <a:t>12</a:t>
            </a:fld>
            <a:endParaRPr lang="fr-FR" altLang="fr-FR" sz="1400">
              <a:solidFill>
                <a:srgbClr val="000099"/>
              </a:solidFill>
            </a:endParaRPr>
          </a:p>
        </p:txBody>
      </p:sp>
      <p:sp>
        <p:nvSpPr>
          <p:cNvPr id="44037"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4038"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44039"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573463"/>
            <a:ext cx="6265862" cy="187166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006600"/>
            <a:ext cx="8147050" cy="4119563"/>
          </a:xfrm>
        </p:spPr>
        <p:txBody>
          <a:bodyPr/>
          <a:lstStyle/>
          <a:p>
            <a:pPr algn="just">
              <a:buFont typeface="Arial" panose="020B0604020202020204" pitchFamily="34" charset="0"/>
              <a:buNone/>
              <a:defRPr/>
            </a:pPr>
            <a:r>
              <a:rPr lang="fr-FR" sz="1400" b="0" dirty="0">
                <a:latin typeface="+mn-lt"/>
              </a:rPr>
              <a:t>Pour toutes les régions, le poste carburant est de loin le plus important parmi les postes de dépenses par sortie (plus de 20 000 FCFA</a:t>
            </a:r>
            <a:r>
              <a:rPr lang="fr-FR" sz="1400" b="0" dirty="0" smtClean="0">
                <a:latin typeface="+mn-lt"/>
              </a:rPr>
              <a:t>) pour la pêche du jour,</a:t>
            </a:r>
          </a:p>
          <a:p>
            <a:pPr algn="just">
              <a:buFont typeface="Arial" panose="020B0604020202020204" pitchFamily="34" charset="0"/>
              <a:buNone/>
              <a:defRPr/>
            </a:pPr>
            <a:r>
              <a:rPr lang="fr-FR" sz="1400" b="0" dirty="0">
                <a:latin typeface="+mn-lt"/>
              </a:rPr>
              <a:t>Le poste carburant est la dépense la plus élevée, aussi bien pour la pêche du jour que pour  la pêche de marée. Les dépenses en carburant de la pêche de marée étant plus élevées que les dépenses en carburant de la pêche du jour sauf dans la région de Saint-Louis</a:t>
            </a:r>
          </a:p>
        </p:txBody>
      </p:sp>
      <p:sp>
        <p:nvSpPr>
          <p:cNvPr id="45059" name="Titre 2"/>
          <p:cNvSpPr>
            <a:spLocks noGrp="1"/>
          </p:cNvSpPr>
          <p:nvPr>
            <p:ph type="title"/>
          </p:nvPr>
        </p:nvSpPr>
        <p:spPr>
          <a:xfrm>
            <a:off x="539750" y="1341438"/>
            <a:ext cx="8135938" cy="647700"/>
          </a:xfrm>
        </p:spPr>
        <p:txBody>
          <a:bodyPr/>
          <a:lstStyle/>
          <a:p>
            <a:pPr algn="just"/>
            <a:r>
              <a:rPr lang="fr-FR" altLang="fr-FR" smtClean="0"/>
              <a:t>Poste de dépense</a:t>
            </a:r>
          </a:p>
        </p:txBody>
      </p:sp>
      <p:sp>
        <p:nvSpPr>
          <p:cNvPr id="45060"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F71785F-7B12-4325-A198-2F9F0CC293BF}" type="slidenum">
              <a:rPr lang="fr-FR" altLang="fr-FR" sz="1400">
                <a:solidFill>
                  <a:srgbClr val="000099"/>
                </a:solidFill>
              </a:rPr>
              <a:pPr>
                <a:spcBef>
                  <a:spcPct val="0"/>
                </a:spcBef>
                <a:buFontTx/>
                <a:buNone/>
              </a:pPr>
              <a:t>13</a:t>
            </a:fld>
            <a:endParaRPr lang="fr-FR" altLang="fr-FR" sz="1400">
              <a:solidFill>
                <a:srgbClr val="000099"/>
              </a:solidFill>
            </a:endParaRPr>
          </a:p>
        </p:txBody>
      </p:sp>
      <p:sp>
        <p:nvSpPr>
          <p:cNvPr id="45061"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5062"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45063"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575" y="3471863"/>
            <a:ext cx="3403600" cy="267176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5064" name="Imag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3471863"/>
            <a:ext cx="3887787" cy="267176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060575"/>
            <a:ext cx="8147050" cy="4065588"/>
          </a:xfrm>
        </p:spPr>
        <p:txBody>
          <a:bodyPr/>
          <a:lstStyle/>
          <a:p>
            <a:pPr algn="just">
              <a:buFont typeface="Arial" panose="020B0604020202020204" pitchFamily="34" charset="0"/>
              <a:buNone/>
              <a:defRPr/>
            </a:pPr>
            <a:r>
              <a:rPr lang="fr-FR" sz="1400" b="0" dirty="0">
                <a:latin typeface="+mn-lt"/>
              </a:rPr>
              <a:t>La panne </a:t>
            </a:r>
            <a:r>
              <a:rPr lang="fr-FR" sz="1400" b="0" dirty="0" smtClean="0">
                <a:latin typeface="+mn-lt"/>
              </a:rPr>
              <a:t>de </a:t>
            </a:r>
            <a:r>
              <a:rPr lang="fr-FR" sz="1400" b="0" dirty="0">
                <a:latin typeface="+mn-lt"/>
              </a:rPr>
              <a:t>moteur est le principal accident dans l’ensemble des </a:t>
            </a:r>
            <a:r>
              <a:rPr lang="fr-FR" sz="1400" b="0" dirty="0" smtClean="0">
                <a:latin typeface="+mn-lt"/>
              </a:rPr>
              <a:t>sites</a:t>
            </a:r>
          </a:p>
          <a:p>
            <a:pPr algn="just">
              <a:buFont typeface="Arial" panose="020B0604020202020204" pitchFamily="34" charset="0"/>
              <a:buNone/>
              <a:defRPr/>
            </a:pPr>
            <a:r>
              <a:rPr lang="fr-FR" sz="1400" b="0" dirty="0" smtClean="0">
                <a:latin typeface="+mn-lt"/>
              </a:rPr>
              <a:t>Les naufrage sont plus fréquent dans la région de Saint Louis </a:t>
            </a:r>
            <a:r>
              <a:rPr lang="fr-FR" sz="1400" b="0" dirty="0">
                <a:latin typeface="+mn-lt"/>
              </a:rPr>
              <a:t>notamment au niveau de la barre et de la brèche de Saint-Louis</a:t>
            </a:r>
          </a:p>
        </p:txBody>
      </p:sp>
      <p:sp>
        <p:nvSpPr>
          <p:cNvPr id="46083" name="Titre 2"/>
          <p:cNvSpPr>
            <a:spLocks noGrp="1"/>
          </p:cNvSpPr>
          <p:nvPr>
            <p:ph type="title"/>
          </p:nvPr>
        </p:nvSpPr>
        <p:spPr>
          <a:xfrm>
            <a:off x="539750" y="1341438"/>
            <a:ext cx="8135938" cy="431800"/>
          </a:xfrm>
        </p:spPr>
        <p:txBody>
          <a:bodyPr/>
          <a:lstStyle/>
          <a:p>
            <a:pPr algn="just"/>
            <a:r>
              <a:rPr lang="fr-FR" altLang="fr-FR" smtClean="0"/>
              <a:t>Accidents</a:t>
            </a:r>
          </a:p>
        </p:txBody>
      </p:sp>
      <p:sp>
        <p:nvSpPr>
          <p:cNvPr id="46084"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36B5F01-33A6-4604-BA81-37E19DCF3DDA}" type="slidenum">
              <a:rPr lang="fr-FR" altLang="fr-FR" sz="1400">
                <a:solidFill>
                  <a:srgbClr val="000099"/>
                </a:solidFill>
              </a:rPr>
              <a:pPr>
                <a:spcBef>
                  <a:spcPct val="0"/>
                </a:spcBef>
                <a:buFontTx/>
                <a:buNone/>
              </a:pPr>
              <a:t>14</a:t>
            </a:fld>
            <a:endParaRPr lang="fr-FR" altLang="fr-FR" sz="1400">
              <a:solidFill>
                <a:srgbClr val="000099"/>
              </a:solidFill>
            </a:endParaRPr>
          </a:p>
        </p:txBody>
      </p:sp>
      <p:sp>
        <p:nvSpPr>
          <p:cNvPr id="46085"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6086"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46087"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852738"/>
            <a:ext cx="5943600" cy="311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060575"/>
            <a:ext cx="8147050" cy="4065588"/>
          </a:xfrm>
        </p:spPr>
        <p:txBody>
          <a:bodyPr/>
          <a:lstStyle/>
          <a:p>
            <a:pPr algn="just">
              <a:buFont typeface="Arial" panose="020B0604020202020204" pitchFamily="34" charset="0"/>
              <a:buNone/>
              <a:defRPr/>
            </a:pPr>
            <a:r>
              <a:rPr lang="fr-FR" sz="1400" b="0" dirty="0" smtClean="0">
                <a:latin typeface="+mn-lt"/>
              </a:rPr>
              <a:t>Large utilisation des équipements modernes de sécurités à bord des pirogues</a:t>
            </a:r>
            <a:r>
              <a:rPr lang="fr-FR" sz="1400" b="0" dirty="0">
                <a:latin typeface="+mn-lt"/>
              </a:rPr>
              <a:t>(le GPS à 75%, le téléphone mobile à plus de 85% dans toutes les régions</a:t>
            </a:r>
            <a:r>
              <a:rPr lang="fr-FR" sz="1400" b="0" dirty="0" smtClean="0">
                <a:latin typeface="+mn-lt"/>
              </a:rPr>
              <a:t>).</a:t>
            </a:r>
          </a:p>
          <a:p>
            <a:pPr algn="just">
              <a:buFont typeface="Arial" panose="020B0604020202020204" pitchFamily="34" charset="0"/>
              <a:buNone/>
              <a:defRPr/>
            </a:pPr>
            <a:r>
              <a:rPr lang="fr-FR" sz="1400" b="0" dirty="0" smtClean="0">
                <a:latin typeface="+mn-lt"/>
              </a:rPr>
              <a:t>Malgré une forte présence des gilets de sauvetage dans les pirogues, on note en moyenne 95 décès par an dus aux accidents.</a:t>
            </a:r>
          </a:p>
          <a:p>
            <a:pPr algn="just">
              <a:buFont typeface="Arial" panose="020B0604020202020204" pitchFamily="34" charset="0"/>
              <a:buNone/>
              <a:defRPr/>
            </a:pPr>
            <a:r>
              <a:rPr lang="fr-FR" sz="1400" b="0" dirty="0" smtClean="0">
                <a:latin typeface="+mn-lt"/>
              </a:rPr>
              <a:t>    </a:t>
            </a:r>
            <a:endParaRPr lang="fr-FR" sz="1400" b="0" dirty="0">
              <a:latin typeface="+mn-lt"/>
            </a:endParaRPr>
          </a:p>
        </p:txBody>
      </p:sp>
      <p:sp>
        <p:nvSpPr>
          <p:cNvPr id="47107" name="Titre 2"/>
          <p:cNvSpPr>
            <a:spLocks noGrp="1"/>
          </p:cNvSpPr>
          <p:nvPr>
            <p:ph type="title"/>
          </p:nvPr>
        </p:nvSpPr>
        <p:spPr>
          <a:xfrm>
            <a:off x="539750" y="1125538"/>
            <a:ext cx="8135938" cy="719137"/>
          </a:xfrm>
        </p:spPr>
        <p:txBody>
          <a:bodyPr/>
          <a:lstStyle/>
          <a:p>
            <a:pPr algn="just"/>
            <a:r>
              <a:rPr lang="fr-FR" altLang="fr-FR" smtClean="0"/>
              <a:t>Sécurité </a:t>
            </a:r>
          </a:p>
        </p:txBody>
      </p:sp>
      <p:sp>
        <p:nvSpPr>
          <p:cNvPr id="47108"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1A39471-D7B5-49C5-945A-710CB22CA657}" type="slidenum">
              <a:rPr lang="fr-FR" altLang="fr-FR" sz="1400">
                <a:solidFill>
                  <a:srgbClr val="000099"/>
                </a:solidFill>
              </a:rPr>
              <a:pPr>
                <a:spcBef>
                  <a:spcPct val="0"/>
                </a:spcBef>
                <a:buFontTx/>
                <a:buNone/>
              </a:pPr>
              <a:t>15</a:t>
            </a:fld>
            <a:endParaRPr lang="fr-FR" altLang="fr-FR" sz="1400">
              <a:solidFill>
                <a:srgbClr val="000099"/>
              </a:solidFill>
            </a:endParaRPr>
          </a:p>
        </p:txBody>
      </p:sp>
      <p:sp>
        <p:nvSpPr>
          <p:cNvPr id="47109"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7110"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47111"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3030538"/>
            <a:ext cx="6911975" cy="29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contenu 1"/>
          <p:cNvSpPr>
            <a:spLocks noGrp="1"/>
          </p:cNvSpPr>
          <p:nvPr>
            <p:ph idx="1"/>
          </p:nvPr>
        </p:nvSpPr>
        <p:spPr>
          <a:xfrm>
            <a:off x="539750" y="1773238"/>
            <a:ext cx="8147050" cy="4352925"/>
          </a:xfrm>
        </p:spPr>
        <p:txBody>
          <a:bodyPr/>
          <a:lstStyle/>
          <a:p>
            <a:pPr marL="342900" indent="-342900" algn="l">
              <a:buFont typeface="Arial" panose="020B0604020202020204" pitchFamily="34" charset="0"/>
              <a:buAutoNum type="arabicPeriod"/>
              <a:defRPr/>
            </a:pPr>
            <a:r>
              <a:rPr lang="fr-FR" sz="1600" dirty="0" smtClean="0"/>
              <a:t>Contrainte et /ou difficulté rencontré</a:t>
            </a:r>
          </a:p>
          <a:p>
            <a:pPr marL="285750" indent="-285750" algn="l">
              <a:buFont typeface="Wingdings" panose="05000000000000000000" pitchFamily="2" charset="2"/>
              <a:buChar char="ü"/>
              <a:defRPr/>
            </a:pPr>
            <a:r>
              <a:rPr lang="fr-FR" sz="1600" b="0" dirty="0" smtClean="0"/>
              <a:t> Non couverture de certains sites de débarquement (Fatick et Ziguinchor)</a:t>
            </a:r>
          </a:p>
          <a:p>
            <a:pPr marL="285750" indent="-285750" algn="l">
              <a:buFont typeface="Wingdings" panose="05000000000000000000" pitchFamily="2" charset="2"/>
              <a:buChar char="ü"/>
              <a:defRPr/>
            </a:pPr>
            <a:r>
              <a:rPr lang="fr-FR" sz="1600" b="0" dirty="0" smtClean="0"/>
              <a:t>Mobilité des pirogues dans la sous région</a:t>
            </a:r>
          </a:p>
          <a:p>
            <a:pPr marL="285750" indent="-285750" algn="l">
              <a:buFont typeface="Wingdings" panose="05000000000000000000" pitchFamily="2" charset="2"/>
              <a:buChar char="ü"/>
              <a:defRPr/>
            </a:pPr>
            <a:r>
              <a:rPr lang="fr-FR" sz="1600" b="0" dirty="0" smtClean="0"/>
              <a:t>Estimation de la capture qui est supérieur aux quantités que publie les résultats statistiques du système de suivi</a:t>
            </a:r>
          </a:p>
          <a:p>
            <a:pPr algn="l">
              <a:buFont typeface="Arial" panose="020B0604020202020204" pitchFamily="34" charset="0"/>
              <a:buNone/>
              <a:defRPr/>
            </a:pPr>
            <a:r>
              <a:rPr lang="fr-FR" sz="1600" dirty="0"/>
              <a:t>2. Positionnement pour la suite </a:t>
            </a:r>
            <a:endParaRPr lang="fr-FR" sz="1600" dirty="0" smtClean="0"/>
          </a:p>
          <a:p>
            <a:pPr marL="285750" indent="-285750" algn="l">
              <a:buFontTx/>
              <a:buChar char="-"/>
              <a:defRPr/>
            </a:pPr>
            <a:r>
              <a:rPr lang="fr-FR" sz="1600" b="0" dirty="0" smtClean="0">
                <a:latin typeface="+mn-lt"/>
              </a:rPr>
              <a:t>Reprendre l’enquête cadre tous les 3 ou 5 ans</a:t>
            </a:r>
          </a:p>
          <a:p>
            <a:pPr marL="285750" indent="-285750" algn="l">
              <a:buFontTx/>
              <a:buChar char="-"/>
              <a:defRPr/>
            </a:pPr>
            <a:r>
              <a:rPr lang="fr-FR" sz="1600" b="0" dirty="0" smtClean="0">
                <a:latin typeface="+mn-lt"/>
              </a:rPr>
              <a:t>Système de suivi mais prendre en compte des système existant  </a:t>
            </a:r>
          </a:p>
          <a:p>
            <a:pPr marL="285750" indent="-285750" algn="l">
              <a:buFontTx/>
              <a:buChar char="-"/>
              <a:defRPr/>
            </a:pPr>
            <a:endParaRPr lang="fr-FR" sz="1600" dirty="0"/>
          </a:p>
          <a:p>
            <a:pPr marL="285750" indent="-285750" algn="l">
              <a:buFont typeface="Wingdings" panose="05000000000000000000" pitchFamily="2" charset="2"/>
              <a:buChar char="ü"/>
              <a:defRPr/>
            </a:pPr>
            <a:endParaRPr lang="fr-FR" sz="1600" dirty="0"/>
          </a:p>
        </p:txBody>
      </p:sp>
      <p:sp>
        <p:nvSpPr>
          <p:cNvPr id="3" name="Titre 2"/>
          <p:cNvSpPr>
            <a:spLocks noGrp="1"/>
          </p:cNvSpPr>
          <p:nvPr>
            <p:ph type="title"/>
          </p:nvPr>
        </p:nvSpPr>
        <p:spPr>
          <a:xfrm>
            <a:off x="539750" y="1125538"/>
            <a:ext cx="8135938" cy="431800"/>
          </a:xfrm>
        </p:spPr>
        <p:txBody>
          <a:bodyPr/>
          <a:lstStyle/>
          <a:p>
            <a:pPr algn="l">
              <a:defRPr/>
            </a:pPr>
            <a:r>
              <a:rPr lang="fr-FR" dirty="0" smtClean="0">
                <a:latin typeface="+mn-lt"/>
              </a:rPr>
              <a:t>Bilan de L’ECPM</a:t>
            </a:r>
            <a:r>
              <a:rPr lang="fr-FR" dirty="0"/>
              <a:t/>
            </a:r>
            <a:br>
              <a:rPr lang="fr-FR" dirty="0"/>
            </a:br>
            <a:endParaRPr lang="fr-FR" dirty="0"/>
          </a:p>
        </p:txBody>
      </p:sp>
      <p:sp>
        <p:nvSpPr>
          <p:cNvPr id="48132"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FE8F801-A682-42A7-87FA-CEA20F572EE1}" type="slidenum">
              <a:rPr lang="fr-FR" altLang="fr-FR" sz="1400">
                <a:solidFill>
                  <a:srgbClr val="000099"/>
                </a:solidFill>
              </a:rPr>
              <a:pPr>
                <a:spcBef>
                  <a:spcPct val="0"/>
                </a:spcBef>
                <a:buFontTx/>
                <a:buNone/>
              </a:pPr>
              <a:t>16</a:t>
            </a:fld>
            <a:endParaRPr lang="fr-FR" altLang="fr-FR" sz="1400">
              <a:solidFill>
                <a:srgbClr val="000099"/>
              </a:solidFill>
            </a:endParaRPr>
          </a:p>
        </p:txBody>
      </p:sp>
      <p:sp>
        <p:nvSpPr>
          <p:cNvPr id="48133"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8134"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1628775"/>
            <a:ext cx="8147050" cy="4537075"/>
          </a:xfrm>
        </p:spPr>
        <p:txBody>
          <a:bodyPr/>
          <a:lstStyle/>
          <a:p>
            <a:pPr algn="l">
              <a:buFont typeface="Arial" panose="020B0604020202020204" pitchFamily="34" charset="0"/>
              <a:buNone/>
              <a:defRPr/>
            </a:pPr>
            <a:r>
              <a:rPr lang="fr-FR" sz="1600" b="0" dirty="0" smtClean="0">
                <a:latin typeface="+mn-lt"/>
              </a:rPr>
              <a:t> </a:t>
            </a:r>
            <a:r>
              <a:rPr lang="fr-FR" sz="1600" dirty="0" smtClean="0">
                <a:latin typeface="+mn-lt"/>
              </a:rPr>
              <a:t>1. Principales corrections apportées aux rapports et sur les bases de données</a:t>
            </a:r>
          </a:p>
          <a:p>
            <a:pPr marL="285750" indent="-285750" algn="l">
              <a:spcBef>
                <a:spcPts val="600"/>
              </a:spcBef>
              <a:spcAft>
                <a:spcPts val="600"/>
              </a:spcAft>
              <a:buFont typeface="Wingdings" panose="05000000000000000000" pitchFamily="2" charset="2"/>
              <a:buChar char="q"/>
              <a:defRPr/>
            </a:pPr>
            <a:r>
              <a:rPr lang="fr-FR" sz="1600" b="0" dirty="0" smtClean="0">
                <a:latin typeface="+mn-lt"/>
              </a:rPr>
              <a:t>Remplir le code des espèces </a:t>
            </a:r>
          </a:p>
          <a:p>
            <a:pPr marL="285750" indent="-285750" algn="l">
              <a:spcBef>
                <a:spcPts val="600"/>
              </a:spcBef>
              <a:spcAft>
                <a:spcPts val="600"/>
              </a:spcAft>
              <a:buFont typeface="Wingdings" panose="05000000000000000000" pitchFamily="2" charset="2"/>
              <a:buChar char="q"/>
              <a:defRPr/>
            </a:pPr>
            <a:r>
              <a:rPr lang="fr-FR" sz="1600" b="0" dirty="0" smtClean="0">
                <a:latin typeface="+mn-lt"/>
              </a:rPr>
              <a:t>Interrogation de certains pêcheurs sur la durée des sorties </a:t>
            </a:r>
          </a:p>
          <a:p>
            <a:pPr marL="285750" indent="-285750" algn="l">
              <a:spcBef>
                <a:spcPts val="600"/>
              </a:spcBef>
              <a:spcAft>
                <a:spcPts val="600"/>
              </a:spcAft>
              <a:buFont typeface="Wingdings" panose="05000000000000000000" pitchFamily="2" charset="2"/>
              <a:buChar char="q"/>
              <a:defRPr/>
            </a:pPr>
            <a:r>
              <a:rPr lang="fr-FR" sz="1600" b="0" dirty="0" smtClean="0">
                <a:latin typeface="+mn-lt"/>
              </a:rPr>
              <a:t>Correction sur la valeur des pirogues (en milliers de FCFA)</a:t>
            </a:r>
          </a:p>
          <a:p>
            <a:pPr marL="285750" indent="-285750" algn="l">
              <a:spcBef>
                <a:spcPts val="600"/>
              </a:spcBef>
              <a:spcAft>
                <a:spcPts val="600"/>
              </a:spcAft>
              <a:buFont typeface="Wingdings" panose="05000000000000000000" pitchFamily="2" charset="2"/>
              <a:buChar char="q"/>
              <a:defRPr/>
            </a:pPr>
            <a:r>
              <a:rPr lang="fr-FR" sz="1600" b="0" dirty="0" smtClean="0">
                <a:latin typeface="+mn-lt"/>
              </a:rPr>
              <a:t>Correction sur le nombre d’expéditions de produit frais et transformé (vérification des fiches)</a:t>
            </a:r>
          </a:p>
          <a:p>
            <a:pPr algn="l">
              <a:spcBef>
                <a:spcPts val="600"/>
              </a:spcBef>
              <a:spcAft>
                <a:spcPts val="600"/>
              </a:spcAft>
              <a:buFont typeface="Arial" panose="020B0604020202020204" pitchFamily="34" charset="0"/>
              <a:buNone/>
              <a:defRPr/>
            </a:pPr>
            <a:r>
              <a:rPr lang="fr-FR" sz="1600" dirty="0" smtClean="0">
                <a:latin typeface="+mn-lt"/>
              </a:rPr>
              <a:t>2. Échanges avec le consortium</a:t>
            </a:r>
          </a:p>
          <a:p>
            <a:pPr marL="285750" indent="-285750" algn="l">
              <a:spcBef>
                <a:spcPts val="600"/>
              </a:spcBef>
              <a:spcAft>
                <a:spcPts val="600"/>
              </a:spcAft>
              <a:buFont typeface="Wingdings" panose="05000000000000000000" pitchFamily="2" charset="2"/>
              <a:buChar char="v"/>
              <a:defRPr/>
            </a:pPr>
            <a:r>
              <a:rPr lang="fr-FR" sz="1600" b="0" dirty="0">
                <a:latin typeface="+mn-lt"/>
              </a:rPr>
              <a:t>Actualisation des graphiques </a:t>
            </a:r>
          </a:p>
          <a:p>
            <a:pPr marL="285750" indent="-285750" algn="l">
              <a:spcBef>
                <a:spcPts val="600"/>
              </a:spcBef>
              <a:spcAft>
                <a:spcPts val="600"/>
              </a:spcAft>
              <a:buFont typeface="Wingdings" panose="05000000000000000000" pitchFamily="2" charset="2"/>
              <a:buChar char="v"/>
              <a:defRPr/>
            </a:pPr>
            <a:r>
              <a:rPr lang="fr-FR" sz="1600" b="0" dirty="0" smtClean="0">
                <a:latin typeface="+mn-lt"/>
              </a:rPr>
              <a:t>Transmission </a:t>
            </a:r>
            <a:r>
              <a:rPr lang="fr-FR" sz="1600" b="0" dirty="0">
                <a:latin typeface="+mn-lt"/>
              </a:rPr>
              <a:t>de la base de </a:t>
            </a:r>
            <a:r>
              <a:rPr lang="fr-FR" sz="1600" b="0" dirty="0" smtClean="0">
                <a:latin typeface="+mn-lt"/>
              </a:rPr>
              <a:t>données</a:t>
            </a:r>
          </a:p>
          <a:p>
            <a:pPr marL="285750" indent="-285750" algn="l">
              <a:spcBef>
                <a:spcPts val="600"/>
              </a:spcBef>
              <a:spcAft>
                <a:spcPts val="600"/>
              </a:spcAft>
              <a:buFont typeface="Wingdings" panose="05000000000000000000" pitchFamily="2" charset="2"/>
              <a:buChar char="v"/>
              <a:defRPr/>
            </a:pPr>
            <a:r>
              <a:rPr lang="fr-FR" sz="1600" b="0" dirty="0" smtClean="0">
                <a:latin typeface="+mn-lt"/>
              </a:rPr>
              <a:t>Descriptif </a:t>
            </a:r>
            <a:r>
              <a:rPr lang="fr-FR" sz="1600" b="0" dirty="0">
                <a:latin typeface="+mn-lt"/>
              </a:rPr>
              <a:t>du calcul des productions à partir des données enquête cadre. </a:t>
            </a:r>
          </a:p>
          <a:p>
            <a:pPr marL="285750" indent="-285750" algn="l">
              <a:spcBef>
                <a:spcPts val="600"/>
              </a:spcBef>
              <a:spcAft>
                <a:spcPts val="600"/>
              </a:spcAft>
              <a:buFont typeface="Wingdings" panose="05000000000000000000" pitchFamily="2" charset="2"/>
              <a:buChar char="v"/>
              <a:defRPr/>
            </a:pPr>
            <a:r>
              <a:rPr lang="fr-FR" sz="1600" b="0" dirty="0" smtClean="0">
                <a:latin typeface="+mn-lt"/>
              </a:rPr>
              <a:t>Test de calcul de la production </a:t>
            </a:r>
          </a:p>
          <a:p>
            <a:pPr marL="285750" indent="-285750" algn="l">
              <a:spcBef>
                <a:spcPts val="600"/>
              </a:spcBef>
              <a:spcAft>
                <a:spcPts val="600"/>
              </a:spcAft>
              <a:buFont typeface="Wingdings" panose="05000000000000000000" pitchFamily="2" charset="2"/>
              <a:buChar char="v"/>
              <a:defRPr/>
            </a:pPr>
            <a:r>
              <a:rPr lang="fr-FR" sz="1600" b="0" dirty="0" smtClean="0">
                <a:latin typeface="+mn-lt"/>
              </a:rPr>
              <a:t>Transmission du rapport provisoire de l’ECPM au consortium</a:t>
            </a:r>
          </a:p>
          <a:p>
            <a:pPr marL="285750" indent="-285750" algn="l">
              <a:spcBef>
                <a:spcPts val="600"/>
              </a:spcBef>
              <a:spcAft>
                <a:spcPts val="600"/>
              </a:spcAft>
              <a:buFont typeface="Wingdings" panose="05000000000000000000" pitchFamily="2" charset="2"/>
              <a:buChar char="v"/>
              <a:defRPr/>
            </a:pPr>
            <a:r>
              <a:rPr lang="fr-FR" sz="1600" b="0" dirty="0" smtClean="0">
                <a:latin typeface="+mn-lt"/>
              </a:rPr>
              <a:t>Retour du rapport avec les observations du consortium  </a:t>
            </a:r>
          </a:p>
          <a:p>
            <a:pPr marL="285750" indent="-285750" algn="l">
              <a:spcBef>
                <a:spcPts val="600"/>
              </a:spcBef>
              <a:spcAft>
                <a:spcPts val="600"/>
              </a:spcAft>
              <a:buFont typeface="Wingdings" panose="05000000000000000000" pitchFamily="2" charset="2"/>
              <a:buChar char="v"/>
              <a:defRPr/>
            </a:pPr>
            <a:endParaRPr lang="fr-FR" sz="1600" b="0" dirty="0" smtClean="0">
              <a:latin typeface="+mn-lt"/>
            </a:endParaRPr>
          </a:p>
          <a:p>
            <a:pPr marL="285750" indent="-285750" algn="l">
              <a:spcBef>
                <a:spcPts val="600"/>
              </a:spcBef>
              <a:spcAft>
                <a:spcPts val="600"/>
              </a:spcAft>
              <a:buFont typeface="Wingdings" panose="05000000000000000000" pitchFamily="2" charset="2"/>
              <a:buChar char="v"/>
              <a:defRPr/>
            </a:pPr>
            <a:endParaRPr lang="fr-FR" sz="1600" b="0" dirty="0" smtClean="0">
              <a:latin typeface="+mn-lt"/>
            </a:endParaRPr>
          </a:p>
          <a:p>
            <a:pPr marL="285750" indent="-285750" algn="l">
              <a:buFont typeface="Wingdings" panose="05000000000000000000" pitchFamily="2" charset="2"/>
              <a:buChar char="v"/>
              <a:defRPr/>
            </a:pPr>
            <a:endParaRPr lang="fr-FR" sz="1600" b="0" dirty="0" smtClean="0">
              <a:latin typeface="+mn-lt"/>
            </a:endParaRPr>
          </a:p>
          <a:p>
            <a:pPr algn="l">
              <a:buFont typeface="Arial" panose="020B0604020202020204" pitchFamily="34" charset="0"/>
              <a:buNone/>
              <a:defRPr/>
            </a:pPr>
            <a:endParaRPr lang="fr-FR" sz="1600" b="0" dirty="0" smtClean="0">
              <a:latin typeface="+mn-lt"/>
            </a:endParaRPr>
          </a:p>
          <a:p>
            <a:pPr algn="l">
              <a:defRPr/>
            </a:pPr>
            <a:r>
              <a:rPr lang="fr-FR" sz="1800" dirty="0">
                <a:latin typeface="+mn-lt"/>
              </a:rPr>
              <a:t>	</a:t>
            </a:r>
          </a:p>
        </p:txBody>
      </p:sp>
      <p:sp>
        <p:nvSpPr>
          <p:cNvPr id="31747" name="Titre 2"/>
          <p:cNvSpPr>
            <a:spLocks noGrp="1"/>
          </p:cNvSpPr>
          <p:nvPr>
            <p:ph type="title"/>
          </p:nvPr>
        </p:nvSpPr>
        <p:spPr>
          <a:xfrm>
            <a:off x="395288" y="1196975"/>
            <a:ext cx="8351837" cy="576263"/>
          </a:xfrm>
        </p:spPr>
        <p:txBody>
          <a:bodyPr/>
          <a:lstStyle/>
          <a:p>
            <a:pPr algn="l">
              <a:defRPr/>
            </a:pPr>
            <a:r>
              <a:rPr lang="fr-FR" dirty="0" smtClean="0">
                <a:latin typeface="+mn-lt"/>
              </a:rPr>
              <a:t> Retour sur ce qui a été fait depuis le GT4</a:t>
            </a:r>
            <a:br>
              <a:rPr lang="fr-FR" dirty="0" smtClean="0">
                <a:latin typeface="+mn-lt"/>
              </a:rPr>
            </a:br>
            <a:endParaRPr lang="fr-FR" altLang="fr-FR" dirty="0" smtClean="0"/>
          </a:p>
        </p:txBody>
      </p:sp>
      <p:sp>
        <p:nvSpPr>
          <p:cNvPr id="33796"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41FCB03-17B3-457D-8A39-8D3263AC49E7}" type="slidenum">
              <a:rPr lang="fr-FR" altLang="fr-FR" sz="1400">
                <a:solidFill>
                  <a:srgbClr val="000099"/>
                </a:solidFill>
              </a:rPr>
              <a:pPr>
                <a:spcBef>
                  <a:spcPct val="0"/>
                </a:spcBef>
                <a:buFontTx/>
                <a:buNone/>
              </a:pPr>
              <a:t>2</a:t>
            </a:fld>
            <a:endParaRPr lang="fr-FR" altLang="fr-FR" sz="1400">
              <a:solidFill>
                <a:srgbClr val="000099"/>
              </a:solidFill>
            </a:endParaRPr>
          </a:p>
        </p:txBody>
      </p:sp>
      <p:sp>
        <p:nvSpPr>
          <p:cNvPr id="33797"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3798"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205038"/>
            <a:ext cx="8147050" cy="3921125"/>
          </a:xfrm>
        </p:spPr>
        <p:txBody>
          <a:bodyPr/>
          <a:lstStyle/>
          <a:p>
            <a:pPr algn="l">
              <a:buFont typeface="Arial" panose="020B0604020202020204" pitchFamily="34" charset="0"/>
              <a:buNone/>
              <a:defRPr/>
            </a:pPr>
            <a:r>
              <a:rPr lang="fr-FR" sz="1600" dirty="0" smtClean="0"/>
              <a:t>3. Date de finalisation et transmission du rapport à UEMOA</a:t>
            </a:r>
          </a:p>
          <a:p>
            <a:pPr marL="285750" indent="-285750" algn="l">
              <a:buFontTx/>
              <a:buChar char="-"/>
              <a:defRPr/>
            </a:pPr>
            <a:r>
              <a:rPr lang="fr-FR" sz="1600" b="0" dirty="0" smtClean="0">
                <a:latin typeface="+mn-lt"/>
              </a:rPr>
              <a:t>finalisation des rapports</a:t>
            </a:r>
          </a:p>
          <a:p>
            <a:pPr marL="285750" indent="-285750" algn="l">
              <a:buFontTx/>
              <a:buChar char="-"/>
              <a:defRPr/>
            </a:pPr>
            <a:r>
              <a:rPr lang="fr-FR" sz="1600" b="0" dirty="0" smtClean="0">
                <a:latin typeface="+mn-lt"/>
              </a:rPr>
              <a:t> envois du rapport début du mois </a:t>
            </a:r>
            <a:r>
              <a:rPr lang="fr-FR" sz="1600" b="0" smtClean="0">
                <a:latin typeface="+mn-lt"/>
              </a:rPr>
              <a:t>de mars</a:t>
            </a:r>
            <a:endParaRPr lang="fr-FR" sz="1600" b="0" dirty="0" smtClean="0">
              <a:latin typeface="+mn-lt"/>
            </a:endParaRPr>
          </a:p>
          <a:p>
            <a:pPr algn="l">
              <a:buFont typeface="Arial" panose="020B0604020202020204" pitchFamily="34" charset="0"/>
              <a:buNone/>
              <a:defRPr/>
            </a:pPr>
            <a:endParaRPr lang="fr-FR" sz="1600" b="0" dirty="0" smtClean="0"/>
          </a:p>
        </p:txBody>
      </p:sp>
      <p:sp>
        <p:nvSpPr>
          <p:cNvPr id="34819" name="Titre 2"/>
          <p:cNvSpPr>
            <a:spLocks noGrp="1"/>
          </p:cNvSpPr>
          <p:nvPr>
            <p:ph type="title"/>
          </p:nvPr>
        </p:nvSpPr>
        <p:spPr>
          <a:xfrm>
            <a:off x="539750" y="1196975"/>
            <a:ext cx="8147050" cy="647700"/>
          </a:xfrm>
        </p:spPr>
        <p:txBody>
          <a:bodyPr/>
          <a:lstStyle/>
          <a:p>
            <a:pPr algn="l"/>
            <a:r>
              <a:rPr lang="fr-FR" altLang="fr-FR" smtClean="0"/>
              <a:t>Retour sur ce qui a été fait depuis le GT4</a:t>
            </a:r>
            <a:br>
              <a:rPr lang="fr-FR" altLang="fr-FR" smtClean="0"/>
            </a:br>
            <a:endParaRPr lang="fr-FR" altLang="fr-FR" smtClean="0"/>
          </a:p>
        </p:txBody>
      </p:sp>
      <p:sp>
        <p:nvSpPr>
          <p:cNvPr id="34820"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F546D53-5BFE-4ACB-A54B-4E54D7F742C6}" type="slidenum">
              <a:rPr lang="fr-FR" altLang="fr-FR" sz="1400">
                <a:solidFill>
                  <a:srgbClr val="000099"/>
                </a:solidFill>
              </a:rPr>
              <a:pPr>
                <a:spcBef>
                  <a:spcPct val="0"/>
                </a:spcBef>
                <a:buFontTx/>
                <a:buNone/>
              </a:pPr>
              <a:t>3</a:t>
            </a:fld>
            <a:endParaRPr lang="fr-FR" altLang="fr-FR" sz="1400">
              <a:solidFill>
                <a:srgbClr val="000099"/>
              </a:solidFill>
            </a:endParaRPr>
          </a:p>
        </p:txBody>
      </p:sp>
      <p:sp>
        <p:nvSpPr>
          <p:cNvPr id="34821"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4822"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133600"/>
            <a:ext cx="8147050" cy="3992563"/>
          </a:xfrm>
        </p:spPr>
        <p:txBody>
          <a:bodyPr/>
          <a:lstStyle/>
          <a:p>
            <a:pPr marL="342900" indent="-342900" algn="l">
              <a:buFont typeface="Arial" panose="020B0604020202020204" pitchFamily="34" charset="0"/>
              <a:buAutoNum type="arabicPeriod"/>
              <a:defRPr/>
            </a:pPr>
            <a:r>
              <a:rPr lang="fr-FR" sz="1600" dirty="0" smtClean="0"/>
              <a:t>Importance </a:t>
            </a:r>
            <a:r>
              <a:rPr lang="fr-FR" sz="1600" dirty="0"/>
              <a:t>et particularités de la </a:t>
            </a:r>
            <a:r>
              <a:rPr lang="fr-FR" sz="1600" dirty="0" smtClean="0"/>
              <a:t>pêche au Sénégal</a:t>
            </a:r>
          </a:p>
          <a:p>
            <a:pPr algn="just">
              <a:lnSpc>
                <a:spcPct val="150000"/>
              </a:lnSpc>
              <a:buFont typeface="Arial" panose="020B0604020202020204" pitchFamily="34" charset="0"/>
              <a:buNone/>
              <a:defRPr/>
            </a:pPr>
            <a:r>
              <a:rPr lang="fr-FR" sz="1600" b="0" dirty="0" smtClean="0">
                <a:latin typeface="+mn-lt"/>
              </a:rPr>
              <a:t>Joue un rôle clés  dans l’économie nationale (</a:t>
            </a:r>
            <a:r>
              <a:rPr lang="fr-FR" sz="1600" b="0" dirty="0">
                <a:latin typeface="+mn-lt"/>
              </a:rPr>
              <a:t>contribution aux indicateurs </a:t>
            </a:r>
            <a:r>
              <a:rPr lang="fr-FR" sz="1600" b="0" dirty="0" smtClean="0">
                <a:latin typeface="+mn-lt"/>
              </a:rPr>
              <a:t> macroéconomiques </a:t>
            </a:r>
            <a:r>
              <a:rPr lang="fr-FR" sz="1600" b="0" dirty="0">
                <a:latin typeface="+mn-lt"/>
              </a:rPr>
              <a:t>et sociaux tels que le PIB, la balance commerciale, l’emploi, la sécurité </a:t>
            </a:r>
            <a:r>
              <a:rPr lang="fr-FR" sz="1600" b="0" dirty="0" smtClean="0">
                <a:latin typeface="+mn-lt"/>
              </a:rPr>
              <a:t>alimentaire et aux recettes d’exportations)</a:t>
            </a:r>
            <a:endParaRPr lang="fr-FR" sz="1600" b="0" dirty="0" smtClean="0"/>
          </a:p>
          <a:p>
            <a:pPr algn="just">
              <a:lnSpc>
                <a:spcPct val="150000"/>
              </a:lnSpc>
              <a:buFont typeface="Arial" panose="020B0604020202020204" pitchFamily="34" charset="0"/>
              <a:buNone/>
              <a:defRPr/>
            </a:pPr>
            <a:r>
              <a:rPr lang="fr-FR" sz="1600" b="0" dirty="0" smtClean="0"/>
              <a:t>1,8% de contribution au PIB national et 12% au PIB du </a:t>
            </a:r>
            <a:r>
              <a:rPr lang="fr-FR" sz="1600" b="0" dirty="0" err="1" smtClean="0"/>
              <a:t>primare</a:t>
            </a:r>
            <a:r>
              <a:rPr lang="fr-FR" sz="1600" b="0" dirty="0" smtClean="0"/>
              <a:t> </a:t>
            </a:r>
          </a:p>
          <a:p>
            <a:pPr algn="just">
              <a:lnSpc>
                <a:spcPct val="150000"/>
              </a:lnSpc>
              <a:buFont typeface="Arial" panose="020B0604020202020204" pitchFamily="34" charset="0"/>
              <a:buNone/>
              <a:defRPr/>
            </a:pPr>
            <a:r>
              <a:rPr lang="fr-FR" sz="1600" b="0" dirty="0" smtClean="0"/>
              <a:t>Exemple</a:t>
            </a:r>
            <a:r>
              <a:rPr lang="fr-FR" sz="1600" b="0" dirty="0"/>
              <a:t>: 29 </a:t>
            </a:r>
            <a:r>
              <a:rPr lang="fr-FR" sz="1600" b="0" dirty="0" smtClean="0"/>
              <a:t>kg/tête</a:t>
            </a:r>
            <a:r>
              <a:rPr lang="fr-FR" sz="1600" b="0" dirty="0"/>
              <a:t>, </a:t>
            </a:r>
            <a:r>
              <a:rPr lang="fr-FR" sz="1600" b="0" dirty="0" smtClean="0"/>
              <a:t>et 70% source en protéine animale, importance du secteur de la pêche dans la lutte contre l’</a:t>
            </a:r>
            <a:r>
              <a:rPr lang="fr-FR" sz="1600" b="0" dirty="0" err="1" smtClean="0"/>
              <a:t>insurité</a:t>
            </a:r>
            <a:r>
              <a:rPr lang="fr-FR" sz="1600" b="0" dirty="0" smtClean="0"/>
              <a:t> alimentaire </a:t>
            </a:r>
            <a:endParaRPr lang="fr-FR" sz="1600" b="0" dirty="0"/>
          </a:p>
          <a:p>
            <a:pPr algn="l">
              <a:lnSpc>
                <a:spcPct val="150000"/>
              </a:lnSpc>
              <a:buFont typeface="Arial" panose="020B0604020202020204" pitchFamily="34" charset="0"/>
              <a:buNone/>
              <a:defRPr/>
            </a:pPr>
            <a:r>
              <a:rPr lang="fr-FR" sz="1600" b="0" dirty="0"/>
              <a:t>En </a:t>
            </a:r>
            <a:r>
              <a:rPr lang="fr-FR" sz="1600" b="0" dirty="0" smtClean="0"/>
              <a:t>2014 :le </a:t>
            </a:r>
            <a:r>
              <a:rPr lang="fr-FR" sz="1600" b="0" dirty="0"/>
              <a:t>premier rang des exportations du Sénégal au détriment des produits </a:t>
            </a:r>
            <a:r>
              <a:rPr lang="fr-FR" sz="1600" b="0" dirty="0" smtClean="0"/>
              <a:t>pétroliers</a:t>
            </a:r>
            <a:endParaRPr lang="fr-FR" sz="1600" b="0" dirty="0" smtClean="0">
              <a:latin typeface="+mn-lt"/>
            </a:endParaRPr>
          </a:p>
          <a:p>
            <a:pPr algn="l">
              <a:lnSpc>
                <a:spcPct val="150000"/>
              </a:lnSpc>
              <a:buFont typeface="Arial" panose="020B0604020202020204" pitchFamily="34" charset="0"/>
              <a:buNone/>
              <a:defRPr/>
            </a:pPr>
            <a:endParaRPr lang="fr-FR" sz="1600" b="0" dirty="0" smtClean="0">
              <a:latin typeface="+mn-lt"/>
            </a:endParaRPr>
          </a:p>
        </p:txBody>
      </p:sp>
      <p:sp>
        <p:nvSpPr>
          <p:cNvPr id="35843" name="Titre 2"/>
          <p:cNvSpPr>
            <a:spLocks noGrp="1"/>
          </p:cNvSpPr>
          <p:nvPr>
            <p:ph type="title"/>
          </p:nvPr>
        </p:nvSpPr>
        <p:spPr>
          <a:xfrm>
            <a:off x="539750" y="1125538"/>
            <a:ext cx="8135938" cy="752475"/>
          </a:xfrm>
        </p:spPr>
        <p:txBody>
          <a:bodyPr/>
          <a:lstStyle/>
          <a:p>
            <a:pPr algn="l"/>
            <a:r>
              <a:rPr lang="fr-FR" altLang="fr-FR" smtClean="0"/>
              <a:t>Présentation synthétique des principaux résultats nationaux</a:t>
            </a:r>
          </a:p>
        </p:txBody>
      </p:sp>
      <p:sp>
        <p:nvSpPr>
          <p:cNvPr id="35844"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D37CFEF-58D4-4796-B8D7-46882530143B}" type="slidenum">
              <a:rPr lang="fr-FR" altLang="fr-FR" sz="1400">
                <a:solidFill>
                  <a:srgbClr val="000099"/>
                </a:solidFill>
              </a:rPr>
              <a:pPr>
                <a:spcBef>
                  <a:spcPct val="0"/>
                </a:spcBef>
                <a:buFontTx/>
                <a:buNone/>
              </a:pPr>
              <a:t>4</a:t>
            </a:fld>
            <a:endParaRPr lang="fr-FR" altLang="fr-FR" sz="1400">
              <a:solidFill>
                <a:srgbClr val="000099"/>
              </a:solidFill>
            </a:endParaRPr>
          </a:p>
        </p:txBody>
      </p:sp>
      <p:sp>
        <p:nvSpPr>
          <p:cNvPr id="35845"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5846"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1989138"/>
            <a:ext cx="8147050" cy="4137025"/>
          </a:xfrm>
        </p:spPr>
        <p:txBody>
          <a:bodyPr/>
          <a:lstStyle/>
          <a:p>
            <a:pPr algn="l">
              <a:buFont typeface="Arial" panose="020B0604020202020204" pitchFamily="34" charset="0"/>
              <a:buNone/>
              <a:defRPr/>
            </a:pPr>
            <a:r>
              <a:rPr lang="fr-FR" sz="1600" dirty="0" smtClean="0">
                <a:latin typeface="+mn-lt"/>
              </a:rPr>
              <a:t>2. </a:t>
            </a:r>
            <a:r>
              <a:rPr lang="fr-FR" sz="1600" dirty="0">
                <a:latin typeface="+mn-lt"/>
              </a:rPr>
              <a:t>T</a:t>
            </a:r>
            <a:r>
              <a:rPr lang="fr-FR" sz="1600" dirty="0" smtClean="0">
                <a:latin typeface="+mn-lt"/>
              </a:rPr>
              <a:t>endances </a:t>
            </a:r>
            <a:r>
              <a:rPr lang="fr-FR" sz="1600" dirty="0">
                <a:latin typeface="+mn-lt"/>
              </a:rPr>
              <a:t>et évolutions du </a:t>
            </a:r>
            <a:r>
              <a:rPr lang="fr-FR" sz="1600" dirty="0" smtClean="0">
                <a:latin typeface="+mn-lt"/>
              </a:rPr>
              <a:t>secteur de la pêche </a:t>
            </a:r>
          </a:p>
          <a:p>
            <a:pPr algn="l">
              <a:buFont typeface="Arial" panose="020B0604020202020204" pitchFamily="34" charset="0"/>
              <a:buNone/>
              <a:defRPr/>
            </a:pPr>
            <a:r>
              <a:rPr lang="fr-FR" sz="1400" b="0" dirty="0" smtClean="0">
                <a:latin typeface="+mn-lt"/>
              </a:rPr>
              <a:t> Parc piroguier de 13 240 pirogues actives; Débarquements estimés à </a:t>
            </a:r>
            <a:r>
              <a:rPr lang="fr-FR" sz="1400" b="0" dirty="0" smtClean="0">
                <a:solidFill>
                  <a:srgbClr val="0000CC"/>
                </a:solidFill>
                <a:latin typeface="+mn-lt"/>
              </a:rPr>
              <a:t>491 000 tonnes.</a:t>
            </a:r>
            <a:r>
              <a:rPr lang="fr-FR" sz="1400" b="0" dirty="0" smtClean="0">
                <a:latin typeface="+mn-lt"/>
              </a:rPr>
              <a:t> Nombre de pêcheurs artisans estimé à  68 175 individus</a:t>
            </a:r>
            <a:r>
              <a:rPr lang="fr-FR" sz="1600" dirty="0" smtClean="0"/>
              <a:t>.</a:t>
            </a:r>
          </a:p>
          <a:p>
            <a:pPr algn="l">
              <a:buFont typeface="Arial" panose="020B0604020202020204" pitchFamily="34" charset="0"/>
              <a:buNone/>
              <a:defRPr/>
            </a:pPr>
            <a:r>
              <a:rPr lang="fr-FR" sz="1600" b="0" dirty="0" smtClean="0"/>
              <a:t>11 0000 pirogue active, et 60 000 pêcheurs en moyenne annuel</a:t>
            </a:r>
          </a:p>
          <a:p>
            <a:pPr algn="l">
              <a:buFont typeface="Arial" panose="020B0604020202020204" pitchFamily="34" charset="0"/>
              <a:buNone/>
              <a:defRPr/>
            </a:pPr>
            <a:endParaRPr lang="fr-FR" sz="1600" b="0" dirty="0" smtClean="0">
              <a:solidFill>
                <a:srgbClr val="0000CC"/>
              </a:solidFill>
              <a:latin typeface="+mn-lt"/>
            </a:endParaRPr>
          </a:p>
          <a:p>
            <a:pPr algn="l">
              <a:buFont typeface="Arial" panose="020B0604020202020204" pitchFamily="34" charset="0"/>
              <a:buNone/>
              <a:defRPr/>
            </a:pPr>
            <a:endParaRPr lang="fr-FR" sz="1600" b="0" dirty="0">
              <a:latin typeface="+mn-lt"/>
            </a:endParaRPr>
          </a:p>
        </p:txBody>
      </p:sp>
      <p:sp>
        <p:nvSpPr>
          <p:cNvPr id="36867" name="Titre 2"/>
          <p:cNvSpPr>
            <a:spLocks noGrp="1"/>
          </p:cNvSpPr>
          <p:nvPr>
            <p:ph type="title"/>
          </p:nvPr>
        </p:nvSpPr>
        <p:spPr>
          <a:xfrm>
            <a:off x="539750" y="1125538"/>
            <a:ext cx="8135938" cy="647700"/>
          </a:xfrm>
        </p:spPr>
        <p:txBody>
          <a:bodyPr/>
          <a:lstStyle/>
          <a:p>
            <a:pPr algn="l"/>
            <a:r>
              <a:rPr lang="fr-FR" altLang="fr-FR" smtClean="0"/>
              <a:t>Nombre de pirogues et de pêcheurs </a:t>
            </a:r>
          </a:p>
        </p:txBody>
      </p:sp>
      <p:sp>
        <p:nvSpPr>
          <p:cNvPr id="36868"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27D800C-44DE-4D9E-A784-9EC62B470558}" type="slidenum">
              <a:rPr lang="fr-FR" altLang="fr-FR" sz="1400">
                <a:solidFill>
                  <a:srgbClr val="000099"/>
                </a:solidFill>
              </a:rPr>
              <a:pPr>
                <a:spcBef>
                  <a:spcPct val="0"/>
                </a:spcBef>
                <a:buFontTx/>
                <a:buNone/>
              </a:pPr>
              <a:t>5</a:t>
            </a:fld>
            <a:endParaRPr lang="fr-FR" altLang="fr-FR" sz="1400">
              <a:solidFill>
                <a:srgbClr val="000099"/>
              </a:solidFill>
            </a:endParaRPr>
          </a:p>
        </p:txBody>
      </p:sp>
      <p:sp>
        <p:nvSpPr>
          <p:cNvPr id="36869"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6870"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36871"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216275"/>
            <a:ext cx="3759200" cy="302577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36872" name="Imag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3216275"/>
            <a:ext cx="4105275" cy="302577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276475"/>
            <a:ext cx="8147050" cy="3849688"/>
          </a:xfrm>
        </p:spPr>
        <p:txBody>
          <a:bodyPr/>
          <a:lstStyle/>
          <a:p>
            <a:pPr algn="just">
              <a:buFont typeface="Arial" panose="020B0604020202020204" pitchFamily="34" charset="0"/>
              <a:buNone/>
              <a:defRPr/>
            </a:pPr>
            <a:r>
              <a:rPr lang="fr-FR" sz="1400" b="0" dirty="0">
                <a:latin typeface="+mn-lt"/>
              </a:rPr>
              <a:t>La mobilité des unités de pêche est une pratique courante le long du littoral. Elle se fait d’un site à l’autre, soit à l’intérieur des régions  soit vers l’extérieur des régions, voire à destination d’autres pays. On note un nombre important </a:t>
            </a:r>
            <a:r>
              <a:rPr lang="fr-FR" sz="1400" b="0" dirty="0" smtClean="0">
                <a:latin typeface="+mn-lt"/>
              </a:rPr>
              <a:t>embarcations </a:t>
            </a:r>
            <a:r>
              <a:rPr lang="fr-FR" sz="1400" b="0" dirty="0">
                <a:latin typeface="+mn-lt"/>
              </a:rPr>
              <a:t>(1 153) se déplaçant depuis les sites de la région de Dakar vers d’autres </a:t>
            </a:r>
            <a:r>
              <a:rPr lang="fr-FR" sz="1400" b="0" dirty="0" smtClean="0">
                <a:latin typeface="+mn-lt"/>
              </a:rPr>
              <a:t>sites</a:t>
            </a:r>
          </a:p>
          <a:p>
            <a:pPr algn="just">
              <a:buFont typeface="Arial" panose="020B0604020202020204" pitchFamily="34" charset="0"/>
              <a:buNone/>
              <a:defRPr/>
            </a:pPr>
            <a:endParaRPr lang="fr-FR" sz="1400" b="0" dirty="0">
              <a:latin typeface="+mn-lt"/>
            </a:endParaRPr>
          </a:p>
        </p:txBody>
      </p:sp>
      <p:sp>
        <p:nvSpPr>
          <p:cNvPr id="37891" name="Titre 2"/>
          <p:cNvSpPr>
            <a:spLocks noGrp="1"/>
          </p:cNvSpPr>
          <p:nvPr>
            <p:ph type="title"/>
          </p:nvPr>
        </p:nvSpPr>
        <p:spPr>
          <a:xfrm>
            <a:off x="539750" y="1341438"/>
            <a:ext cx="8135938" cy="503237"/>
          </a:xfrm>
        </p:spPr>
        <p:txBody>
          <a:bodyPr/>
          <a:lstStyle/>
          <a:p>
            <a:pPr algn="just"/>
            <a:r>
              <a:rPr lang="fr-FR" altLang="fr-FR" smtClean="0"/>
              <a:t>Mobilité des pêcheurs </a:t>
            </a:r>
          </a:p>
        </p:txBody>
      </p:sp>
      <p:sp>
        <p:nvSpPr>
          <p:cNvPr id="37892"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D75FB69-D15F-4E92-9343-748B7E720F0F}" type="slidenum">
              <a:rPr lang="fr-FR" altLang="fr-FR" sz="1400">
                <a:solidFill>
                  <a:srgbClr val="000099"/>
                </a:solidFill>
              </a:rPr>
              <a:pPr>
                <a:spcBef>
                  <a:spcPct val="0"/>
                </a:spcBef>
                <a:buFontTx/>
                <a:buNone/>
              </a:pPr>
              <a:t>6</a:t>
            </a:fld>
            <a:endParaRPr lang="fr-FR" altLang="fr-FR" sz="1400">
              <a:solidFill>
                <a:srgbClr val="000099"/>
              </a:solidFill>
            </a:endParaRPr>
          </a:p>
        </p:txBody>
      </p:sp>
      <p:sp>
        <p:nvSpPr>
          <p:cNvPr id="37893"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7894"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37895"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9063" y="3052763"/>
            <a:ext cx="5943600" cy="296862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2060575"/>
            <a:ext cx="8147050" cy="4065588"/>
          </a:xfrm>
        </p:spPr>
        <p:txBody>
          <a:bodyPr/>
          <a:lstStyle/>
          <a:p>
            <a:pPr algn="just">
              <a:buFont typeface="Arial" panose="020B0604020202020204" pitchFamily="34" charset="0"/>
              <a:buNone/>
              <a:defRPr/>
            </a:pPr>
            <a:r>
              <a:rPr lang="fr-FR" sz="1400" b="0" dirty="0" smtClean="0">
                <a:latin typeface="+mn-lt"/>
              </a:rPr>
              <a:t>La pêche au Sénégal est  presque entièrement dans la main des nationaux (99%). </a:t>
            </a:r>
            <a:endParaRPr lang="fr-FR" sz="1400" b="0" dirty="0">
              <a:latin typeface="+mn-lt"/>
            </a:endParaRPr>
          </a:p>
          <a:p>
            <a:pPr algn="just">
              <a:buFont typeface="Arial" panose="020B0604020202020204" pitchFamily="34" charset="0"/>
              <a:buNone/>
              <a:defRPr/>
            </a:pPr>
            <a:r>
              <a:rPr lang="fr-FR" sz="1400" b="0" dirty="0">
                <a:latin typeface="+mn-lt"/>
              </a:rPr>
              <a:t>Les étrangers ne représentent que 1% (ghanéens, de guinéens et de gambiens) que l’on retrouve particulièrement en Casamance et au Sine Saloum). 523  592 personnes se retrouvent dans les familles de pêcheurs et sont dépendant de l’activité de </a:t>
            </a:r>
            <a:r>
              <a:rPr lang="fr-FR" sz="1400" b="0" dirty="0" smtClean="0">
                <a:latin typeface="+mn-lt"/>
              </a:rPr>
              <a:t>capture.</a:t>
            </a:r>
            <a:endParaRPr lang="fr-FR" sz="1400" b="0" dirty="0">
              <a:latin typeface="+mn-lt"/>
            </a:endParaRPr>
          </a:p>
          <a:p>
            <a:pPr algn="just">
              <a:buFont typeface="Arial" panose="020B0604020202020204" pitchFamily="34" charset="0"/>
              <a:buNone/>
              <a:defRPr/>
            </a:pPr>
            <a:endParaRPr lang="fr-FR" sz="1400" b="0" dirty="0">
              <a:latin typeface="+mn-lt"/>
            </a:endParaRPr>
          </a:p>
        </p:txBody>
      </p:sp>
      <p:sp>
        <p:nvSpPr>
          <p:cNvPr id="38915" name="Titre 2"/>
          <p:cNvSpPr>
            <a:spLocks noGrp="1"/>
          </p:cNvSpPr>
          <p:nvPr>
            <p:ph type="title"/>
          </p:nvPr>
        </p:nvSpPr>
        <p:spPr>
          <a:xfrm>
            <a:off x="539750" y="1125538"/>
            <a:ext cx="8135938" cy="719137"/>
          </a:xfrm>
        </p:spPr>
        <p:txBody>
          <a:bodyPr/>
          <a:lstStyle/>
          <a:p>
            <a:pPr algn="just"/>
            <a:r>
              <a:rPr lang="fr-FR" altLang="fr-FR" smtClean="0"/>
              <a:t>Présentation synthétique des principaux résultats nationaux </a:t>
            </a:r>
          </a:p>
        </p:txBody>
      </p:sp>
      <p:sp>
        <p:nvSpPr>
          <p:cNvPr id="38916"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38A7F3C-46A7-4F5D-B456-BFE9AD43CF69}" type="slidenum">
              <a:rPr lang="fr-FR" altLang="fr-FR" sz="1400">
                <a:solidFill>
                  <a:srgbClr val="000099"/>
                </a:solidFill>
              </a:rPr>
              <a:pPr>
                <a:spcBef>
                  <a:spcPct val="0"/>
                </a:spcBef>
                <a:buFontTx/>
                <a:buNone/>
              </a:pPr>
              <a:t>7</a:t>
            </a:fld>
            <a:endParaRPr lang="fr-FR" altLang="fr-FR" sz="1400">
              <a:solidFill>
                <a:srgbClr val="000099"/>
              </a:solidFill>
            </a:endParaRPr>
          </a:p>
        </p:txBody>
      </p:sp>
      <p:sp>
        <p:nvSpPr>
          <p:cNvPr id="38917"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8918"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38919"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25" y="3068638"/>
            <a:ext cx="3754438"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Imag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3789363"/>
            <a:ext cx="421481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1989138"/>
            <a:ext cx="8147050" cy="4137025"/>
          </a:xfrm>
        </p:spPr>
        <p:txBody>
          <a:bodyPr/>
          <a:lstStyle/>
          <a:p>
            <a:pPr algn="just">
              <a:buFont typeface="Arial" panose="020B0604020202020204" pitchFamily="34" charset="0"/>
              <a:buNone/>
              <a:defRPr/>
            </a:pPr>
            <a:r>
              <a:rPr lang="fr-FR" sz="1400" b="0" dirty="0" smtClean="0">
                <a:latin typeface="+mn-lt"/>
              </a:rPr>
              <a:t>85% de ces pirogues sont pourvues de moteurs ce qui montre le poids de l’effort qui est exercé sur la ressource. L’engin principal déclaré sur ces pirogues est le filet (5 413 unités) suivi </a:t>
            </a:r>
            <a:r>
              <a:rPr lang="fr-FR" sz="1400" b="0" dirty="0">
                <a:latin typeface="+mn-lt"/>
              </a:rPr>
              <a:t>lignes et des palangres (4 381</a:t>
            </a:r>
            <a:r>
              <a:rPr lang="fr-FR" sz="1400" b="0" dirty="0" smtClean="0">
                <a:latin typeface="+mn-lt"/>
              </a:rPr>
              <a:t>).</a:t>
            </a:r>
          </a:p>
          <a:p>
            <a:pPr algn="just">
              <a:buFont typeface="Arial" panose="020B0604020202020204" pitchFamily="34" charset="0"/>
              <a:buNone/>
              <a:defRPr/>
            </a:pPr>
            <a:r>
              <a:rPr lang="fr-FR" sz="1400" b="0" dirty="0" smtClean="0">
                <a:latin typeface="+mn-lt"/>
              </a:rPr>
              <a:t>D’après les résultats </a:t>
            </a:r>
            <a:r>
              <a:rPr lang="fr-FR" sz="1400" b="0" dirty="0" err="1" smtClean="0">
                <a:latin typeface="+mn-lt"/>
              </a:rPr>
              <a:t>generaux</a:t>
            </a:r>
            <a:r>
              <a:rPr lang="fr-FR" sz="1400" b="0" dirty="0" smtClean="0">
                <a:latin typeface="+mn-lt"/>
              </a:rPr>
              <a:t> de la pêche, 81% des pirogues sont motorisé </a:t>
            </a:r>
          </a:p>
          <a:p>
            <a:pPr algn="just">
              <a:buFont typeface="Arial" panose="020B0604020202020204" pitchFamily="34" charset="0"/>
              <a:buNone/>
              <a:defRPr/>
            </a:pPr>
            <a:endParaRPr lang="fr-FR" sz="1400" b="0" dirty="0">
              <a:latin typeface="+mn-lt"/>
            </a:endParaRPr>
          </a:p>
        </p:txBody>
      </p:sp>
      <p:sp>
        <p:nvSpPr>
          <p:cNvPr id="39939" name="Titre 2"/>
          <p:cNvSpPr>
            <a:spLocks noGrp="1"/>
          </p:cNvSpPr>
          <p:nvPr>
            <p:ph type="title"/>
          </p:nvPr>
        </p:nvSpPr>
        <p:spPr>
          <a:xfrm>
            <a:off x="550863" y="1085850"/>
            <a:ext cx="8135937" cy="647700"/>
          </a:xfrm>
        </p:spPr>
        <p:txBody>
          <a:bodyPr/>
          <a:lstStyle/>
          <a:p>
            <a:pPr algn="just"/>
            <a:r>
              <a:rPr lang="fr-FR" altLang="fr-FR" smtClean="0"/>
              <a:t>Motorisation et type d’engin </a:t>
            </a:r>
          </a:p>
        </p:txBody>
      </p:sp>
      <p:sp>
        <p:nvSpPr>
          <p:cNvPr id="39940"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9177412-3C49-45DA-ADFB-95E8FD4B8218}" type="slidenum">
              <a:rPr lang="fr-FR" altLang="fr-FR" sz="1400">
                <a:solidFill>
                  <a:srgbClr val="000099"/>
                </a:solidFill>
              </a:rPr>
              <a:pPr>
                <a:spcBef>
                  <a:spcPct val="0"/>
                </a:spcBef>
                <a:buFontTx/>
                <a:buNone/>
              </a:pPr>
              <a:t>8</a:t>
            </a:fld>
            <a:endParaRPr lang="fr-FR" altLang="fr-FR" sz="1400">
              <a:solidFill>
                <a:srgbClr val="000099"/>
              </a:solidFill>
            </a:endParaRPr>
          </a:p>
        </p:txBody>
      </p:sp>
      <p:sp>
        <p:nvSpPr>
          <p:cNvPr id="39941"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39942"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39943" name="Imag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924175"/>
            <a:ext cx="3960813" cy="302577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39944" name="Imag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2924175"/>
            <a:ext cx="3959225" cy="302577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750" y="1773238"/>
            <a:ext cx="8147050" cy="4352925"/>
          </a:xfrm>
        </p:spPr>
        <p:txBody>
          <a:bodyPr/>
          <a:lstStyle/>
          <a:p>
            <a:pPr algn="just">
              <a:buFont typeface="Arial" panose="020B0604020202020204" pitchFamily="34" charset="0"/>
              <a:buNone/>
              <a:defRPr/>
            </a:pPr>
            <a:r>
              <a:rPr lang="fr-FR" sz="1400" b="0" dirty="0">
                <a:latin typeface="+mn-lt"/>
              </a:rPr>
              <a:t>Le chiffre d’affaires dépasse 200 000 FCFA par sortie dans les régions de Dakar, Thiès et Saint-Louis où il atteint </a:t>
            </a:r>
            <a:r>
              <a:rPr lang="fr-FR" sz="1400" b="0" dirty="0" smtClean="0">
                <a:latin typeface="+mn-lt"/>
              </a:rPr>
              <a:t> </a:t>
            </a:r>
            <a:r>
              <a:rPr lang="fr-FR" sz="1400" b="0" dirty="0">
                <a:latin typeface="+mn-lt"/>
              </a:rPr>
              <a:t>de 370 000 FCFA par </a:t>
            </a:r>
            <a:r>
              <a:rPr lang="fr-FR" sz="1400" b="0" dirty="0" smtClean="0">
                <a:latin typeface="+mn-lt"/>
              </a:rPr>
              <a:t>sortie et que </a:t>
            </a:r>
            <a:r>
              <a:rPr lang="fr-FR" sz="1400" b="0" dirty="0">
                <a:latin typeface="+mn-lt"/>
              </a:rPr>
              <a:t>la senne tournante réalise les chiffres d’affaires par sortie les plus importantes</a:t>
            </a:r>
            <a:endParaRPr lang="fr-FR" sz="1400" b="0" dirty="0" smtClean="0">
              <a:latin typeface="+mn-lt"/>
            </a:endParaRPr>
          </a:p>
          <a:p>
            <a:pPr algn="just">
              <a:buFont typeface="Arial" panose="020B0604020202020204" pitchFamily="34" charset="0"/>
              <a:buNone/>
              <a:defRPr/>
            </a:pPr>
            <a:endParaRPr lang="fr-FR" sz="1400" b="0" dirty="0">
              <a:latin typeface="+mn-lt"/>
            </a:endParaRPr>
          </a:p>
        </p:txBody>
      </p:sp>
      <p:sp>
        <p:nvSpPr>
          <p:cNvPr id="40963" name="Titre 2"/>
          <p:cNvSpPr>
            <a:spLocks noGrp="1"/>
          </p:cNvSpPr>
          <p:nvPr>
            <p:ph type="title"/>
          </p:nvPr>
        </p:nvSpPr>
        <p:spPr>
          <a:xfrm>
            <a:off x="539750" y="1052513"/>
            <a:ext cx="8135938" cy="576262"/>
          </a:xfrm>
        </p:spPr>
        <p:txBody>
          <a:bodyPr/>
          <a:lstStyle/>
          <a:p>
            <a:pPr algn="just"/>
            <a:r>
              <a:rPr lang="fr-FR" altLang="fr-FR" smtClean="0"/>
              <a:t>Chiffre d’affaire par sortie </a:t>
            </a:r>
          </a:p>
        </p:txBody>
      </p:sp>
      <p:sp>
        <p:nvSpPr>
          <p:cNvPr id="40964" name="Espace réservé du numéro de diapositive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681302D-CFDF-4FC1-8059-EF6DC7FC4C99}" type="slidenum">
              <a:rPr lang="fr-FR" altLang="fr-FR" sz="1400">
                <a:solidFill>
                  <a:srgbClr val="000099"/>
                </a:solidFill>
              </a:rPr>
              <a:pPr>
                <a:spcBef>
                  <a:spcPct val="0"/>
                </a:spcBef>
                <a:buFontTx/>
                <a:buNone/>
              </a:pPr>
              <a:t>9</a:t>
            </a:fld>
            <a:endParaRPr lang="fr-FR" altLang="fr-FR" sz="1400">
              <a:solidFill>
                <a:srgbClr val="000099"/>
              </a:solidFill>
            </a:endParaRPr>
          </a:p>
        </p:txBody>
      </p:sp>
      <p:sp>
        <p:nvSpPr>
          <p:cNvPr id="40965" name="Espace réservé de la date 4"/>
          <p:cNvSpPr>
            <a:spLocks noGrp="1"/>
          </p:cNvSpPr>
          <p:nvPr>
            <p:ph type="dt" sz="quarter" idx="11"/>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GT n°5 – 22 au 26 février 2016 à Abidjan, Côte d’Ivoire</a:t>
            </a:r>
          </a:p>
        </p:txBody>
      </p:sp>
      <p:sp>
        <p:nvSpPr>
          <p:cNvPr id="40966" name="Espace réservé du pied de page 5"/>
          <p:cNvSpPr>
            <a:spLocks noGrp="1"/>
          </p:cNvSpPr>
          <p:nvPr>
            <p:ph type="ftr" sz="quarter" idx="12"/>
          </p:nvPr>
        </p:nvSpPr>
        <p:spPr>
          <a:noFill/>
        </p:spPr>
        <p:txBody>
          <a:bodyPr/>
          <a:lstStyle>
            <a:lvl1pPr algn="r">
              <a:spcBef>
                <a:spcPct val="20000"/>
              </a:spcBef>
              <a:buFont typeface="Arial" charset="0"/>
              <a:defRPr sz="2600" b="1">
                <a:solidFill>
                  <a:srgbClr val="0070C0"/>
                </a:solidFill>
                <a:latin typeface="Garamond" pitchFamily="18" charset="0"/>
              </a:defRPr>
            </a:lvl1pPr>
            <a:lvl2pPr marL="742950" indent="-285750">
              <a:spcBef>
                <a:spcPct val="20000"/>
              </a:spcBef>
              <a:buSzPct val="80000"/>
              <a:buFont typeface="Wingdings" pitchFamily="2" charset="2"/>
              <a:buChar char="ü"/>
              <a:defRPr sz="2400" b="1" u="sng">
                <a:solidFill>
                  <a:schemeClr val="tx1"/>
                </a:solidFill>
                <a:latin typeface="Garamond" pitchFamily="18" charset="0"/>
              </a:defRPr>
            </a:lvl2pPr>
            <a:lvl3pPr marL="1143000" indent="-228600">
              <a:spcBef>
                <a:spcPct val="20000"/>
              </a:spcBef>
              <a:buSzPct val="8000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a:spcBef>
                <a:spcPct val="0"/>
              </a:spcBef>
              <a:buFontTx/>
              <a:buNone/>
            </a:pPr>
            <a:r>
              <a:rPr lang="fr-FR" altLang="fr-FR" sz="1200" smtClean="0">
                <a:solidFill>
                  <a:srgbClr val="336699"/>
                </a:solidFill>
                <a:latin typeface="Arial" charset="0"/>
                <a:cs typeface="Arial" charset="0"/>
              </a:rPr>
              <a:t>Programme Régional UEMOA</a:t>
            </a:r>
          </a:p>
        </p:txBody>
      </p:sp>
      <p:pic>
        <p:nvPicPr>
          <p:cNvPr id="40967" name="Imag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575" y="2565400"/>
            <a:ext cx="3403600" cy="324008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0968" name="Imag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565400"/>
            <a:ext cx="4152900" cy="324008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mièr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2938</TotalTime>
  <Words>1172</Words>
  <Application>Microsoft Office PowerPoint</Application>
  <PresentationFormat>Affichage à l'écran (4:3)</PresentationFormat>
  <Paragraphs>118</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6</vt:i4>
      </vt:variant>
      <vt:variant>
        <vt:lpstr>Titres des diapositives</vt:lpstr>
      </vt:variant>
      <vt:variant>
        <vt:i4>16</vt:i4>
      </vt:variant>
    </vt:vector>
  </HeadingPairs>
  <TitlesOfParts>
    <vt:vector size="26" baseType="lpstr">
      <vt:lpstr>Arial</vt:lpstr>
      <vt:lpstr>Calibri</vt:lpstr>
      <vt:lpstr>Garamond</vt:lpstr>
      <vt:lpstr>Wingdings</vt:lpstr>
      <vt:lpstr>première page</vt:lpstr>
      <vt:lpstr>4_Conception personnalisée</vt:lpstr>
      <vt:lpstr>3_Conception personnalisée</vt:lpstr>
      <vt:lpstr>2_Conception personnalisée</vt:lpstr>
      <vt:lpstr>1_Conception personnalisée</vt:lpstr>
      <vt:lpstr>Conception personnalisée</vt:lpstr>
      <vt:lpstr>ATELIER REGIONAL DE VALIDATION ET CLOTURE DU PROGRAMME : ETAT DES PECHERIES ARTISANALES CONTINENTALE ET MARITIME DANS LES 8 ETATS MEMBRES DE L’UEMOA   Abidjan, du 22 au 26 février 2016</vt:lpstr>
      <vt:lpstr> Retour sur ce qui a été fait depuis le GT4 </vt:lpstr>
      <vt:lpstr>Retour sur ce qui a été fait depuis le GT4 </vt:lpstr>
      <vt:lpstr>Présentation synthétique des principaux résultats nationaux</vt:lpstr>
      <vt:lpstr>Nombre de pirogues et de pêcheurs </vt:lpstr>
      <vt:lpstr>Mobilité des pêcheurs </vt:lpstr>
      <vt:lpstr>Présentation synthétique des principaux résultats nationaux </vt:lpstr>
      <vt:lpstr>Motorisation et type d’engin </vt:lpstr>
      <vt:lpstr>Chiffre d’affaire par sortie </vt:lpstr>
      <vt:lpstr>Equipement en infrastructure </vt:lpstr>
      <vt:lpstr>Débarcadère aménagé </vt:lpstr>
      <vt:lpstr>Prix d’achat et longueur des pirogue </vt:lpstr>
      <vt:lpstr>Poste de dépense</vt:lpstr>
      <vt:lpstr>Accidents</vt:lpstr>
      <vt:lpstr>Sécurité </vt:lpstr>
      <vt:lpstr>Bilan de L’ECPM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Carole ESCARAVAGE</dc:creator>
  <cp:lastModifiedBy>Nolwenn COZANNET</cp:lastModifiedBy>
  <cp:revision>265</cp:revision>
  <dcterms:created xsi:type="dcterms:W3CDTF">2011-01-28T14:13:06Z</dcterms:created>
  <dcterms:modified xsi:type="dcterms:W3CDTF">2016-03-07T11:16:56Z</dcterms:modified>
</cp:coreProperties>
</file>