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2404050" cy="43205400"/>
  <p:notesSz cx="6858000" cy="9144000"/>
  <p:defaultTextStyle>
    <a:defPPr>
      <a:defRPr lang="en-US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874" autoAdjust="0"/>
    <p:restoredTop sz="94660"/>
  </p:normalViewPr>
  <p:slideViewPr>
    <p:cSldViewPr>
      <p:cViewPr>
        <p:scale>
          <a:sx n="27" d="100"/>
          <a:sy n="27" d="100"/>
        </p:scale>
        <p:origin x="-1740" y="3288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B622F-CBD3-4254-B9F8-2A1D53B2ED39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37222-A6BB-4505-B882-8625A12F2E4E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855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  <a:prstGeom prst="rect">
            <a:avLst/>
          </a:prstGeom>
        </p:spPr>
        <p:txBody>
          <a:bodyPr lIns="432054" tIns="216027" rIns="432054" bIns="216027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  <a:prstGeom prst="rect">
            <a:avLst/>
          </a:prstGeom>
        </p:spPr>
        <p:txBody>
          <a:bodyPr lIns="432054" tIns="216027" rIns="432054" bIns="216027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76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lIns="432054" tIns="216027" rIns="432054" bIns="216027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eaVert" lIns="432054" tIns="216027" rIns="432054" bIns="216027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BFA3CFD2-07CD-411D-AC77-0A5060E10DCA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8D056B7D-650A-409B-8569-BECDA35AF00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19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  <a:prstGeom prst="rect">
            <a:avLst/>
          </a:prstGeom>
        </p:spPr>
        <p:txBody>
          <a:bodyPr vert="eaVert" lIns="432054" tIns="216027" rIns="432054" bIns="216027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  <a:prstGeom prst="rect">
            <a:avLst/>
          </a:prstGeom>
        </p:spPr>
        <p:txBody>
          <a:bodyPr vert="eaVert" lIns="432054" tIns="216027" rIns="432054" bIns="216027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BFA3CFD2-07CD-411D-AC77-0A5060E10DCA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8D056B7D-650A-409B-8569-BECDA35AF00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40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lIns="432054" tIns="216027" rIns="432054" bIns="216027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lIns="432054" tIns="216027" rIns="432054" bIns="216027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BFA3CFD2-07CD-411D-AC77-0A5060E10DCA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8D056B7D-650A-409B-8569-BECDA35AF00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88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  <a:prstGeom prst="rect">
            <a:avLst/>
          </a:prstGeom>
        </p:spPr>
        <p:txBody>
          <a:bodyPr lIns="432054" tIns="216027" rIns="432054" bIns="216027" anchor="t"/>
          <a:lstStyle>
            <a:lvl1pPr algn="l">
              <a:defRPr sz="189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  <a:prstGeom prst="rect">
            <a:avLst/>
          </a:prstGeom>
        </p:spPr>
        <p:txBody>
          <a:bodyPr lIns="432054" tIns="216027" rIns="432054" bIns="216027"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BFA3CFD2-07CD-411D-AC77-0A5060E10DCA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8D056B7D-650A-409B-8569-BECDA35AF00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08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lIns="432054" tIns="216027" rIns="432054" bIns="216027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  <a:prstGeom prst="rect">
            <a:avLst/>
          </a:prstGeom>
        </p:spPr>
        <p:txBody>
          <a:bodyPr lIns="432054" tIns="216027" rIns="432054" bIns="216027"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  <a:prstGeom prst="rect">
            <a:avLst/>
          </a:prstGeom>
        </p:spPr>
        <p:txBody>
          <a:bodyPr lIns="432054" tIns="216027" rIns="432054" bIns="216027"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BFA3CFD2-07CD-411D-AC77-0A5060E10DCA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8D056B7D-650A-409B-8569-BECDA35AF00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637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lIns="432054" tIns="216027" rIns="432054" bIns="216027"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  <a:prstGeom prst="rect">
            <a:avLst/>
          </a:prstGeom>
        </p:spPr>
        <p:txBody>
          <a:bodyPr lIns="432054" tIns="216027" rIns="432054" bIns="216027"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  <a:prstGeom prst="rect">
            <a:avLst/>
          </a:prstGeom>
        </p:spPr>
        <p:txBody>
          <a:bodyPr lIns="432054" tIns="216027" rIns="432054" bIns="216027"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  <a:prstGeom prst="rect">
            <a:avLst/>
          </a:prstGeom>
        </p:spPr>
        <p:txBody>
          <a:bodyPr lIns="432054" tIns="216027" rIns="432054" bIns="216027"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  <a:prstGeom prst="rect">
            <a:avLst/>
          </a:prstGeom>
        </p:spPr>
        <p:txBody>
          <a:bodyPr lIns="432054" tIns="216027" rIns="432054" bIns="216027"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BFA3CFD2-07CD-411D-AC77-0A5060E10DCA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8D056B7D-650A-409B-8569-BECDA35AF00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7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lIns="432054" tIns="216027" rIns="432054" bIns="216027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BFA3CFD2-07CD-411D-AC77-0A5060E10DCA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8D056B7D-650A-409B-8569-BECDA35AF00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7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BFA3CFD2-07CD-411D-AC77-0A5060E10DCA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8D056B7D-650A-409B-8569-BECDA35AF00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96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  <a:prstGeom prst="rect">
            <a:avLst/>
          </a:prstGeom>
        </p:spPr>
        <p:txBody>
          <a:bodyPr lIns="432054" tIns="216027" rIns="432054" bIns="216027" anchor="b"/>
          <a:lstStyle>
            <a:lvl1pPr algn="l">
              <a:defRPr sz="95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  <a:prstGeom prst="rect">
            <a:avLst/>
          </a:prstGeom>
        </p:spPr>
        <p:txBody>
          <a:bodyPr lIns="432054" tIns="216027" rIns="432054" bIns="216027"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  <a:prstGeom prst="rect">
            <a:avLst/>
          </a:prstGeom>
        </p:spPr>
        <p:txBody>
          <a:bodyPr lIns="432054" tIns="216027" rIns="432054" bIns="216027"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BFA3CFD2-07CD-411D-AC77-0A5060E10DCA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8D056B7D-650A-409B-8569-BECDA35AF00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52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  <a:prstGeom prst="rect">
            <a:avLst/>
          </a:prstGeom>
        </p:spPr>
        <p:txBody>
          <a:bodyPr lIns="432054" tIns="216027" rIns="432054" bIns="216027" anchor="b"/>
          <a:lstStyle>
            <a:lvl1pPr algn="l">
              <a:defRPr sz="95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  <a:prstGeom prst="rect">
            <a:avLst/>
          </a:prstGeom>
        </p:spPr>
        <p:txBody>
          <a:bodyPr lIns="432054" tIns="216027" rIns="432054" bIns="216027"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  <a:prstGeom prst="rect">
            <a:avLst/>
          </a:prstGeom>
        </p:spPr>
        <p:txBody>
          <a:bodyPr lIns="432054" tIns="216027" rIns="432054" bIns="216027"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BFA3CFD2-07CD-411D-AC77-0A5060E10DCA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8D056B7D-650A-409B-8569-BECDA35AF00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47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 userDrawn="1"/>
        </p:nvSpPr>
        <p:spPr bwMode="auto">
          <a:xfrm>
            <a:off x="20339474" y="2275147"/>
            <a:ext cx="12064576" cy="230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25250" tIns="212625" rIns="425250" bIns="212625"/>
          <a:lstStyle/>
          <a:p>
            <a:pPr algn="ctr" hangingPunct="1">
              <a:lnSpc>
                <a:spcPct val="100000"/>
              </a:lnSpc>
              <a:tabLst>
                <a:tab pos="3420428" algn="l"/>
                <a:tab pos="6840855" algn="l"/>
                <a:tab pos="10261283" algn="l"/>
                <a:tab pos="13681710" algn="l"/>
                <a:tab pos="17102138" algn="l"/>
              </a:tabLst>
            </a:pPr>
            <a:endParaRPr lang="fr-FR" sz="6600" b="1" dirty="0">
              <a:solidFill>
                <a:srgbClr val="000099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085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à coins arrondis 42"/>
          <p:cNvSpPr/>
          <p:nvPr/>
        </p:nvSpPr>
        <p:spPr>
          <a:xfrm>
            <a:off x="165230" y="6337004"/>
            <a:ext cx="31702987" cy="315395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0" y="0"/>
            <a:ext cx="32404050" cy="266459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à coins arrondis 21"/>
          <p:cNvSpPr/>
          <p:nvPr/>
        </p:nvSpPr>
        <p:spPr>
          <a:xfrm>
            <a:off x="0" y="41359877"/>
            <a:ext cx="32404050" cy="18452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1617" y="432348"/>
            <a:ext cx="1336600" cy="1965278"/>
          </a:xfrm>
          <a:prstGeom prst="rect">
            <a:avLst/>
          </a:prstGeom>
        </p:spPr>
      </p:pic>
      <p:grpSp>
        <p:nvGrpSpPr>
          <p:cNvPr id="8" name="Groupe 7"/>
          <p:cNvGrpSpPr/>
          <p:nvPr/>
        </p:nvGrpSpPr>
        <p:grpSpPr>
          <a:xfrm>
            <a:off x="25965327" y="41516273"/>
            <a:ext cx="6089879" cy="1328787"/>
            <a:chOff x="964237" y="0"/>
            <a:chExt cx="4563106" cy="996287"/>
          </a:xfrm>
        </p:grpSpPr>
        <p:pic>
          <p:nvPicPr>
            <p:cNvPr id="9" name="Image 8" descr="C:\Users\NCOZANNET\Dropbox\Oceanic Dév\ADMINISTRATIF\PAPIER EN TETE + LOGOS\oceanic-bleu copie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3665" y="177421"/>
              <a:ext cx="1760561" cy="77792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9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7409" y="177421"/>
              <a:ext cx="1009934" cy="5732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10" descr="LogoAgrocampusOuest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4237" y="0"/>
              <a:ext cx="1487606" cy="99628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324040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183552" y="534794"/>
            <a:ext cx="258508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dirty="0" smtClean="0"/>
              <a:t>RESULTATS ECPM</a:t>
            </a:r>
            <a:endParaRPr lang="fr-FR" sz="8800" dirty="0"/>
          </a:p>
        </p:txBody>
      </p:sp>
      <p:sp>
        <p:nvSpPr>
          <p:cNvPr id="16" name="ZoneTexte 15"/>
          <p:cNvSpPr txBox="1"/>
          <p:nvPr/>
        </p:nvSpPr>
        <p:spPr>
          <a:xfrm>
            <a:off x="724878" y="2880620"/>
            <a:ext cx="31143339" cy="3416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7200" i="1" dirty="0" smtClean="0"/>
              <a:t>Note sur le projet par l’UEMOA</a:t>
            </a:r>
          </a:p>
          <a:p>
            <a:pPr algn="ctr"/>
            <a:r>
              <a:rPr lang="fr-FR" sz="7200" i="1" dirty="0" smtClean="0"/>
              <a:t>…..</a:t>
            </a:r>
          </a:p>
          <a:p>
            <a:pPr algn="ctr"/>
            <a:r>
              <a:rPr lang="fr-FR" sz="7200" i="1" dirty="0" smtClean="0"/>
              <a:t>…..</a:t>
            </a:r>
            <a:endParaRPr lang="fr-FR" sz="7200" i="1" dirty="0"/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30" y="41596810"/>
            <a:ext cx="1874306" cy="1401679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552" y="41548042"/>
            <a:ext cx="2209161" cy="1473669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936" y="41476908"/>
            <a:ext cx="2310049" cy="1537001"/>
          </a:xfrm>
          <a:prstGeom prst="rect">
            <a:avLst/>
          </a:prstGeom>
        </p:spPr>
      </p:pic>
      <p:sp>
        <p:nvSpPr>
          <p:cNvPr id="24" name="ZoneTexte 23"/>
          <p:cNvSpPr txBox="1"/>
          <p:nvPr/>
        </p:nvSpPr>
        <p:spPr>
          <a:xfrm>
            <a:off x="7113490" y="41701316"/>
            <a:ext cx="29255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POSTER PREPARE PAR</a:t>
            </a:r>
            <a:endParaRPr lang="fr-FR" sz="4000" dirty="0"/>
          </a:p>
        </p:txBody>
      </p:sp>
      <p:sp>
        <p:nvSpPr>
          <p:cNvPr id="25" name="ZoneTexte 24"/>
          <p:cNvSpPr txBox="1"/>
          <p:nvPr/>
        </p:nvSpPr>
        <p:spPr>
          <a:xfrm>
            <a:off x="13753753" y="41620924"/>
            <a:ext cx="46085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Date publication poster</a:t>
            </a:r>
            <a:endParaRPr lang="fr-FR" sz="4000" dirty="0"/>
          </a:p>
        </p:txBody>
      </p:sp>
      <p:sp>
        <p:nvSpPr>
          <p:cNvPr id="28" name="ZoneTexte 27"/>
          <p:cNvSpPr txBox="1"/>
          <p:nvPr/>
        </p:nvSpPr>
        <p:spPr>
          <a:xfrm>
            <a:off x="864321" y="8857284"/>
            <a:ext cx="689170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Indicateur 1</a:t>
            </a:r>
          </a:p>
          <a:p>
            <a:endParaRPr lang="fr-FR" sz="3200" dirty="0" smtClean="0"/>
          </a:p>
          <a:p>
            <a:r>
              <a:rPr lang="fr-FR" sz="3200" dirty="0" smtClean="0"/>
              <a:t>Nombre de pêcheurs et population dépendante de la pêche sur un graphique bâton à deux échelles gauche et droite , par région</a:t>
            </a:r>
          </a:p>
          <a:p>
            <a:r>
              <a:rPr lang="fr-FR" sz="3200" dirty="0" smtClean="0"/>
              <a:t>Ou bien faire un tableau à deux </a:t>
            </a:r>
            <a:r>
              <a:rPr lang="fr-FR" sz="3200" dirty="0" err="1" smtClean="0"/>
              <a:t>collonnes</a:t>
            </a:r>
            <a:endParaRPr lang="fr-FR" sz="3200" dirty="0" smtClean="0"/>
          </a:p>
          <a:p>
            <a:endParaRPr lang="fr-FR" sz="3200" dirty="0" smtClean="0"/>
          </a:p>
        </p:txBody>
      </p:sp>
      <p:sp>
        <p:nvSpPr>
          <p:cNvPr id="29" name="ZoneTexte 28"/>
          <p:cNvSpPr txBox="1"/>
          <p:nvPr/>
        </p:nvSpPr>
        <p:spPr>
          <a:xfrm>
            <a:off x="10873433" y="8929292"/>
            <a:ext cx="716557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Indicateur 2 :</a:t>
            </a:r>
          </a:p>
          <a:p>
            <a:endParaRPr lang="fr-FR" sz="3200" dirty="0" smtClean="0"/>
          </a:p>
          <a:p>
            <a:r>
              <a:rPr lang="fr-FR" sz="3200" dirty="0" smtClean="0"/>
              <a:t>Nombre de pirogues, avec la part de monoxyle et de planches, par région</a:t>
            </a:r>
          </a:p>
          <a:p>
            <a:endParaRPr lang="fr-FR" sz="3200" dirty="0" smtClean="0"/>
          </a:p>
          <a:p>
            <a:r>
              <a:rPr lang="fr-FR" sz="3200" dirty="0" smtClean="0"/>
              <a:t>Jauge avec %</a:t>
            </a:r>
            <a:r>
              <a:rPr lang="fr-FR" sz="3200" dirty="0" err="1" smtClean="0"/>
              <a:t>age</a:t>
            </a:r>
            <a:r>
              <a:rPr lang="fr-FR" sz="3200" dirty="0" smtClean="0"/>
              <a:t> par rapport au total UEMOA</a:t>
            </a:r>
            <a:endParaRPr lang="fr-FR" sz="3200" dirty="0"/>
          </a:p>
        </p:txBody>
      </p:sp>
      <p:sp>
        <p:nvSpPr>
          <p:cNvPr id="31" name="ZoneTexte 30"/>
          <p:cNvSpPr txBox="1"/>
          <p:nvPr/>
        </p:nvSpPr>
        <p:spPr>
          <a:xfrm>
            <a:off x="1368377" y="38380564"/>
            <a:ext cx="2919772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 smtClean="0"/>
              <a:t>Conclusions générales  sur la pêche continentale</a:t>
            </a:r>
          </a:p>
          <a:p>
            <a:r>
              <a:rPr lang="fr-FR" sz="6600" dirty="0" smtClean="0"/>
              <a:t>Suites à donner (site web)</a:t>
            </a:r>
            <a:endParaRPr lang="fr-FR" sz="6600" dirty="0"/>
          </a:p>
        </p:txBody>
      </p:sp>
      <p:sp>
        <p:nvSpPr>
          <p:cNvPr id="42" name="ZoneTexte 41"/>
          <p:cNvSpPr txBox="1"/>
          <p:nvPr/>
        </p:nvSpPr>
        <p:spPr>
          <a:xfrm>
            <a:off x="576289" y="6769052"/>
            <a:ext cx="306036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b="1" dirty="0" smtClean="0"/>
              <a:t>Ex.: « La pêche continentale, base de moyens d’existence pour des milliers de ménages ruraux »</a:t>
            </a:r>
            <a:endParaRPr lang="fr-FR" sz="66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7489" y="33700044"/>
            <a:ext cx="8756689" cy="3514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ZoneTexte 46"/>
          <p:cNvSpPr txBox="1"/>
          <p:nvPr/>
        </p:nvSpPr>
        <p:spPr>
          <a:xfrm>
            <a:off x="20306481" y="8641260"/>
            <a:ext cx="76328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Indicateur 3: diagramme bâton</a:t>
            </a:r>
          </a:p>
          <a:p>
            <a:endParaRPr lang="fr-FR" sz="3200" dirty="0" smtClean="0"/>
          </a:p>
          <a:p>
            <a:r>
              <a:rPr lang="fr-FR" sz="3200" dirty="0" smtClean="0"/>
              <a:t>Nombre de sites par région, en faisant apparaitre  la part  des villages, des quartiers, villes, campements , visible dans le bâton)</a:t>
            </a:r>
            <a:endParaRPr lang="fr-FR" sz="3200" dirty="0"/>
          </a:p>
        </p:txBody>
      </p:sp>
      <p:sp>
        <p:nvSpPr>
          <p:cNvPr id="53" name="ZoneTexte 52"/>
          <p:cNvSpPr txBox="1"/>
          <p:nvPr/>
        </p:nvSpPr>
        <p:spPr>
          <a:xfrm>
            <a:off x="1008337" y="13681820"/>
            <a:ext cx="88569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Indicateur 4 :</a:t>
            </a:r>
          </a:p>
          <a:p>
            <a:endParaRPr lang="fr-FR" sz="3200" dirty="0" smtClean="0"/>
          </a:p>
          <a:p>
            <a:r>
              <a:rPr lang="fr-FR" sz="3200" dirty="0" smtClean="0"/>
              <a:t>Structure technique du parc en termes d’engins , chaque engin étant caractérisé par son nombre de fois où l’engin est déclaré possédé (par les ménages) </a:t>
            </a:r>
            <a:endParaRPr lang="fr-FR" sz="3200" dirty="0"/>
          </a:p>
        </p:txBody>
      </p:sp>
      <p:sp>
        <p:nvSpPr>
          <p:cNvPr id="54" name="ZoneTexte 53"/>
          <p:cNvSpPr txBox="1"/>
          <p:nvPr/>
        </p:nvSpPr>
        <p:spPr>
          <a:xfrm>
            <a:off x="20234473" y="13609812"/>
            <a:ext cx="77768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Indicateur 5 :</a:t>
            </a:r>
          </a:p>
          <a:p>
            <a:endParaRPr lang="fr-FR" sz="3200" dirty="0" smtClean="0"/>
          </a:p>
          <a:p>
            <a:r>
              <a:rPr lang="fr-FR" sz="3200" dirty="0" smtClean="0"/>
              <a:t>Camembert sur les grandes composantes (en % de groupes d’espèces) de la ressource  (% d’occurrence en tant qu’espèces principales à la meilleure saison dans les captures de l’engin principal)  </a:t>
            </a:r>
            <a:endParaRPr lang="fr-FR" sz="3200" dirty="0"/>
          </a:p>
        </p:txBody>
      </p:sp>
      <p:sp>
        <p:nvSpPr>
          <p:cNvPr id="57" name="ZoneTexte 56"/>
          <p:cNvSpPr txBox="1"/>
          <p:nvPr/>
        </p:nvSpPr>
        <p:spPr>
          <a:xfrm>
            <a:off x="11233473" y="13825836"/>
            <a:ext cx="759762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/>
              <a:t>Texte ou grandes idées (présenter le secteur et montrer son importance )</a:t>
            </a:r>
          </a:p>
          <a:p>
            <a:endParaRPr lang="fr-FR" sz="3600" i="1" dirty="0" smtClean="0"/>
          </a:p>
          <a:p>
            <a:r>
              <a:rPr lang="fr-FR" sz="3600" i="1" dirty="0" smtClean="0"/>
              <a:t>Production totale  se situerait aux environs de ………………… tonnes </a:t>
            </a:r>
            <a:endParaRPr lang="fr-FR" sz="3600" i="1" dirty="0"/>
          </a:p>
        </p:txBody>
      </p:sp>
      <p:sp>
        <p:nvSpPr>
          <p:cNvPr id="72" name="ZoneTexte 71"/>
          <p:cNvSpPr txBox="1"/>
          <p:nvPr/>
        </p:nvSpPr>
        <p:spPr>
          <a:xfrm>
            <a:off x="20594513" y="18146316"/>
            <a:ext cx="1026316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Indicateur 7</a:t>
            </a:r>
          </a:p>
          <a:p>
            <a:endParaRPr lang="fr-FR" sz="3200" dirty="0" smtClean="0"/>
          </a:p>
          <a:p>
            <a:r>
              <a:rPr lang="fr-FR" sz="3200" dirty="0" smtClean="0"/>
              <a:t>Gains annuels moyens réalisés (en milliers de F CFA) dans les trois catégories d’activités (capture, commerce du poisson, transformation) par les ménages du sous-secteur pêche continentale, d’après leurs déclarations. </a:t>
            </a:r>
          </a:p>
          <a:p>
            <a:endParaRPr lang="fr-FR" sz="3200" dirty="0" smtClean="0"/>
          </a:p>
          <a:p>
            <a:r>
              <a:rPr lang="fr-FR" sz="3200" dirty="0" smtClean="0"/>
              <a:t>Diagramme  </a:t>
            </a:r>
            <a:r>
              <a:rPr lang="fr-FR" sz="3200" dirty="0" err="1" smtClean="0"/>
              <a:t>baton</a:t>
            </a:r>
            <a:r>
              <a:rPr lang="fr-FR" sz="3200" dirty="0" smtClean="0"/>
              <a:t>  par région (cf. fig. 21 du rapport </a:t>
            </a:r>
            <a:r>
              <a:rPr lang="fr-FR" sz="3200" dirty="0" err="1" smtClean="0"/>
              <a:t>regional</a:t>
            </a:r>
            <a:r>
              <a:rPr lang="fr-FR" sz="3200" dirty="0" smtClean="0"/>
              <a:t>)</a:t>
            </a:r>
          </a:p>
          <a:p>
            <a:r>
              <a:rPr lang="fr-FR" sz="3200" dirty="0" smtClean="0"/>
              <a:t>  </a:t>
            </a:r>
            <a:endParaRPr lang="fr-FR" sz="3200" dirty="0"/>
          </a:p>
        </p:txBody>
      </p:sp>
      <p:sp>
        <p:nvSpPr>
          <p:cNvPr id="73" name="ZoneTexte 72"/>
          <p:cNvSpPr txBox="1"/>
          <p:nvPr/>
        </p:nvSpPr>
        <p:spPr>
          <a:xfrm>
            <a:off x="1080345" y="18146316"/>
            <a:ext cx="935406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Indicateur 6 :</a:t>
            </a:r>
          </a:p>
          <a:p>
            <a:endParaRPr lang="fr-FR" sz="3200" dirty="0" smtClean="0"/>
          </a:p>
          <a:p>
            <a:r>
              <a:rPr lang="fr-FR" sz="3200" dirty="0" err="1" smtClean="0"/>
              <a:t>Nbre</a:t>
            </a:r>
            <a:r>
              <a:rPr lang="fr-FR" sz="3200" dirty="0" smtClean="0"/>
              <a:t> d’intervenants commerce et transformation de poisson, par région (2 bâtons cote à cote pour chaque région)</a:t>
            </a:r>
          </a:p>
          <a:p>
            <a:endParaRPr lang="fr-FR" sz="3200" dirty="0" smtClean="0"/>
          </a:p>
          <a:p>
            <a:endParaRPr lang="fr-FR" sz="3200" dirty="0"/>
          </a:p>
        </p:txBody>
      </p:sp>
      <p:sp>
        <p:nvSpPr>
          <p:cNvPr id="75" name="ZoneTexte 74"/>
          <p:cNvSpPr txBox="1"/>
          <p:nvPr/>
        </p:nvSpPr>
        <p:spPr>
          <a:xfrm>
            <a:off x="11449497" y="28443460"/>
            <a:ext cx="8640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i="1" dirty="0" smtClean="0"/>
              <a:t>Texte ou grandes idées (tendances, problématiques ou côtés positifs du secteur) concernant les problèmes sociaux – citer le %</a:t>
            </a:r>
            <a:r>
              <a:rPr lang="fr-FR" sz="4000" i="1" dirty="0" err="1" smtClean="0"/>
              <a:t>age</a:t>
            </a:r>
            <a:r>
              <a:rPr lang="fr-FR" sz="4000" i="1" dirty="0" smtClean="0"/>
              <a:t> de pêcheurs d’origine étrangère, %</a:t>
            </a:r>
            <a:r>
              <a:rPr lang="fr-FR" sz="4000" i="1" dirty="0" err="1" smtClean="0"/>
              <a:t>age</a:t>
            </a:r>
            <a:r>
              <a:rPr lang="fr-FR" sz="4000" i="1" dirty="0" smtClean="0"/>
              <a:t> d’alphabétisation des pop. de pêcheurs  </a:t>
            </a:r>
            <a:endParaRPr lang="fr-FR" sz="4000" i="1" dirty="0"/>
          </a:p>
        </p:txBody>
      </p:sp>
      <p:sp>
        <p:nvSpPr>
          <p:cNvPr id="76" name="ZoneTexte 75"/>
          <p:cNvSpPr txBox="1"/>
          <p:nvPr/>
        </p:nvSpPr>
        <p:spPr>
          <a:xfrm>
            <a:off x="1512393" y="23978964"/>
            <a:ext cx="74888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Indicateur 8:</a:t>
            </a:r>
          </a:p>
          <a:p>
            <a:r>
              <a:rPr lang="fr-FR" sz="3200" dirty="0" smtClean="0"/>
              <a:t>Diagramme  radar sur l’équipement  en </a:t>
            </a:r>
            <a:r>
              <a:rPr lang="fr-FR" sz="3200" dirty="0" err="1" smtClean="0"/>
              <a:t>infrastr</a:t>
            </a:r>
            <a:r>
              <a:rPr lang="fr-FR" sz="3200" dirty="0" smtClean="0"/>
              <a:t>. pêche des débarcadères, niveau national  </a:t>
            </a:r>
          </a:p>
          <a:p>
            <a:endParaRPr lang="fr-FR" sz="3200" dirty="0" smtClean="0"/>
          </a:p>
          <a:p>
            <a:r>
              <a:rPr lang="fr-FR" sz="3200" dirty="0" smtClean="0"/>
              <a:t>Cf.fig. 23 du rapport national</a:t>
            </a:r>
            <a:endParaRPr lang="fr-FR" sz="3200" dirty="0"/>
          </a:p>
        </p:txBody>
      </p:sp>
      <p:sp>
        <p:nvSpPr>
          <p:cNvPr id="78" name="ZoneTexte 77"/>
          <p:cNvSpPr txBox="1"/>
          <p:nvPr/>
        </p:nvSpPr>
        <p:spPr>
          <a:xfrm>
            <a:off x="21098569" y="29163540"/>
            <a:ext cx="885698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Indicateur 11 :</a:t>
            </a:r>
          </a:p>
          <a:p>
            <a:endParaRPr lang="fr-FR" sz="3200" dirty="0" smtClean="0"/>
          </a:p>
          <a:p>
            <a:r>
              <a:rPr lang="fr-FR" sz="3200" dirty="0" smtClean="0"/>
              <a:t>% de pêcheurs ayant au moins un niveau d’instruction scolaire, % </a:t>
            </a:r>
            <a:r>
              <a:rPr lang="fr-FR" sz="3200" dirty="0" err="1" smtClean="0"/>
              <a:t>age</a:t>
            </a:r>
            <a:r>
              <a:rPr lang="fr-FR" sz="3200" dirty="0" smtClean="0"/>
              <a:t>  des pêcheurs alphabétisés,  par région</a:t>
            </a:r>
          </a:p>
          <a:p>
            <a:r>
              <a:rPr lang="fr-FR" sz="3200" dirty="0" smtClean="0"/>
              <a:t>Diagramme bâton (2 cote à cote, et par région)</a:t>
            </a:r>
          </a:p>
          <a:p>
            <a:endParaRPr lang="fr-FR" sz="3200" dirty="0" smtClean="0"/>
          </a:p>
          <a:p>
            <a:r>
              <a:rPr lang="fr-FR" sz="3200" dirty="0" smtClean="0"/>
              <a:t>par région</a:t>
            </a:r>
          </a:p>
          <a:p>
            <a:r>
              <a:rPr lang="fr-FR" sz="3200" dirty="0" smtClean="0"/>
              <a:t>Cf. fig. 34 et fig. 35 du rapport national</a:t>
            </a:r>
          </a:p>
          <a:p>
            <a:endParaRPr lang="fr-FR" sz="3200" dirty="0"/>
          </a:p>
        </p:txBody>
      </p:sp>
      <p:sp>
        <p:nvSpPr>
          <p:cNvPr id="37" name="ZoneTexte 36"/>
          <p:cNvSpPr txBox="1"/>
          <p:nvPr/>
        </p:nvSpPr>
        <p:spPr>
          <a:xfrm>
            <a:off x="11377489" y="22970852"/>
            <a:ext cx="7992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/>
              <a:t>Texte ou grandes idées (tendances, problématiques ou côtés positifs du secteur) Concernant les problèmes halieutiques soulevés par le secteur. Parler ici des migrations (% d’U.P. faisant </a:t>
            </a:r>
            <a:r>
              <a:rPr lang="fr-FR" sz="3600" i="1" dirty="0" err="1" smtClean="0"/>
              <a:t>mig</a:t>
            </a:r>
            <a:r>
              <a:rPr lang="fr-FR" sz="3600" i="1" dirty="0" smtClean="0"/>
              <a:t>. Saisonnières).</a:t>
            </a:r>
            <a:endParaRPr lang="fr-FR" sz="3600" i="1" dirty="0"/>
          </a:p>
        </p:txBody>
      </p:sp>
      <p:sp>
        <p:nvSpPr>
          <p:cNvPr id="38" name="ZoneTexte 37"/>
          <p:cNvSpPr txBox="1"/>
          <p:nvPr/>
        </p:nvSpPr>
        <p:spPr>
          <a:xfrm>
            <a:off x="20738529" y="23690932"/>
            <a:ext cx="98650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Indicateur 9</a:t>
            </a:r>
          </a:p>
          <a:p>
            <a:endParaRPr lang="fr-FR" sz="3200" dirty="0" smtClean="0"/>
          </a:p>
          <a:p>
            <a:r>
              <a:rPr lang="fr-FR" sz="3200" dirty="0" smtClean="0"/>
              <a:t>Part des petites, moyennes et grandes maille, empilé en digramme bâton normé à 100% , par région. </a:t>
            </a:r>
          </a:p>
          <a:p>
            <a:r>
              <a:rPr lang="fr-FR" sz="3200" dirty="0" smtClean="0"/>
              <a:t>(cf. fig. 10 du rapport national)</a:t>
            </a:r>
          </a:p>
          <a:p>
            <a:r>
              <a:rPr lang="fr-FR" sz="3200" dirty="0" smtClean="0"/>
              <a:t>  </a:t>
            </a:r>
            <a:endParaRPr lang="fr-FR" sz="3200" dirty="0"/>
          </a:p>
        </p:txBody>
      </p:sp>
      <p:sp>
        <p:nvSpPr>
          <p:cNvPr id="39" name="ZoneTexte 38"/>
          <p:cNvSpPr txBox="1"/>
          <p:nvPr/>
        </p:nvSpPr>
        <p:spPr>
          <a:xfrm>
            <a:off x="1800425" y="28947516"/>
            <a:ext cx="716557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Indicateur 10: </a:t>
            </a:r>
          </a:p>
          <a:p>
            <a:endParaRPr lang="fr-FR" sz="3200" dirty="0" smtClean="0"/>
          </a:p>
          <a:p>
            <a:r>
              <a:rPr lang="fr-FR" sz="3200" dirty="0" smtClean="0"/>
              <a:t>Radar sur les conditions de vie (</a:t>
            </a:r>
            <a:r>
              <a:rPr lang="fr-FR" sz="3200" dirty="0" err="1" smtClean="0"/>
              <a:t>equipement</a:t>
            </a:r>
            <a:r>
              <a:rPr lang="fr-FR" sz="3200" dirty="0" smtClean="0"/>
              <a:t> du site et du logement) des ménages de pêcheurs: proximité centre de santé, proximité école, marché périodique, accès amélioré à l’eau, latrines, </a:t>
            </a:r>
            <a:r>
              <a:rPr lang="fr-FR" sz="3200" dirty="0" err="1" smtClean="0"/>
              <a:t>electricité</a:t>
            </a:r>
            <a:r>
              <a:rPr lang="fr-FR" sz="3200" dirty="0" smtClean="0"/>
              <a:t>.</a:t>
            </a:r>
          </a:p>
          <a:p>
            <a:endParaRPr lang="fr-FR" sz="3200" dirty="0" smtClean="0"/>
          </a:p>
          <a:p>
            <a:r>
              <a:rPr lang="fr-FR" sz="3200" dirty="0" smtClean="0"/>
              <a:t>Combiné des éléments de fig. 21 et 40  des rapports nationaux </a:t>
            </a:r>
            <a:endParaRPr lang="fr-FR" sz="3200" dirty="0"/>
          </a:p>
        </p:txBody>
      </p:sp>
      <p:sp>
        <p:nvSpPr>
          <p:cNvPr id="44" name="ZoneTexte 43"/>
          <p:cNvSpPr txBox="1"/>
          <p:nvPr/>
        </p:nvSpPr>
        <p:spPr>
          <a:xfrm>
            <a:off x="504281" y="288332"/>
            <a:ext cx="33123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DRAPEAU</a:t>
            </a:r>
          </a:p>
          <a:p>
            <a:pPr algn="ctr"/>
            <a:r>
              <a:rPr lang="fr-FR" sz="4000" dirty="0" smtClean="0"/>
              <a:t>PAYS</a:t>
            </a:r>
            <a:endParaRPr lang="fr-FR" sz="4000" dirty="0"/>
          </a:p>
        </p:txBody>
      </p:sp>
      <p:sp>
        <p:nvSpPr>
          <p:cNvPr id="45" name="ZoneTexte 44"/>
          <p:cNvSpPr txBox="1"/>
          <p:nvPr/>
        </p:nvSpPr>
        <p:spPr>
          <a:xfrm>
            <a:off x="11449497" y="17210212"/>
            <a:ext cx="6624736" cy="53245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Photo PC (prise dans le pays)</a:t>
            </a:r>
          </a:p>
          <a:p>
            <a:endParaRPr lang="fr-FR" dirty="0"/>
          </a:p>
        </p:txBody>
      </p:sp>
      <p:sp>
        <p:nvSpPr>
          <p:cNvPr id="41" name="ZoneTexte 40"/>
          <p:cNvSpPr txBox="1"/>
          <p:nvPr/>
        </p:nvSpPr>
        <p:spPr>
          <a:xfrm>
            <a:off x="20522505" y="40748117"/>
            <a:ext cx="11737304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Lien vers </a:t>
            </a:r>
            <a:r>
              <a:rPr lang="fr-FR" sz="3200" b="1" dirty="0"/>
              <a:t>le site : http://atlas.statpeche-uemoa.org/</a:t>
            </a:r>
          </a:p>
        </p:txBody>
      </p:sp>
    </p:spTree>
    <p:extLst>
      <p:ext uri="{BB962C8B-B14F-4D97-AF65-F5344CB8AC3E}">
        <p14:creationId xmlns:p14="http://schemas.microsoft.com/office/powerpoint/2010/main" val="187509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3040</TotalTime>
  <Words>534</Words>
  <Application>Microsoft Office PowerPoint</Application>
  <PresentationFormat>Personnalisé</PresentationFormat>
  <Paragraphs>66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Pôle halieutique  18/02/2013   Programme Régional UEMOA</dc:title>
  <dc:creator>jerome</dc:creator>
  <cp:lastModifiedBy>Nolwenn COZANNET</cp:lastModifiedBy>
  <cp:revision>207</cp:revision>
  <dcterms:created xsi:type="dcterms:W3CDTF">2013-02-13T09:08:18Z</dcterms:created>
  <dcterms:modified xsi:type="dcterms:W3CDTF">2016-02-26T09:04:11Z</dcterms:modified>
</cp:coreProperties>
</file>