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5" r:id="rId2"/>
    <p:sldMasterId id="2147483763" r:id="rId3"/>
    <p:sldMasterId id="2147483686" r:id="rId4"/>
    <p:sldMasterId id="2147483674" r:id="rId5"/>
    <p:sldMasterId id="2147483661" r:id="rId6"/>
  </p:sldMasterIdLst>
  <p:notesMasterIdLst>
    <p:notesMasterId r:id="rId17"/>
  </p:notesMasterIdLst>
  <p:handoutMasterIdLst>
    <p:handoutMasterId r:id="rId18"/>
  </p:handoutMasterIdLst>
  <p:sldIdLst>
    <p:sldId id="258" r:id="rId7"/>
    <p:sldId id="260" r:id="rId8"/>
    <p:sldId id="263" r:id="rId9"/>
    <p:sldId id="264" r:id="rId10"/>
    <p:sldId id="261" r:id="rId11"/>
    <p:sldId id="268" r:id="rId12"/>
    <p:sldId id="262" r:id="rId13"/>
    <p:sldId id="265" r:id="rId14"/>
    <p:sldId id="269" r:id="rId15"/>
    <p:sldId id="266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CC"/>
    <a:srgbClr val="FFCC66"/>
    <a:srgbClr val="FFFFFF"/>
    <a:srgbClr val="006699"/>
    <a:srgbClr val="336699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086" autoAdjust="0"/>
  </p:normalViewPr>
  <p:slideViewPr>
    <p:cSldViewPr>
      <p:cViewPr>
        <p:scale>
          <a:sx n="93" d="100"/>
          <a:sy n="93" d="100"/>
        </p:scale>
        <p:origin x="-226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3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200512-8F25-4DDD-83FD-DD2DD4EDB01B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65722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79A9FA-C363-4456-AC3A-8846CEB6CF68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04368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2"/>
          <p:cNvSpPr txBox="1">
            <a:spLocks/>
          </p:cNvSpPr>
          <p:nvPr userDrawn="1"/>
        </p:nvSpPr>
        <p:spPr>
          <a:xfrm>
            <a:off x="3997325" y="6351588"/>
            <a:ext cx="367188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6699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/>
              <a:t>GT n°2 – 9 au 13 février, Dakar - SENEGAL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24744"/>
            <a:ext cx="7067128" cy="5001419"/>
          </a:xfrm>
        </p:spPr>
        <p:txBody>
          <a:bodyPr/>
          <a:lstStyle>
            <a:lvl1pPr marL="0" indent="0" algn="r">
              <a:defRPr sz="2600">
                <a:solidFill>
                  <a:srgbClr val="0070C0"/>
                </a:solidFill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143000" indent="-600075">
              <a:spcBef>
                <a:spcPts val="0"/>
              </a:spcBef>
              <a:buSzPct val="85000"/>
              <a:defRPr sz="2000" b="0" u="none" baseline="0">
                <a:latin typeface="+mn-lt"/>
              </a:defRPr>
            </a:lvl3pPr>
            <a:lvl4pPr>
              <a:spcBef>
                <a:spcPts val="0"/>
              </a:spcBef>
              <a:buSzPct val="85000"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    Troisième niveau</a:t>
            </a:r>
          </a:p>
          <a:p>
            <a:pPr lvl="3"/>
            <a:r>
              <a:rPr lang="fr-FR" dirty="0" smtClean="0"/>
              <a:t>       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2BEE-B453-4BC1-84B8-B87599475FE4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</a:t>
            </a:r>
            <a:r>
              <a:rPr lang="fr-FR" smtClean="0"/>
              <a:t>UEMOA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11745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38A7A46-A042-48BD-8F01-B29365BBF51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055220848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0CD63C1-727A-4554-9D4B-81D95BEC1F78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283395133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6D4BCF-4807-4BFB-BC36-1CCB8F256E2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310082768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6FF1BB-931B-48DB-B0BF-7BA245196119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954609970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4692FF-09D2-46C4-AB27-2A68F9C415BE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738923408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731A2D-3B55-4DCA-818D-0212F947B3A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681096586"/>
      </p:ext>
    </p:extLst>
  </p:cSld>
  <p:clrMapOvr>
    <a:masterClrMapping/>
  </p:clrMapOvr>
  <p:transition spd="med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5076C9-1569-4837-AC5B-176BED2030E5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581968964"/>
      </p:ext>
    </p:extLst>
  </p:cSld>
  <p:clrMapOvr>
    <a:masterClrMapping/>
  </p:clrMapOvr>
  <p:transition spd="med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E6701C-55FC-421F-8948-DE423A27E825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511897866"/>
      </p:ext>
    </p:extLst>
  </p:cSld>
  <p:clrMapOvr>
    <a:masterClrMapping/>
  </p:clrMapOvr>
  <p:transition spd="med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299154-9825-4D3D-BE47-5797F7F06E13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483192120"/>
      </p:ext>
    </p:extLst>
  </p:cSld>
  <p:clrMapOvr>
    <a:masterClrMapping/>
  </p:clrMapOvr>
  <p:transition spd="med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3E933A5-9C84-4BFC-A17B-870BED69767D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438933903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501008"/>
            <a:ext cx="8147248" cy="2625155"/>
          </a:xfrm>
        </p:spPr>
        <p:txBody>
          <a:bodyPr/>
          <a:lstStyle>
            <a:lvl1pPr marL="0" indent="0" algn="r">
              <a:defRPr sz="2800">
                <a:latin typeface="Garamond" pitchFamily="18" charset="0"/>
              </a:defRPr>
            </a:lvl1pPr>
            <a:lvl2pPr>
              <a:defRPr sz="2400" u="sng"/>
            </a:lvl2pPr>
            <a:lvl3pPr>
              <a:defRPr sz="2000" b="1" u="none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135" cy="194421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B75570BA-D4EA-4661-B2B4-734474F88FF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  <p:sp>
        <p:nvSpPr>
          <p:cNvPr id="5" name="Espace réservé de la date 1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</a:p>
        </p:txBody>
      </p:sp>
      <p:sp>
        <p:nvSpPr>
          <p:cNvPr id="6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</a:p>
        </p:txBody>
      </p:sp>
    </p:spTree>
    <p:extLst>
      <p:ext uri="{BB962C8B-B14F-4D97-AF65-F5344CB8AC3E}">
        <p14:creationId xmlns:p14="http://schemas.microsoft.com/office/powerpoint/2010/main" val="1145440098"/>
      </p:ext>
    </p:extLst>
  </p:cSld>
  <p:clrMapOvr>
    <a:masterClrMapping/>
  </p:clrMapOvr>
  <p:transition spd="med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1DB4109-1135-42D6-B74B-77266EE09F0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258011078"/>
      </p:ext>
    </p:extLst>
  </p:cSld>
  <p:clrMapOvr>
    <a:masterClrMapping/>
  </p:clrMapOvr>
  <p:transition spd="med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FB56D0-3728-49CA-ACB7-B6538BB6B230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331565013"/>
      </p:ext>
    </p:extLst>
  </p:cSld>
  <p:clrMapOvr>
    <a:masterClrMapping/>
  </p:clrMapOvr>
  <p:transition spd="med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0D05BD-41F7-4EFD-AD07-A7CE19C9BCE2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391847723"/>
      </p:ext>
    </p:extLst>
  </p:cSld>
  <p:clrMapOvr>
    <a:masterClrMapping/>
  </p:clrMapOvr>
  <p:transition spd="med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9E0EA8-D79E-4171-B4AE-A70DAFD49864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724844780"/>
      </p:ext>
    </p:extLst>
  </p:cSld>
  <p:clrMapOvr>
    <a:masterClrMapping/>
  </p:clrMapOvr>
  <p:transition spd="med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99C349C-02B6-4BB6-A087-90763EF5123D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846856970"/>
      </p:ext>
    </p:extLst>
  </p:cSld>
  <p:clrMapOvr>
    <a:masterClrMapping/>
  </p:clrMapOvr>
  <p:transition spd="med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F6E5-50C7-427A-82DB-64716864A428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613353005"/>
      </p:ext>
    </p:extLst>
  </p:cSld>
  <p:clrMapOvr>
    <a:masterClrMapping/>
  </p:clrMapOvr>
  <p:transition spd="med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2C9B-3ACC-4B6B-947A-69F82172ECB2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689823909"/>
      </p:ext>
    </p:extLst>
  </p:cSld>
  <p:clrMapOvr>
    <a:masterClrMapping/>
  </p:clrMapOvr>
  <p:transition spd="med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DA6A-37BD-40CA-98EB-F108BCD8303A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107748932"/>
      </p:ext>
    </p:extLst>
  </p:cSld>
  <p:clrMapOvr>
    <a:masterClrMapping/>
  </p:clrMapOvr>
  <p:transition spd="med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F109-C33D-4C9A-A49B-76317B460A8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437599753"/>
      </p:ext>
    </p:extLst>
  </p:cSld>
  <p:clrMapOvr>
    <a:masterClrMapping/>
  </p:clrMapOvr>
  <p:transition spd="med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0AFD-1C7D-4F80-878B-E89C1066AD7A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338387767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81452"/>
      </p:ext>
    </p:extLst>
  </p:cSld>
  <p:clrMapOvr>
    <a:masterClrMapping/>
  </p:clrMapOvr>
  <p:transition spd="med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C0C1-4FCC-441D-A651-301FB4D97CA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316247877"/>
      </p:ext>
    </p:extLst>
  </p:cSld>
  <p:clrMapOvr>
    <a:masterClrMapping/>
  </p:clrMapOvr>
  <p:transition spd="med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4237-39C2-4971-9865-D2F40E7DF47A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869215036"/>
      </p:ext>
    </p:extLst>
  </p:cSld>
  <p:clrMapOvr>
    <a:masterClrMapping/>
  </p:clrMapOvr>
  <p:transition spd="med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DC2A-ABB7-4BBA-8E37-5F81EA8A8F6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482066082"/>
      </p:ext>
    </p:extLst>
  </p:cSld>
  <p:clrMapOvr>
    <a:masterClrMapping/>
  </p:clrMapOvr>
  <p:transition spd="med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D3F5-9FD6-43E5-AB53-1B651F0F768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253628585"/>
      </p:ext>
    </p:extLst>
  </p:cSld>
  <p:clrMapOvr>
    <a:masterClrMapping/>
  </p:clrMapOvr>
  <p:transition spd="med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8676-4BAD-41C9-ADB8-3DDEEBCAFF9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114907066"/>
      </p:ext>
    </p:extLst>
  </p:cSld>
  <p:clrMapOvr>
    <a:masterClrMapping/>
  </p:clrMapOvr>
  <p:transition spd="med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B977-D0C7-4379-8BA6-F9F764F9707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259918219"/>
      </p:ext>
    </p:extLst>
  </p:cSld>
  <p:clrMapOvr>
    <a:masterClrMapping/>
  </p:clrMapOvr>
  <p:transition spd="med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787C-9F57-4AEA-B593-4D9F3C14E9D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954467856"/>
      </p:ext>
    </p:extLst>
  </p:cSld>
  <p:clrMapOvr>
    <a:masterClrMapping/>
  </p:clrMapOvr>
  <p:transition spd="med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13C5-DE17-43DE-8896-DADA4394A6C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838385042"/>
      </p:ext>
    </p:extLst>
  </p:cSld>
  <p:clrMapOvr>
    <a:masterClrMapping/>
  </p:clrMapOvr>
  <p:transition spd="med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5FEB-E902-4D95-A3A9-817FB108AD51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852303634"/>
      </p:ext>
    </p:extLst>
  </p:cSld>
  <p:clrMapOvr>
    <a:masterClrMapping/>
  </p:clrMapOvr>
  <p:transition spd="med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5988-3348-4127-85B8-6551C38A843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876896933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8027988" y="6356350"/>
            <a:ext cx="658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E670E9A-F8F7-4077-B2B5-CF839D733F77}" type="slidenum">
              <a:rPr lang="fr-FR" altLang="pt-PT" sz="1400" b="1">
                <a:solidFill>
                  <a:srgbClr val="336699"/>
                </a:solidFill>
                <a:latin typeface="Garamond" pitchFamily="18" charset="0"/>
              </a:rPr>
              <a:pPr algn="r" eaLnBrk="1" hangingPunct="1"/>
              <a:t>‹N°›</a:t>
            </a:fld>
            <a:endParaRPr lang="fr-FR" altLang="pt-PT" sz="1400" b="1">
              <a:solidFill>
                <a:srgbClr val="336699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036496" cy="764704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7" name="Image 17" descr="logo ppt consort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3175"/>
            <a:ext cx="1436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0"/>
            <a:ext cx="86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5001419"/>
          </a:xfrm>
        </p:spPr>
        <p:txBody>
          <a:bodyPr/>
          <a:lstStyle>
            <a:lvl1pPr marL="0" indent="0" algn="r">
              <a:buNone/>
              <a:defRPr sz="2600"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080000" marR="0" indent="-36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None/>
              <a:tabLst/>
              <a:defRPr sz="1800" b="0" u="none" baseline="0">
                <a:latin typeface="+mn-lt"/>
                <a:sym typeface="Wingdings"/>
              </a:defRPr>
            </a:lvl3pPr>
            <a:lvl4pPr>
              <a:spcBef>
                <a:spcPts val="0"/>
              </a:spcBef>
              <a:buSzPct val="85000"/>
              <a:buNone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b="1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634480" y="29793"/>
            <a:ext cx="7052320" cy="764704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404113"/>
      </p:ext>
    </p:extLst>
  </p:cSld>
  <p:clrMapOvr>
    <a:masterClrMapping/>
  </p:clrMapOvr>
  <p:transition spd="med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4979-2AE3-4BC9-BCEA-DDB19B470BCF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92133820"/>
      </p:ext>
    </p:extLst>
  </p:cSld>
  <p:clrMapOvr>
    <a:masterClrMapping/>
  </p:clrMapOvr>
  <p:transition spd="med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0393-B34E-48B1-BDBC-FFEAAB78523D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042670488"/>
      </p:ext>
    </p:extLst>
  </p:cSld>
  <p:clrMapOvr>
    <a:masterClrMapping/>
  </p:clrMapOvr>
  <p:transition spd="med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614E-ECA6-49A9-A610-89ED543D410B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637059441"/>
      </p:ext>
    </p:extLst>
  </p:cSld>
  <p:clrMapOvr>
    <a:masterClrMapping/>
  </p:clrMapOvr>
  <p:transition spd="med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53FE-0CD4-4153-8B15-1BFF1BC80654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279974878"/>
      </p:ext>
    </p:extLst>
  </p:cSld>
  <p:clrMapOvr>
    <a:masterClrMapping/>
  </p:clrMapOvr>
  <p:transition spd="med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229C-610B-423B-A3AF-7D11D7FE3354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023748093"/>
      </p:ext>
    </p:extLst>
  </p:cSld>
  <p:clrMapOvr>
    <a:masterClrMapping/>
  </p:clrMapOvr>
  <p:transition spd="med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C08F-60ED-4B90-B62A-6FB794CB9031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92950616"/>
      </p:ext>
    </p:extLst>
  </p:cSld>
  <p:clrMapOvr>
    <a:masterClrMapping/>
  </p:clrMapOvr>
  <p:transition spd="med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B36D-F6B8-428F-B53B-7F203A9A7592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58088735"/>
      </p:ext>
    </p:extLst>
  </p:cSld>
  <p:clrMapOvr>
    <a:masterClrMapping/>
  </p:clrMapOvr>
  <p:transition spd="med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08BF-25D2-43F9-8F4A-26ADE73CAA16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347604252"/>
      </p:ext>
    </p:extLst>
  </p:cSld>
  <p:clrMapOvr>
    <a:masterClrMapping/>
  </p:clrMapOvr>
  <p:transition spd="med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9BF0-78C3-4E1E-9CFC-4AF2DEE2800D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059907501"/>
      </p:ext>
    </p:extLst>
  </p:cSld>
  <p:clrMapOvr>
    <a:masterClrMapping/>
  </p:clrMapOvr>
  <p:transition spd="med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A460-D5DC-41C8-9DC6-EC219873224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970125760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B759A3-2D7B-4FB6-90C1-7742F31C7E85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838472994"/>
      </p:ext>
    </p:extLst>
  </p:cSld>
  <p:clrMapOvr>
    <a:masterClrMapping/>
  </p:clrMapOvr>
  <p:transition spd="med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309C-7468-450B-B13B-B34B1FD33A00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794965991"/>
      </p:ext>
    </p:extLst>
  </p:cSld>
  <p:clrMapOvr>
    <a:masterClrMapping/>
  </p:clrMapOvr>
  <p:transition spd="med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685F-31CE-4C55-B04D-58F1CC33634D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3511461441"/>
      </p:ext>
    </p:extLst>
  </p:cSld>
  <p:clrMapOvr>
    <a:masterClrMapping/>
  </p:clrMapOvr>
  <p:transition spd="med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64EE-DBE1-4ABE-A95E-CA0FD8BBA35F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857684363"/>
      </p:ext>
    </p:extLst>
  </p:cSld>
  <p:clrMapOvr>
    <a:masterClrMapping/>
  </p:clrMapOvr>
  <p:transition spd="med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ED7E-73AE-4DD7-9D6C-AAEDC0E0AB4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466538776"/>
      </p:ext>
    </p:extLst>
  </p:cSld>
  <p:clrMapOvr>
    <a:masterClrMapping/>
  </p:clrMapOvr>
  <p:transition spd="med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41DC-8E23-45BA-8A26-A908DABA5CF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2718942484"/>
      </p:ext>
    </p:extLst>
  </p:cSld>
  <p:clrMapOvr>
    <a:masterClrMapping/>
  </p:clrMapOvr>
  <p:transition spd="med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991E-5D61-4B0A-AA39-A99E131C9D03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646823207"/>
      </p:ext>
    </p:extLst>
  </p:cSld>
  <p:clrMapOvr>
    <a:masterClrMapping/>
  </p:clrMapOvr>
  <p:transition spd="med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8F3B-A224-4FC6-84C7-FFF3F55A8B8C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382077334"/>
      </p:ext>
    </p:extLst>
  </p:cSld>
  <p:clrMapOvr>
    <a:masterClrMapping/>
  </p:clrMapOvr>
  <p:transition spd="med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4F98-4CC3-4B3C-86DC-9046275001C2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222675095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79690D0-1D0D-4D64-A8D2-96EDAEE97944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709689350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0FA058A-17F7-4BA6-8314-846E0B957EA1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887859759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6A8F3DD-1FB0-4EAD-8A19-9D6F2933CE89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152441597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14DFDD-8EE4-4190-B8DB-D39DF31A4990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  <p:extLst>
      <p:ext uri="{BB962C8B-B14F-4D97-AF65-F5344CB8AC3E}">
        <p14:creationId xmlns:p14="http://schemas.microsoft.com/office/powerpoint/2010/main" val="48236529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2781300"/>
            <a:ext cx="81359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	Troisième niveau</a:t>
            </a:r>
          </a:p>
          <a:p>
            <a:pPr lvl="3"/>
            <a:r>
              <a:rPr lang="fr-FR" altLang="fr-FR" smtClean="0"/>
              <a:t>	Quatrième niveau</a:t>
            </a:r>
          </a:p>
        </p:txBody>
      </p:sp>
      <p:sp>
        <p:nvSpPr>
          <p:cNvPr id="1027" name="Espace réservé du titre 22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pic>
        <p:nvPicPr>
          <p:cNvPr id="1028" name="Picture 20" descr="\\yankee\datas\c.escaravage\Mes documents\UEMOA\logo partenaires\image pPT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9213"/>
            <a:ext cx="9083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13"/>
          <p:cNvSpPr>
            <a:spLocks noGrp="1"/>
          </p:cNvSpPr>
          <p:nvPr>
            <p:ph type="sldNum" sz="quarter" idx="4"/>
          </p:nvPr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6699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BBD1B704-645A-4A4B-96ED-D173D4F6AF99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3007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7"/>
          <p:cNvSpPr>
            <a:spLocks noGrp="1"/>
          </p:cNvSpPr>
          <p:nvPr>
            <p:ph type="dt" sz="quarter" idx="2"/>
          </p:nvPr>
        </p:nvSpPr>
        <p:spPr bwMode="auto">
          <a:xfrm>
            <a:off x="3635375" y="6373813"/>
            <a:ext cx="4752975" cy="36512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  <a:endParaRPr lang="fr-FR" altLang="fr-FR" dirty="0"/>
          </a:p>
        </p:txBody>
      </p:sp>
      <p:sp>
        <p:nvSpPr>
          <p:cNvPr id="12" name="Espace réservé du pied de page 19"/>
          <p:cNvSpPr>
            <a:spLocks noGrp="1"/>
          </p:cNvSpPr>
          <p:nvPr>
            <p:ph type="ftr" sz="quarter" idx="3"/>
          </p:nvPr>
        </p:nvSpPr>
        <p:spPr bwMode="auto">
          <a:xfrm>
            <a:off x="6350" y="6381750"/>
            <a:ext cx="3744913" cy="36512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19" r:id="rId1"/>
    <p:sldLayoutId id="2147488620" r:id="rId2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4A7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rgbClr val="0070C0"/>
          </a:solidFill>
          <a:latin typeface="Garamond" pitchFamily="18" charset="0"/>
          <a:ea typeface="+mn-ea"/>
          <a:cs typeface="+mn-cs"/>
        </a:defRPr>
      </a:lvl1pPr>
      <a:lvl2pPr marL="446088" indent="-36036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4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781050" algn="l" rtl="0" eaLnBrk="0" fontAlgn="base" hangingPunct="0">
        <a:spcBef>
          <a:spcPct val="20000"/>
        </a:spcBef>
        <a:spcAft>
          <a:spcPct val="0"/>
        </a:spcAft>
        <a:buSzPct val="80000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79216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036496" cy="764703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1619250" y="0"/>
            <a:ext cx="7053263" cy="765175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latin typeface="Garamond" pitchFamily="18" charset="0"/>
              </a:defRPr>
            </a:lvl1pPr>
          </a:lstStyle>
          <a:p>
            <a:pPr algn="ctr">
              <a:defRPr/>
            </a:pPr>
            <a:r>
              <a:rPr lang="fr-FR" dirty="0" smtClean="0">
                <a:solidFill>
                  <a:schemeClr val="bg1"/>
                </a:solidFill>
                <a:ea typeface="+mj-ea"/>
                <a:cs typeface="+mj-cs"/>
              </a:rPr>
              <a:t>Cliquez pour modifier le style du titre</a:t>
            </a:r>
            <a:endParaRPr lang="fr-FR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055" name="Image 8" descr="logo ppt consortiu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450"/>
            <a:ext cx="1309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2"/>
          <p:cNvSpPr txBox="1">
            <a:spLocks/>
          </p:cNvSpPr>
          <p:nvPr userDrawn="1"/>
        </p:nvSpPr>
        <p:spPr>
          <a:xfrm>
            <a:off x="3844925" y="6373813"/>
            <a:ext cx="3671888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fr-FR" dirty="0" smtClean="0">
                <a:solidFill>
                  <a:srgbClr val="336699"/>
                </a:solidFill>
              </a:rPr>
              <a:t>GT n°4 – 12 au 15 octobre à Lomé,  TOGO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2057" name="Espace réservé du numéro de diapositive 13"/>
          <p:cNvSpPr txBox="1">
            <a:spLocks/>
          </p:cNvSpPr>
          <p:nvPr userDrawn="1"/>
        </p:nvSpPr>
        <p:spPr bwMode="auto">
          <a:xfrm>
            <a:off x="8027988" y="6356350"/>
            <a:ext cx="658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D82333-601B-446A-B329-99C07C9E5B90}" type="slidenum">
              <a:rPr lang="fr-FR" altLang="pt-PT" sz="1400" b="1">
                <a:solidFill>
                  <a:srgbClr val="336699"/>
                </a:solidFill>
                <a:latin typeface="Garamond" pitchFamily="18" charset="0"/>
              </a:rPr>
              <a:pPr algn="r" eaLnBrk="1" hangingPunct="1"/>
              <a:t>‹N°›</a:t>
            </a:fld>
            <a:endParaRPr lang="fr-FR" altLang="pt-PT" sz="1400" b="1">
              <a:solidFill>
                <a:srgbClr val="336699"/>
              </a:solidFill>
              <a:latin typeface="Garamond" pitchFamily="18" charset="0"/>
            </a:endParaRPr>
          </a:p>
        </p:txBody>
      </p:sp>
      <p:sp>
        <p:nvSpPr>
          <p:cNvPr id="13" name="Espace réservé du pied de page 14"/>
          <p:cNvSpPr txBox="1">
            <a:spLocks/>
          </p:cNvSpPr>
          <p:nvPr userDrawn="1"/>
        </p:nvSpPr>
        <p:spPr>
          <a:xfrm>
            <a:off x="0" y="6376988"/>
            <a:ext cx="3744913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fr-FR" dirty="0" smtClean="0">
                <a:solidFill>
                  <a:srgbClr val="336699"/>
                </a:solidFill>
              </a:rPr>
              <a:t>Programme Régional UEMOA</a:t>
            </a:r>
            <a:endParaRPr lang="fr-FR" dirty="0">
              <a:solidFill>
                <a:srgbClr val="336699"/>
              </a:solidFill>
            </a:endParaRPr>
          </a:p>
        </p:txBody>
      </p:sp>
      <p:pic>
        <p:nvPicPr>
          <p:cNvPr id="2059" name="Imag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-15875"/>
            <a:ext cx="865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621" r:id="rId2"/>
    <p:sldLayoutId id="2147488622" r:id="rId3"/>
    <p:sldLayoutId id="2147488623" r:id="rId4"/>
    <p:sldLayoutId id="2147488624" r:id="rId5"/>
    <p:sldLayoutId id="2147488625" r:id="rId6"/>
    <p:sldLayoutId id="2147488626" r:id="rId7"/>
    <p:sldLayoutId id="2147488627" r:id="rId8"/>
    <p:sldLayoutId id="2147488628" r:id="rId9"/>
    <p:sldLayoutId id="2147488629" r:id="rId10"/>
    <p:sldLayoutId id="2147488630" r:id="rId11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6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11188" y="256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31" r:id="rId1"/>
    <p:sldLayoutId id="2147488632" r:id="rId2"/>
    <p:sldLayoutId id="2147488633" r:id="rId3"/>
    <p:sldLayoutId id="2147488634" r:id="rId4"/>
    <p:sldLayoutId id="2147488635" r:id="rId5"/>
    <p:sldLayoutId id="2147488636" r:id="rId6"/>
    <p:sldLayoutId id="2147488637" r:id="rId7"/>
    <p:sldLayoutId id="2147488638" r:id="rId8"/>
    <p:sldLayoutId id="2147488639" r:id="rId9"/>
    <p:sldLayoutId id="2147488640" r:id="rId10"/>
    <p:sldLayoutId id="2147488641" r:id="rId11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9A6968-FEC7-44CC-BB07-CF2A33F1049E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86" r:id="rId1"/>
    <p:sldLayoutId id="2147488587" r:id="rId2"/>
    <p:sldLayoutId id="2147488588" r:id="rId3"/>
    <p:sldLayoutId id="2147488589" r:id="rId4"/>
    <p:sldLayoutId id="2147488590" r:id="rId5"/>
    <p:sldLayoutId id="2147488591" r:id="rId6"/>
    <p:sldLayoutId id="2147488592" r:id="rId7"/>
    <p:sldLayoutId id="2147488593" r:id="rId8"/>
    <p:sldLayoutId id="2147488594" r:id="rId9"/>
    <p:sldLayoutId id="2147488595" r:id="rId10"/>
    <p:sldLayoutId id="2147488596" r:id="rId11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7D7799-A9B4-4BC1-83FE-B38504524970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97" r:id="rId1"/>
    <p:sldLayoutId id="2147488598" r:id="rId2"/>
    <p:sldLayoutId id="2147488599" r:id="rId3"/>
    <p:sldLayoutId id="2147488600" r:id="rId4"/>
    <p:sldLayoutId id="2147488601" r:id="rId5"/>
    <p:sldLayoutId id="2147488602" r:id="rId6"/>
    <p:sldLayoutId id="2147488603" r:id="rId7"/>
    <p:sldLayoutId id="2147488604" r:id="rId8"/>
    <p:sldLayoutId id="2147488605" r:id="rId9"/>
    <p:sldLayoutId id="2147488606" r:id="rId10"/>
    <p:sldLayoutId id="2147488607" r:id="rId11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DB799B2-2EE6-40DF-99F6-22A2D55E0567}" type="slidenum">
              <a:rPr lang="fr-FR" altLang="pt-PT"/>
              <a:pPr>
                <a:defRPr/>
              </a:pPr>
              <a:t>‹N°›</a:t>
            </a:fld>
            <a:endParaRPr lang="fr-F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8" r:id="rId1"/>
    <p:sldLayoutId id="2147488609" r:id="rId2"/>
    <p:sldLayoutId id="2147488610" r:id="rId3"/>
    <p:sldLayoutId id="2147488611" r:id="rId4"/>
    <p:sldLayoutId id="2147488612" r:id="rId5"/>
    <p:sldLayoutId id="2147488613" r:id="rId6"/>
    <p:sldLayoutId id="2147488614" r:id="rId7"/>
    <p:sldLayoutId id="2147488615" r:id="rId8"/>
    <p:sldLayoutId id="2147488616" r:id="rId9"/>
    <p:sldLayoutId id="2147488617" r:id="rId10"/>
    <p:sldLayoutId id="2147488618" r:id="rId11"/>
  </p:sldLayoutIdLst>
  <p:transition spd="med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Bulletin%20Guin&#233;e%20Bissau-J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539750" y="3068638"/>
            <a:ext cx="8147050" cy="302418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Présentation par les Etats membres le mardi 23 de leurs avancées et des premiers résultats obtenus pour le suivi PC</a:t>
            </a:r>
          </a:p>
          <a:p>
            <a:pPr algn="ctr" eaLnBrk="1" hangingPunct="1">
              <a:defRPr/>
            </a:pPr>
            <a:r>
              <a:rPr lang="fr-FR" altLang="fr-FR" dirty="0" smtClean="0">
                <a:solidFill>
                  <a:srgbClr val="0066CC"/>
                </a:solidFill>
                <a:latin typeface="+mn-lt"/>
              </a:rPr>
              <a:t>GUINÉE-BISSAU </a:t>
            </a:r>
            <a:endParaRPr lang="fr-FR" altLang="fr-FR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fr-FR" altLang="fr-FR" sz="2600" u="sng" dirty="0" smtClean="0">
                <a:solidFill>
                  <a:srgbClr val="0066CC"/>
                </a:solidFill>
                <a:latin typeface="+mn-lt"/>
              </a:rPr>
              <a:t>Durée de la présentation </a:t>
            </a: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: </a:t>
            </a:r>
          </a:p>
          <a:p>
            <a:pPr algn="ctr" eaLnBrk="1" hangingPunct="1">
              <a:defRPr/>
            </a:pP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30 minutes (dont 20 minutes sur le bulletin lui-même)</a:t>
            </a:r>
          </a:p>
        </p:txBody>
      </p:sp>
      <p:sp>
        <p:nvSpPr>
          <p:cNvPr id="37891" name="Titre 3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135938" cy="1943100"/>
          </a:xfrm>
        </p:spPr>
        <p:txBody>
          <a:bodyPr/>
          <a:lstStyle/>
          <a:p>
            <a:pPr algn="ctr">
              <a:defRPr/>
            </a:pP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ATELIER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DE VALIDATION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CLOTURE DU PROGRAMME : ETAT DES PECHERIES ARTISANALES CONTINENTALE ET MARITIME DANS LES 8 ETATS MEMBRES DE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L’UEMOA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Abidjan, du 22 au 26 février 2016</a:t>
            </a:r>
            <a:endParaRPr lang="fr-FR" sz="1600" dirty="0" smtClean="0"/>
          </a:p>
        </p:txBody>
      </p:sp>
      <p:sp>
        <p:nvSpPr>
          <p:cNvPr id="30724" name="Espace réservé de la date 17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0725" name="Espace réservé du numéro de diapositive 1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5A968-B0FA-479B-9581-B72C0F5C1DA0}" type="slidenum">
              <a:rPr lang="fr-FR" altLang="fr-FR" sz="1400" smtClean="0">
                <a:solidFill>
                  <a:srgbClr val="33669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 smtClean="0">
              <a:solidFill>
                <a:srgbClr val="336699"/>
              </a:solidFill>
            </a:endParaRPr>
          </a:p>
        </p:txBody>
      </p:sp>
      <p:sp>
        <p:nvSpPr>
          <p:cNvPr id="30726" name="Espace réservé du pied de page 19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C96B56-87A1-440A-918F-EEE8ABFF5A8F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993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9940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2916238" y="1341438"/>
            <a:ext cx="3527425" cy="4608512"/>
          </a:xfrm>
          <a:prstGeom prst="roundRect">
            <a:avLst/>
          </a:prstGeom>
          <a:blipFill>
            <a:blip r:embed="rId2" cstate="print">
              <a:lum bright="20000"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ctangle 4"/>
          <p:cNvSpPr/>
          <p:nvPr/>
        </p:nvSpPr>
        <p:spPr>
          <a:xfrm>
            <a:off x="-828600" y="2348880"/>
            <a:ext cx="5832649" cy="156966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800" b="1" dirty="0">
                <a:solidFill>
                  <a:srgbClr val="0000CC"/>
                </a:solidFill>
                <a:latin typeface="+mn-lt"/>
              </a:rPr>
              <a:t>Merci</a:t>
            </a:r>
          </a:p>
          <a:p>
            <a:pPr algn="ctr">
              <a:defRPr/>
            </a:pPr>
            <a:r>
              <a:rPr lang="fr-FR" sz="4800" b="1" dirty="0">
                <a:solidFill>
                  <a:srgbClr val="0000CC"/>
                </a:solidFill>
                <a:latin typeface="+mn-lt"/>
              </a:rPr>
              <a:t>Pour vôtres attention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850" y="1268413"/>
            <a:ext cx="7993063" cy="576262"/>
          </a:xfrm>
        </p:spPr>
        <p:txBody>
          <a:bodyPr/>
          <a:lstStyle/>
          <a:p>
            <a:pPr algn="l">
              <a:defRPr/>
            </a:pPr>
            <a:r>
              <a:rPr lang="fr-FR" sz="1400" dirty="0" smtClean="0">
                <a:latin typeface="+mn-lt"/>
              </a:rPr>
              <a:t>1 : le point sur le déploiement de la collecte des données dans le pays</a:t>
            </a:r>
          </a:p>
          <a:p>
            <a:pPr marL="285750" indent="-285750" algn="l">
              <a:buFontTx/>
              <a:buChar char="-"/>
              <a:defRPr/>
            </a:pPr>
            <a:r>
              <a:rPr lang="fr-FR" sz="1400" dirty="0" smtClean="0">
                <a:latin typeface="+mn-lt"/>
              </a:rPr>
              <a:t>rappel stratégie d’échantillonnage adoptée par le pays (en termes de strates, sites, saisons)</a:t>
            </a:r>
          </a:p>
          <a:p>
            <a:pPr algn="l">
              <a:defRPr/>
            </a:pPr>
            <a:endParaRPr lang="fr-FR" sz="1400" b="0" dirty="0" smtClean="0">
              <a:latin typeface="+mn-lt"/>
            </a:endParaRPr>
          </a:p>
          <a:p>
            <a:pPr algn="l">
              <a:defRPr/>
            </a:pPr>
            <a:r>
              <a:rPr lang="fr-FR" sz="1400" dirty="0">
                <a:latin typeface="+mn-lt"/>
              </a:rPr>
              <a:t>	</a:t>
            </a:r>
            <a:endParaRPr lang="fr-FR" sz="1400" dirty="0" smtClean="0">
              <a:latin typeface="+mn-lt"/>
            </a:endParaRPr>
          </a:p>
          <a:p>
            <a:pPr algn="l">
              <a:defRPr/>
            </a:pPr>
            <a:r>
              <a:rPr lang="fr-FR" sz="1400" dirty="0">
                <a:latin typeface="+mn-lt"/>
              </a:rPr>
              <a:t>	</a:t>
            </a:r>
          </a:p>
        </p:txBody>
      </p:sp>
      <p:sp>
        <p:nvSpPr>
          <p:cNvPr id="31747" name="Titre 2"/>
          <p:cNvSpPr>
            <a:spLocks noGrp="1"/>
          </p:cNvSpPr>
          <p:nvPr>
            <p:ph type="title"/>
          </p:nvPr>
        </p:nvSpPr>
        <p:spPr>
          <a:xfrm>
            <a:off x="250825" y="908050"/>
            <a:ext cx="8747125" cy="433388"/>
          </a:xfrm>
        </p:spPr>
        <p:txBody>
          <a:bodyPr/>
          <a:lstStyle/>
          <a:p>
            <a:pPr algn="l"/>
            <a:r>
              <a:rPr lang="fr-FR" altLang="fr-FR" sz="1400" smtClean="0"/>
              <a:t>Objectif du GT en pêche continentale : validation des indicateurs du suivi PC et du mode de restitution des données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3FC60-C371-4E27-9A7D-25BB14F7FE9C}" type="slidenum">
              <a:rPr lang="fr-FR" altLang="fr-FR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smtClean="0">
              <a:solidFill>
                <a:srgbClr val="000099"/>
              </a:solidFill>
            </a:endParaRPr>
          </a:p>
        </p:txBody>
      </p:sp>
      <p:sp>
        <p:nvSpPr>
          <p:cNvPr id="3174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175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31751" name="Rectângulo 13"/>
          <p:cNvSpPr>
            <a:spLocks noChangeArrowheads="1"/>
          </p:cNvSpPr>
          <p:nvPr/>
        </p:nvSpPr>
        <p:spPr bwMode="auto">
          <a:xfrm>
            <a:off x="395288" y="1916113"/>
            <a:ext cx="842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fr-FR" sz="1400" b="0">
                <a:solidFill>
                  <a:srgbClr val="0066CC"/>
                </a:solidFill>
                <a:latin typeface="Arial" charset="0"/>
              </a:rPr>
              <a:t>Selon les donnés d´enquete cadre, pour permettre en place le systeme de suivi de pêche artisanale contenentale en Guinée-Bissau il y a été crée trois (3) macro-strate et Sept sites de suivi et catre (4) enquêtuers: (1 enquêteur à macro-strate de Bafatá 1 à Gabú et 2 à lagoa de cufada et Kassama.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/>
        </p:nvGraphicFramePr>
        <p:xfrm>
          <a:off x="827088" y="4365625"/>
          <a:ext cx="7632698" cy="1830389"/>
        </p:xfrm>
        <a:graphic>
          <a:graphicData uri="http://schemas.openxmlformats.org/drawingml/2006/table">
            <a:tbl>
              <a:tblPr/>
              <a:tblGrid>
                <a:gridCol w="648059"/>
                <a:gridCol w="1296119"/>
                <a:gridCol w="1224112"/>
                <a:gridCol w="864079"/>
                <a:gridCol w="1008092"/>
                <a:gridCol w="1008092"/>
                <a:gridCol w="1584145"/>
              </a:tblGrid>
              <a:tr h="2248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Macro-strate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Sous -strate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 pirg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Nb Menage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Nb Site Suivi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oms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Suivi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Bafatá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Bafatá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Combinée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Porto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Central,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Sintcham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Bonco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et,</a:t>
                      </a:r>
                    </a:p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Bambadinca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Gabú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Gabú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Combinée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Sonaco e Pitche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Cacheu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Lagoa de Cufada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Kassama </a:t>
                      </a:r>
                    </a:p>
                  </a:txBody>
                  <a:tcPr marL="8078" marR="8078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Combinée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Kassama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Quinará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Lagoa de Cufada </a:t>
                      </a: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Total………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78" marR="8078" marT="8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1808" name="Grupo 71"/>
          <p:cNvGrpSpPr>
            <a:grpSpLocks/>
          </p:cNvGrpSpPr>
          <p:nvPr/>
        </p:nvGrpSpPr>
        <p:grpSpPr bwMode="auto">
          <a:xfrm>
            <a:off x="3276600" y="2636838"/>
            <a:ext cx="5472113" cy="1655762"/>
            <a:chOff x="3635896" y="2636912"/>
            <a:chExt cx="4752528" cy="1584177"/>
          </a:xfrm>
        </p:grpSpPr>
        <p:grpSp>
          <p:nvGrpSpPr>
            <p:cNvPr id="31810" name="Grupo 64"/>
            <p:cNvGrpSpPr>
              <a:grpSpLocks/>
            </p:cNvGrpSpPr>
            <p:nvPr/>
          </p:nvGrpSpPr>
          <p:grpSpPr bwMode="auto">
            <a:xfrm>
              <a:off x="3635896" y="2636912"/>
              <a:ext cx="4752528" cy="1584177"/>
              <a:chOff x="323531" y="3284984"/>
              <a:chExt cx="8039087" cy="2376265"/>
            </a:xfrm>
          </p:grpSpPr>
          <p:sp>
            <p:nvSpPr>
              <p:cNvPr id="18" name="Fluxograma: terminador 17"/>
              <p:cNvSpPr/>
              <p:nvPr/>
            </p:nvSpPr>
            <p:spPr>
              <a:xfrm>
                <a:off x="2774672" y="3788487"/>
                <a:ext cx="1082140" cy="426043"/>
              </a:xfrm>
              <a:prstGeom prst="flowChartTerminator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900" dirty="0">
                    <a:solidFill>
                      <a:schemeClr val="tx1"/>
                    </a:solidFill>
                  </a:rPr>
                  <a:t>Bafatá</a:t>
                </a:r>
              </a:p>
            </p:txBody>
          </p:sp>
          <p:grpSp>
            <p:nvGrpSpPr>
              <p:cNvPr id="31813" name="Grupo 63"/>
              <p:cNvGrpSpPr>
                <a:grpSpLocks/>
              </p:cNvGrpSpPr>
              <p:nvPr/>
            </p:nvGrpSpPr>
            <p:grpSpPr bwMode="auto">
              <a:xfrm>
                <a:off x="323531" y="3284984"/>
                <a:ext cx="8039087" cy="2376265"/>
                <a:chOff x="323531" y="3284984"/>
                <a:chExt cx="8039087" cy="2376265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395830" y="3284984"/>
                  <a:ext cx="2122300" cy="41237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pt-BR" sz="800" b="1" dirty="0">
                      <a:solidFill>
                        <a:schemeClr val="tx1"/>
                      </a:solidFill>
                    </a:rPr>
                    <a:t>MACRO-STRATE</a:t>
                  </a:r>
                  <a:r>
                    <a:rPr lang="pt-BR" sz="800" b="1" dirty="0">
                      <a:solidFill>
                        <a:srgbClr val="FF0000"/>
                      </a:solidFill>
                    </a:rPr>
                    <a:t> </a:t>
                  </a:r>
                  <a:endParaRPr lang="pt-BR" sz="800" b="1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438835" y="3904681"/>
                  <a:ext cx="359158" cy="287066"/>
                </a:xfrm>
                <a:prstGeom prst="ellipse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4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236959" y="3904681"/>
                  <a:ext cx="359158" cy="28706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4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717906" y="3904681"/>
                  <a:ext cx="359158" cy="287066"/>
                </a:xfrm>
                <a:prstGeom prst="ellipse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4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19" name="Fluxograma: terminador 18"/>
                <p:cNvSpPr/>
                <p:nvPr/>
              </p:nvSpPr>
              <p:spPr>
                <a:xfrm>
                  <a:off x="4582124" y="3788487"/>
                  <a:ext cx="935212" cy="426043"/>
                </a:xfrm>
                <a:prstGeom prst="flowChartTerminator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Gabú</a:t>
                  </a:r>
                </a:p>
              </p:txBody>
            </p:sp>
            <p:sp>
              <p:nvSpPr>
                <p:cNvPr id="20" name="Fluxograma: terminador 19"/>
                <p:cNvSpPr/>
                <p:nvPr/>
              </p:nvSpPr>
              <p:spPr>
                <a:xfrm>
                  <a:off x="6060738" y="3786210"/>
                  <a:ext cx="2180606" cy="533122"/>
                </a:xfrm>
                <a:prstGeom prst="flowChartTerminator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Lagune de cufada et Kassama  </a:t>
                  </a: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38093" y="4364898"/>
                  <a:ext cx="1856430" cy="43287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pt-BR" sz="800" b="1" dirty="0">
                      <a:solidFill>
                        <a:schemeClr val="tx1"/>
                      </a:solidFill>
                    </a:rPr>
                    <a:t>SITE DE SUIVI </a:t>
                  </a:r>
                  <a:r>
                    <a:rPr lang="pt-BR" sz="800" b="1" dirty="0">
                      <a:solidFill>
                        <a:srgbClr val="FF0000"/>
                      </a:solidFill>
                    </a:rPr>
                    <a:t> </a:t>
                  </a:r>
                  <a:endParaRPr lang="pt-BR" sz="800" b="1" dirty="0"/>
                </a:p>
              </p:txBody>
            </p:sp>
            <p:sp>
              <p:nvSpPr>
                <p:cNvPr id="23" name="Rectângulo 22"/>
                <p:cNvSpPr/>
                <p:nvPr/>
              </p:nvSpPr>
              <p:spPr>
                <a:xfrm>
                  <a:off x="2564774" y="4834227"/>
                  <a:ext cx="1658192" cy="82702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pt-BR" sz="900" dirty="0">
                      <a:solidFill>
                        <a:schemeClr val="tx1"/>
                      </a:solidFill>
                    </a:rPr>
                    <a:t>1 – Bafatá  </a:t>
                  </a:r>
                </a:p>
                <a:p>
                  <a:pPr>
                    <a:defRPr/>
                  </a:pPr>
                  <a:r>
                    <a:rPr lang="pt-BR" sz="900" dirty="0">
                      <a:solidFill>
                        <a:schemeClr val="tx1"/>
                      </a:solidFill>
                    </a:rPr>
                    <a:t>2 -  Sintcham Bonco   </a:t>
                  </a:r>
                </a:p>
                <a:p>
                  <a:pPr>
                    <a:defRPr/>
                  </a:pPr>
                  <a:r>
                    <a:rPr lang="pt-BR" sz="900" dirty="0">
                      <a:solidFill>
                        <a:schemeClr val="tx1"/>
                      </a:solidFill>
                    </a:rPr>
                    <a:t>3 – Bambadinca   </a:t>
                  </a:r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4586789" y="4834227"/>
                  <a:ext cx="1450627" cy="82702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1 – Sonaco</a:t>
                  </a:r>
                </a:p>
                <a:p>
                  <a:pPr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2 – Pitche  </a:t>
                  </a:r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6569157" y="4941307"/>
                  <a:ext cx="1793461" cy="7199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1 - Lagoa de Cufada </a:t>
                  </a:r>
                </a:p>
                <a:p>
                  <a:pPr>
                    <a:defRPr/>
                  </a:pPr>
                  <a:r>
                    <a:rPr lang="pt-BR" sz="1000" dirty="0">
                      <a:solidFill>
                        <a:schemeClr val="tx1"/>
                      </a:solidFill>
                    </a:rPr>
                    <a:t>2 – Kassama  </a:t>
                  </a:r>
                </a:p>
              </p:txBody>
            </p:sp>
            <p:sp>
              <p:nvSpPr>
                <p:cNvPr id="54" name="Seta em ângulo recto para cima 53"/>
                <p:cNvSpPr/>
                <p:nvPr/>
              </p:nvSpPr>
              <p:spPr>
                <a:xfrm rot="5400000">
                  <a:off x="-146461" y="3971413"/>
                  <a:ext cx="1079914" cy="139932"/>
                </a:xfrm>
                <a:prstGeom prst="bentUpArrow">
                  <a:avLst>
                    <a:gd name="adj1" fmla="val 21433"/>
                    <a:gd name="adj2" fmla="val 25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  <p:sp>
              <p:nvSpPr>
                <p:cNvPr id="55" name="Seta para baixo 54"/>
                <p:cNvSpPr/>
                <p:nvPr/>
              </p:nvSpPr>
              <p:spPr>
                <a:xfrm>
                  <a:off x="3245776" y="4255539"/>
                  <a:ext cx="144596" cy="47388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  <p:sp>
              <p:nvSpPr>
                <p:cNvPr id="56" name="Seta para baixo 55"/>
                <p:cNvSpPr/>
                <p:nvPr/>
              </p:nvSpPr>
              <p:spPr>
                <a:xfrm>
                  <a:off x="5050897" y="4323888"/>
                  <a:ext cx="146928" cy="47388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  <p:sp>
              <p:nvSpPr>
                <p:cNvPr id="57" name="Seta para baixo 56"/>
                <p:cNvSpPr/>
                <p:nvPr/>
              </p:nvSpPr>
              <p:spPr>
                <a:xfrm>
                  <a:off x="7166200" y="4360341"/>
                  <a:ext cx="142265" cy="47388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  <p:sp>
              <p:nvSpPr>
                <p:cNvPr id="59" name="Seta em curva 58"/>
                <p:cNvSpPr/>
                <p:nvPr/>
              </p:nvSpPr>
              <p:spPr>
                <a:xfrm rot="5400000">
                  <a:off x="4839648" y="1189487"/>
                  <a:ext cx="280231" cy="4685386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Seta para baixo 59"/>
                <p:cNvSpPr/>
                <p:nvPr/>
              </p:nvSpPr>
              <p:spPr>
                <a:xfrm>
                  <a:off x="5060226" y="3572050"/>
                  <a:ext cx="137599" cy="15264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  <p:sp>
              <p:nvSpPr>
                <p:cNvPr id="62" name="Seta para baixo 61"/>
                <p:cNvSpPr/>
                <p:nvPr/>
              </p:nvSpPr>
              <p:spPr>
                <a:xfrm>
                  <a:off x="3206128" y="3572050"/>
                  <a:ext cx="137600" cy="15264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800"/>
                </a:p>
              </p:txBody>
            </p:sp>
          </p:grpSp>
        </p:grpSp>
        <p:sp>
          <p:nvSpPr>
            <p:cNvPr id="70" name="Seta em ângulo recto para cima 69"/>
            <p:cNvSpPr/>
            <p:nvPr/>
          </p:nvSpPr>
          <p:spPr>
            <a:xfrm rot="5400000">
              <a:off x="4537913" y="3751284"/>
              <a:ext cx="501226" cy="289536"/>
            </a:xfrm>
            <a:prstGeom prst="bentUpArrow">
              <a:avLst>
                <a:gd name="adj1" fmla="val 21433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800"/>
            </a:p>
          </p:txBody>
        </p:sp>
      </p:grpSp>
      <p:sp>
        <p:nvSpPr>
          <p:cNvPr id="71" name="CaixaDeTexto 10"/>
          <p:cNvSpPr txBox="1">
            <a:spLocks noChangeArrowheads="1"/>
          </p:cNvSpPr>
          <p:nvPr/>
        </p:nvSpPr>
        <p:spPr bwMode="auto">
          <a:xfrm>
            <a:off x="827088" y="3213100"/>
            <a:ext cx="230505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</a:rPr>
              <a:t>Macro-strate/ sous-strate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A210F-8646-4A06-9A8E-E1DF3B3FF5C5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277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2772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627313" y="4508500"/>
          <a:ext cx="6121401" cy="1614863"/>
        </p:xfrm>
        <a:graphic>
          <a:graphicData uri="http://schemas.openxmlformats.org/drawingml/2006/table">
            <a:tbl>
              <a:tblPr/>
              <a:tblGrid>
                <a:gridCol w="792397"/>
                <a:gridCol w="1152217"/>
                <a:gridCol w="360068"/>
                <a:gridCol w="360068"/>
                <a:gridCol w="360068"/>
                <a:gridCol w="360068"/>
                <a:gridCol w="288054"/>
                <a:gridCol w="432081"/>
                <a:gridCol w="288054"/>
                <a:gridCol w="360068"/>
                <a:gridCol w="360068"/>
                <a:gridCol w="288054"/>
                <a:gridCol w="360068"/>
                <a:gridCol w="360068"/>
              </a:tblGrid>
              <a:tr h="20425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76" marR="5576" marT="5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Saison de pêche</a:t>
                      </a:r>
                    </a:p>
                  </a:txBody>
                  <a:tcPr marL="5576" marR="5576" marT="5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6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Etat</a:t>
                      </a:r>
                    </a:p>
                  </a:txBody>
                  <a:tcPr marL="5576" marR="5576" marT="5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 strates(agregats de régions)</a:t>
                      </a:r>
                    </a:p>
                  </a:txBody>
                  <a:tcPr marL="5576" marR="5576" marT="5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5576" marR="5576" marT="5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FEV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JUIL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5576" marR="5576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76" marR="5576" marT="557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793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Guniné-Bissau</a:t>
                      </a:r>
                    </a:p>
                  </a:txBody>
                  <a:tcPr marL="5576" marR="5576" marT="5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Bafatá</a:t>
                      </a:r>
                    </a:p>
                  </a:txBody>
                  <a:tcPr marL="5576" marR="5576" marT="5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7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7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Gabú </a:t>
                      </a:r>
                    </a:p>
                  </a:txBody>
                  <a:tcPr marL="5576" marR="5576" marT="5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7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7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Lagoa de cufada et Kassamá</a:t>
                      </a:r>
                    </a:p>
                  </a:txBody>
                  <a:tcPr marL="5576" marR="5576" marT="5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57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76" marR="5576" marT="55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0825" y="5445125"/>
          <a:ext cx="1728788" cy="647700"/>
        </p:xfrm>
        <a:graphic>
          <a:graphicData uri="http://schemas.openxmlformats.org/drawingml/2006/table">
            <a:tbl>
              <a:tblPr/>
              <a:tblGrid>
                <a:gridCol w="1196853"/>
                <a:gridCol w="531935"/>
              </a:tblGrid>
              <a:tr h="1598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Legende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66CC"/>
                          </a:solidFill>
                          <a:latin typeface="Calibri"/>
                        </a:rPr>
                        <a:t>Bonne saison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28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66CC"/>
                          </a:solidFill>
                          <a:latin typeface="Calibri"/>
                        </a:rPr>
                        <a:t>Moyenne saison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</a:tr>
              <a:tr h="128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66CC"/>
                          </a:solidFill>
                          <a:latin typeface="Calibri"/>
                        </a:rPr>
                        <a:t>Mauvaise saison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2891" name="CaixaDeTexto 11"/>
          <p:cNvSpPr txBox="1">
            <a:spLocks noChangeArrowheads="1"/>
          </p:cNvSpPr>
          <p:nvPr/>
        </p:nvSpPr>
        <p:spPr bwMode="auto">
          <a:xfrm>
            <a:off x="611188" y="981075"/>
            <a:ext cx="208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600">
                <a:solidFill>
                  <a:srgbClr val="0066CC"/>
                </a:solidFill>
                <a:latin typeface="Arial" charset="0"/>
              </a:rPr>
              <a:t>Saison de pêche </a:t>
            </a:r>
          </a:p>
        </p:txBody>
      </p:sp>
      <p:sp>
        <p:nvSpPr>
          <p:cNvPr id="32892" name="CaixaDeTexto 10"/>
          <p:cNvSpPr txBox="1">
            <a:spLocks noChangeArrowheads="1"/>
          </p:cNvSpPr>
          <p:nvPr/>
        </p:nvSpPr>
        <p:spPr bwMode="auto">
          <a:xfrm>
            <a:off x="539750" y="1628775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200">
                <a:solidFill>
                  <a:srgbClr val="0066CC"/>
                </a:solidFill>
                <a:latin typeface="Arial" charset="0"/>
              </a:rPr>
              <a:t>Au Macro-strate </a:t>
            </a:r>
          </a:p>
        </p:txBody>
      </p:sp>
      <p:sp>
        <p:nvSpPr>
          <p:cNvPr id="32893" name="CaixaDeTexto 12"/>
          <p:cNvSpPr txBox="1">
            <a:spLocks noChangeArrowheads="1"/>
          </p:cNvSpPr>
          <p:nvPr/>
        </p:nvSpPr>
        <p:spPr bwMode="auto">
          <a:xfrm>
            <a:off x="539750" y="1352550"/>
            <a:ext cx="741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200" b="0">
                <a:solidFill>
                  <a:schemeClr val="tx1"/>
                </a:solidFill>
                <a:latin typeface="Arial" charset="0"/>
              </a:rPr>
              <a:t>Il à trois (3) saisons de pêches définies pour la Guiné-Bissau, il sagit: (Bonne, Moyenne et Mauvaise)</a:t>
            </a:r>
          </a:p>
        </p:txBody>
      </p:sp>
      <p:sp>
        <p:nvSpPr>
          <p:cNvPr id="32894" name="CaixaDeTexto 11"/>
          <p:cNvSpPr txBox="1">
            <a:spLocks noChangeArrowheads="1"/>
          </p:cNvSpPr>
          <p:nvPr/>
        </p:nvSpPr>
        <p:spPr bwMode="auto">
          <a:xfrm>
            <a:off x="4140200" y="4221163"/>
            <a:ext cx="2519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100">
                <a:solidFill>
                  <a:srgbClr val="0066CC"/>
                </a:solidFill>
                <a:latin typeface="Arial" charset="0"/>
              </a:rPr>
              <a:t>Calendrier Saisonner de pêche 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3131840" y="1918573"/>
            <a:ext cx="468052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+mn-lt"/>
              </a:rPr>
              <a:t>1 - Bonne saison</a:t>
            </a:r>
            <a:r>
              <a:rPr lang="pt-BR" sz="1200" dirty="0">
                <a:solidFill>
                  <a:schemeClr val="bg1"/>
                </a:solidFill>
                <a:latin typeface="+mn-lt"/>
              </a:rPr>
              <a:t> - Six mois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(ABRIL – SEPTEMBRE</a:t>
            </a:r>
            <a:r>
              <a:rPr lang="pt-BR" sz="12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+mn-lt"/>
              </a:rPr>
              <a:t>2 - Moyenne saison -  </a:t>
            </a:r>
            <a:r>
              <a:rPr lang="pt-BR" sz="1200" dirty="0">
                <a:solidFill>
                  <a:schemeClr val="bg1"/>
                </a:solidFill>
                <a:latin typeface="+mn-lt"/>
              </a:rPr>
              <a:t>Trois mois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(JANVIER – MARS) </a:t>
            </a:r>
          </a:p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+mn-lt"/>
              </a:rPr>
              <a:t>3 - Mauvaise saison - </a:t>
            </a:r>
            <a:r>
              <a:rPr lang="pt-BR" sz="1200" dirty="0">
                <a:solidFill>
                  <a:schemeClr val="bg1"/>
                </a:solidFill>
                <a:latin typeface="+mn-lt"/>
              </a:rPr>
              <a:t>Trois mois aussi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(OCTOBRE – DÉCEMBRE)     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203848" y="2823319"/>
            <a:ext cx="4608512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+mn-lt"/>
              </a:rPr>
              <a:t>1 - Bonne saison - Six mois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(JANVIER – JUIN)</a:t>
            </a:r>
          </a:p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+mn-lt"/>
              </a:rPr>
              <a:t>2 - Mauvaise saison - Six mois aussi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(JUILLET – DÉCEMBRE)      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3203848" y="3615407"/>
            <a:ext cx="4608512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+mn-lt"/>
              </a:rPr>
              <a:t>1 - Bonne saison - Cinq mois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(JANVIER – MAI)</a:t>
            </a:r>
          </a:p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+mn-lt"/>
              </a:rPr>
              <a:t>2 - Mauvaise saison - Sept mois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(JUIN – DÉCEMBRE)      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684213" y="2060575"/>
            <a:ext cx="1008062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66CC"/>
                </a:solidFill>
              </a:rPr>
              <a:t>Bafatá</a:t>
            </a:r>
          </a:p>
        </p:txBody>
      </p:sp>
      <p:sp>
        <p:nvSpPr>
          <p:cNvPr id="17" name="Oval 16"/>
          <p:cNvSpPr/>
          <p:nvPr/>
        </p:nvSpPr>
        <p:spPr>
          <a:xfrm>
            <a:off x="2195513" y="2060575"/>
            <a:ext cx="863600" cy="431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3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Saison 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684213" y="2781300"/>
            <a:ext cx="1008062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66CC"/>
                </a:solidFill>
              </a:rPr>
              <a:t>Gabú</a:t>
            </a:r>
          </a:p>
        </p:txBody>
      </p:sp>
      <p:sp>
        <p:nvSpPr>
          <p:cNvPr id="20" name="Oval 19"/>
          <p:cNvSpPr/>
          <p:nvPr/>
        </p:nvSpPr>
        <p:spPr>
          <a:xfrm>
            <a:off x="2195513" y="2781300"/>
            <a:ext cx="863600" cy="431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2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Saison 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323850" y="3429000"/>
            <a:ext cx="1584325" cy="7207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rgbClr val="0066CC"/>
                </a:solidFill>
              </a:rPr>
              <a:t>Lagoa de cufada et Kassama </a:t>
            </a:r>
          </a:p>
        </p:txBody>
      </p:sp>
      <p:sp>
        <p:nvSpPr>
          <p:cNvPr id="22" name="Oval 21"/>
          <p:cNvSpPr/>
          <p:nvPr/>
        </p:nvSpPr>
        <p:spPr>
          <a:xfrm>
            <a:off x="2195513" y="3644900"/>
            <a:ext cx="863600" cy="431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2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Saison 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1835150" y="2205038"/>
            <a:ext cx="1444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1835150" y="2924175"/>
            <a:ext cx="1444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1979613" y="3789363"/>
            <a:ext cx="1444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798CB4-8530-4724-895E-6D711E44FA69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3795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3796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33797" name="Rectângulo 7"/>
          <p:cNvSpPr>
            <a:spLocks noChangeArrowheads="1"/>
          </p:cNvSpPr>
          <p:nvPr/>
        </p:nvSpPr>
        <p:spPr bwMode="auto">
          <a:xfrm>
            <a:off x="468313" y="981075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66CC"/>
                </a:solidFill>
                <a:latin typeface="Arial" charset="0"/>
              </a:rPr>
              <a:t>-</a:t>
            </a:r>
            <a:r>
              <a:rPr lang="fr-FR" altLang="fr-FR" sz="1400">
                <a:solidFill>
                  <a:srgbClr val="0066CC"/>
                </a:solidFill>
                <a:latin typeface="Arial" charset="0"/>
              </a:rPr>
              <a:t>Situation de déploiement effectif de la stratégie. Sur quelle durée (mois de début) ?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67544" y="1988840"/>
            <a:ext cx="5328592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algn="just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Les enqueteurs </a:t>
            </a:r>
            <a:r>
              <a:rPr lang="fr-FR" sz="1600" dirty="0">
                <a:solidFill>
                  <a:schemeClr val="bg1"/>
                </a:solidFill>
                <a:latin typeface="+mn-lt"/>
              </a:rPr>
              <a:t>chaque jour (sauf le jour de congé) ils se rendent aux points de débarquement définit pour le CIPA, les port plus fréquentes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+mn-lt"/>
              </a:rPr>
              <a:t>associes au site d’habitat pour y passer le module d’enquête en utilisant la fiche ≪ Observation des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+mn-lt"/>
              </a:rPr>
              <a:t>débarquements d’un jour≫. 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95536" y="4007966"/>
            <a:ext cx="5400600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FR" sz="1600" dirty="0"/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L´équipe technique du CIPA  part sur les sites consacre pour passer la fiches ≪ Déclaration des activités d’une saison ≫</a:t>
            </a:r>
          </a:p>
          <a:p>
            <a:pPr algn="just">
              <a:buClr>
                <a:srgbClr val="FF0000"/>
              </a:buClr>
              <a:defRPr/>
            </a:pPr>
            <a:r>
              <a:rPr lang="fr-FR" sz="1400" dirty="0">
                <a:solidFill>
                  <a:schemeClr val="bg1"/>
                </a:solidFill>
              </a:rPr>
              <a:t>Et une fois par saison,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804" name="Rectângulo 11"/>
          <p:cNvSpPr>
            <a:spLocks noChangeArrowheads="1"/>
          </p:cNvSpPr>
          <p:nvPr/>
        </p:nvSpPr>
        <p:spPr bwMode="auto">
          <a:xfrm>
            <a:off x="468313" y="1341438"/>
            <a:ext cx="770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66CC"/>
                </a:solidFill>
                <a:latin typeface="Arial" charset="0"/>
              </a:rPr>
              <a:t>La stratégie de déploiement adoptée pour la Guinée-Bissau: Modèle de suivi permanent (P), et Modèle de suivi saisonnier  (S),  </a:t>
            </a:r>
            <a:endParaRPr lang="pt-BR" altLang="fr-FR" sz="1400" b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9713" y="3716338"/>
            <a:ext cx="2303462" cy="19431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5868144" y="2420888"/>
            <a:ext cx="288032" cy="3406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5940152" y="4509120"/>
            <a:ext cx="288032" cy="3406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6516688" y="1628775"/>
            <a:ext cx="2232025" cy="2016125"/>
          </a:xfrm>
          <a:prstGeom prst="ellipse">
            <a:avLst/>
          </a:prstGeom>
          <a:blipFill>
            <a:blip r:embed="rId4" cstate="print">
              <a:lum bright="3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ctângulo 12"/>
          <p:cNvSpPr/>
          <p:nvPr/>
        </p:nvSpPr>
        <p:spPr>
          <a:xfrm>
            <a:off x="395536" y="5826750"/>
            <a:ext cx="7704856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La suivi de pêche artisanale continentale avait commence  au mois du Juillet 2015.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ECC5E-A088-4168-887B-B3477E13198A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481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4820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31913" y="1412875"/>
          <a:ext cx="7129461" cy="290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35"/>
                <a:gridCol w="1413047"/>
                <a:gridCol w="1055832"/>
                <a:gridCol w="1111569"/>
                <a:gridCol w="971639"/>
                <a:gridCol w="971639"/>
              </a:tblGrid>
              <a:tr h="2611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MACRO-STRATE</a:t>
                      </a:r>
                      <a:r>
                        <a:rPr lang="pt-BR" sz="1000" baseline="0" dirty="0" smtClean="0"/>
                        <a:t>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Site</a:t>
                      </a:r>
                      <a:r>
                        <a:rPr lang="pt-BR" sz="1000" baseline="0" dirty="0" smtClean="0"/>
                        <a:t> de suivi </a:t>
                      </a:r>
                      <a:r>
                        <a:rPr lang="pt-BR" sz="1000" dirty="0" smtClean="0"/>
                        <a:t>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Nbr</a:t>
                      </a:r>
                      <a:r>
                        <a:rPr lang="pt-BR" sz="1000" baseline="0" dirty="0" smtClean="0"/>
                        <a:t> / Inqueteurs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aseline="0" dirty="0" smtClean="0"/>
                        <a:t> permante sur place  </a:t>
                      </a:r>
                      <a:endParaRPr lang="pt-BR" sz="1000" dirty="0" smtClean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QOD/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Quantite de fiches ramplie  </a:t>
                      </a:r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DATE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Mois</a:t>
                      </a:r>
                      <a:r>
                        <a:rPr lang="pt-BR" sz="1000" baseline="0" dirty="0" smtClean="0"/>
                        <a:t> de début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Mois de fin 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9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Bafata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Bafata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38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03 -07-2015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04-12-2015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99">
                <a:tc vMerge="1">
                  <a:txBody>
                    <a:bodyPr/>
                    <a:lstStyle/>
                    <a:p>
                      <a:endParaRPr lang="pt-B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Sintchan</a:t>
                      </a:r>
                      <a:r>
                        <a:rPr lang="pt-BR" sz="1000" baseline="0" dirty="0" smtClean="0"/>
                        <a:t> Bonco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54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08-07-2015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27-11-2015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99">
                <a:tc vMerge="1">
                  <a:txBody>
                    <a:bodyPr/>
                    <a:lstStyle/>
                    <a:p>
                      <a:endParaRPr lang="pt-B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Bambadinca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30-07-2015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30-07-2015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9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Gabú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Sonaco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16-07-2015</a:t>
                      </a:r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21-08-2015</a:t>
                      </a:r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Pitchi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-------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----------</a:t>
                      </a:r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-------------</a:t>
                      </a:r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Lagune</a:t>
                      </a:r>
                      <a:r>
                        <a:rPr lang="pt-BR" sz="1000" baseline="0" dirty="0" smtClean="0"/>
                        <a:t> de cufada et kassama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Kassama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60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23-07-2015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01-10-2015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86">
                <a:tc vMerge="1">
                  <a:txBody>
                    <a:bodyPr/>
                    <a:lstStyle/>
                    <a:p>
                      <a:endParaRPr lang="pt-B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Lagune de cufada 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94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24-07-2015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22-12-2015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Total 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  7 sites de suive 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283</a:t>
                      </a:r>
                      <a:endParaRPr lang="pt-BR" sz="10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8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800" dirty="0"/>
                    </a:p>
                  </a:txBody>
                  <a:tcPr marL="91446" marR="91446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91" name="Rectângulo 18"/>
          <p:cNvSpPr>
            <a:spLocks noChangeArrowheads="1"/>
          </p:cNvSpPr>
          <p:nvPr/>
        </p:nvSpPr>
        <p:spPr bwMode="auto">
          <a:xfrm>
            <a:off x="539750" y="1052513"/>
            <a:ext cx="4968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200">
                <a:solidFill>
                  <a:srgbClr val="0066CC"/>
                </a:solidFill>
                <a:latin typeface="Arial" charset="0"/>
              </a:rPr>
              <a:t>Passege la fiche </a:t>
            </a:r>
            <a:r>
              <a:rPr lang="fr-FR" altLang="fr-FR" sz="1200">
                <a:solidFill>
                  <a:srgbClr val="0066CC"/>
                </a:solidFill>
                <a:latin typeface="Arial" charset="0"/>
              </a:rPr>
              <a:t>≪ Observation des débarquement d´un jour≫,</a:t>
            </a:r>
            <a:endParaRPr lang="pt-BR" altLang="fr-FR" sz="12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8" name="Rectângulo arredondado 7"/>
          <p:cNvSpPr/>
          <p:nvPr/>
        </p:nvSpPr>
        <p:spPr bwMode="auto">
          <a:xfrm>
            <a:off x="1547813" y="4437063"/>
            <a:ext cx="1770062" cy="172878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ctângulo 9"/>
          <p:cNvSpPr/>
          <p:nvPr/>
        </p:nvSpPr>
        <p:spPr>
          <a:xfrm>
            <a:off x="179388" y="5949950"/>
            <a:ext cx="2305050" cy="254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0066CC"/>
                </a:solidFill>
              </a:rPr>
              <a:t>Pirogue monoxyle non motorisée</a:t>
            </a:r>
          </a:p>
        </p:txBody>
      </p:sp>
      <p:sp>
        <p:nvSpPr>
          <p:cNvPr id="34894" name="Rectângulo 12"/>
          <p:cNvSpPr>
            <a:spLocks noChangeArrowheads="1"/>
          </p:cNvSpPr>
          <p:nvPr/>
        </p:nvSpPr>
        <p:spPr bwMode="auto">
          <a:xfrm>
            <a:off x="684213" y="5013325"/>
            <a:ext cx="935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itchFamily="2" charset="2"/>
              <a:buChar char=""/>
            </a:pPr>
            <a:r>
              <a:rPr lang="pt-BR" altLang="fr-FR" sz="6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179512" y="1916832"/>
            <a:ext cx="622927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66CC"/>
                </a:solidFill>
              </a:rPr>
              <a:t>QOD</a:t>
            </a:r>
          </a:p>
        </p:txBody>
      </p:sp>
      <p:sp>
        <p:nvSpPr>
          <p:cNvPr id="15" name="Rectângulo arredondado 14"/>
          <p:cNvSpPr/>
          <p:nvPr/>
        </p:nvSpPr>
        <p:spPr>
          <a:xfrm>
            <a:off x="6011863" y="4365625"/>
            <a:ext cx="2016125" cy="1584325"/>
          </a:xfrm>
          <a:prstGeom prst="roundRect">
            <a:avLst/>
          </a:prstGeom>
          <a:blipFill>
            <a:blip r:embed="rId3" cstate="print">
              <a:lum bright="20000"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ctângulo 15"/>
          <p:cNvSpPr/>
          <p:nvPr/>
        </p:nvSpPr>
        <p:spPr>
          <a:xfrm>
            <a:off x="6011863" y="6021388"/>
            <a:ext cx="2089150" cy="254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0066CC"/>
                </a:solidFill>
              </a:rPr>
              <a:t>Especies debarques (Tilapia)  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4356100" y="5157788"/>
            <a:ext cx="719138" cy="26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D0265-8A2A-4365-A148-7987E332435C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5843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5844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16013" y="1341438"/>
          <a:ext cx="7488236" cy="240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93"/>
                <a:gridCol w="923307"/>
                <a:gridCol w="766451"/>
                <a:gridCol w="791578"/>
                <a:gridCol w="863784"/>
                <a:gridCol w="774295"/>
                <a:gridCol w="766451"/>
                <a:gridCol w="1149677"/>
              </a:tblGrid>
              <a:tr h="39622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QAS/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Quantite de fiches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Nbr/ saison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Activite atipique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Nbr/Pêchers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Flux</a:t>
                      </a:r>
                      <a:r>
                        <a:rPr lang="pt-BR" sz="1000" baseline="0" dirty="0" smtClean="0"/>
                        <a:t> commerciaux / Grp /C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DATE</a:t>
                      </a:r>
                      <a:r>
                        <a:rPr lang="pt-BR" sz="1000" baseline="0" dirty="0" smtClean="0"/>
                        <a:t>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Total de</a:t>
                      </a:r>
                      <a:r>
                        <a:rPr lang="pt-BR" sz="1000" baseline="0" dirty="0" smtClean="0"/>
                        <a:t> commerçantes  sur </a:t>
                      </a:r>
                      <a:r>
                        <a:rPr lang="pt-BR" sz="1000" dirty="0" smtClean="0"/>
                        <a:t>sites</a:t>
                      </a:r>
                      <a:r>
                        <a:rPr lang="pt-BR" sz="1000" baseline="0" dirty="0" smtClean="0"/>
                        <a:t> </a:t>
                      </a:r>
                      <a:endParaRPr lang="pt-BR" sz="1000" dirty="0" smtClean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C3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Enquete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C4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Enquete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86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Total de</a:t>
                      </a:r>
                      <a:r>
                        <a:rPr lang="pt-BR" sz="1000" baseline="0" dirty="0" smtClean="0"/>
                        <a:t> pêcher sur les site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PA/</a:t>
                      </a:r>
                      <a:r>
                        <a:rPr lang="pt-BR" sz="1000" baseline="0" dirty="0" smtClean="0"/>
                        <a:t>enquete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Bafata</a:t>
                      </a:r>
                      <a:r>
                        <a:rPr lang="pt-BR" sz="1000" baseline="0" dirty="0" smtClean="0"/>
                        <a:t>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30/11/2015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Bambadinca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100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9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30-07-2015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Sintcham</a:t>
                      </a:r>
                      <a:r>
                        <a:rPr lang="pt-BR" sz="1000" baseline="0" dirty="0" smtClean="0"/>
                        <a:t> Bonco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30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17/09/2015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Lagoa</a:t>
                      </a:r>
                      <a:r>
                        <a:rPr lang="pt-BR" sz="1000" baseline="0" dirty="0" smtClean="0"/>
                        <a:t> de cufada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4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24/07/2015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Kassama</a:t>
                      </a:r>
                      <a:r>
                        <a:rPr lang="pt-BR" sz="1000" baseline="0" dirty="0" smtClean="0"/>
                        <a:t> 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12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3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/>
                        <a:t>23/07/2015</a:t>
                      </a:r>
                      <a:endParaRPr lang="pt-BR" sz="1000" dirty="0"/>
                    </a:p>
                  </a:txBody>
                  <a:tcPr marL="91430" marR="91430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920" name="Rectângulo 13"/>
          <p:cNvSpPr>
            <a:spLocks noChangeArrowheads="1"/>
          </p:cNvSpPr>
          <p:nvPr/>
        </p:nvSpPr>
        <p:spPr bwMode="auto">
          <a:xfrm>
            <a:off x="755650" y="992188"/>
            <a:ext cx="496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fr-FR" sz="1200">
                <a:solidFill>
                  <a:srgbClr val="0066CC"/>
                </a:solidFill>
                <a:latin typeface="Arial" charset="0"/>
              </a:rPr>
              <a:t>Passage de la fiche </a:t>
            </a:r>
            <a:r>
              <a:rPr lang="fr-FR" altLang="fr-FR" sz="1200">
                <a:solidFill>
                  <a:srgbClr val="0066CC"/>
                </a:solidFill>
                <a:latin typeface="Arial" charset="0"/>
              </a:rPr>
              <a:t>≪ Déclaration des activités d´une saison≫,</a:t>
            </a:r>
            <a:endParaRPr lang="pt-BR" altLang="fr-FR" sz="12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539750" y="3860800"/>
            <a:ext cx="2376488" cy="201612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5922" name="Grupo 11"/>
          <p:cNvGrpSpPr>
            <a:grpSpLocks/>
          </p:cNvGrpSpPr>
          <p:nvPr/>
        </p:nvGrpSpPr>
        <p:grpSpPr bwMode="auto">
          <a:xfrm>
            <a:off x="3563938" y="3789363"/>
            <a:ext cx="2376487" cy="1295400"/>
            <a:chOff x="3707904" y="4272094"/>
            <a:chExt cx="2160240" cy="1173130"/>
          </a:xfrm>
        </p:grpSpPr>
        <p:sp>
          <p:nvSpPr>
            <p:cNvPr id="9" name="Rectângulo arredondado 8"/>
            <p:cNvSpPr/>
            <p:nvPr/>
          </p:nvSpPr>
          <p:spPr>
            <a:xfrm>
              <a:off x="3707904" y="4272094"/>
              <a:ext cx="1092386" cy="117313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ctângulo arredondado 9"/>
            <p:cNvSpPr/>
            <p:nvPr/>
          </p:nvSpPr>
          <p:spPr>
            <a:xfrm>
              <a:off x="4800290" y="4293658"/>
              <a:ext cx="1067854" cy="1151566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4" name="Rectângulo arredondado 13"/>
          <p:cNvSpPr/>
          <p:nvPr/>
        </p:nvSpPr>
        <p:spPr>
          <a:xfrm>
            <a:off x="6372225" y="3933825"/>
            <a:ext cx="2232025" cy="1655763"/>
          </a:xfrm>
          <a:prstGeom prst="roundRect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ctângulo 14"/>
          <p:cNvSpPr/>
          <p:nvPr/>
        </p:nvSpPr>
        <p:spPr>
          <a:xfrm>
            <a:off x="1042988" y="5949950"/>
            <a:ext cx="1441450" cy="25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050" b="1" dirty="0">
                <a:solidFill>
                  <a:srgbClr val="0066CC"/>
                </a:solidFill>
              </a:rPr>
              <a:t>Pêchers atypiques  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4140200" y="5229225"/>
            <a:ext cx="1295400" cy="25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050" b="1" dirty="0">
                <a:solidFill>
                  <a:srgbClr val="0066CC"/>
                </a:solidFill>
              </a:rPr>
              <a:t>Transformation   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6804025" y="5805488"/>
            <a:ext cx="1296988" cy="25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050" b="1" dirty="0">
                <a:solidFill>
                  <a:srgbClr val="0066CC"/>
                </a:solidFill>
              </a:rPr>
              <a:t>Comercialisation    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3059113" y="4292600"/>
            <a:ext cx="360362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em ângulo recto para cima 18"/>
          <p:cNvSpPr/>
          <p:nvPr/>
        </p:nvSpPr>
        <p:spPr>
          <a:xfrm>
            <a:off x="2771775" y="5589588"/>
            <a:ext cx="3816350" cy="2873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ctângulo 19"/>
          <p:cNvSpPr/>
          <p:nvPr/>
        </p:nvSpPr>
        <p:spPr>
          <a:xfrm>
            <a:off x="251520" y="1772816"/>
            <a:ext cx="622927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66CC"/>
                </a:solidFill>
              </a:rPr>
              <a:t>QAS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47E9C-5131-41FC-AE6C-AB9F92177CD9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6867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6868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23850" y="981075"/>
            <a:ext cx="856932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fr-FR" sz="1200" dirty="0">
                <a:solidFill>
                  <a:srgbClr val="0066CC"/>
                </a:solidFill>
              </a:rPr>
              <a:t>2 : </a:t>
            </a:r>
            <a:r>
              <a:rPr lang="fr-FR" sz="1200" b="1" dirty="0">
                <a:solidFill>
                  <a:srgbClr val="0066CC"/>
                </a:solidFill>
              </a:rPr>
              <a:t>le point sur les opérations de saisie et les bases de données produites</a:t>
            </a:r>
          </a:p>
          <a:p>
            <a:pPr marL="285750" indent="-285750" eaLnBrk="1" hangingPunct="1"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fr-FR" sz="1200" dirty="0">
                <a:solidFill>
                  <a:srgbClr val="0066CC"/>
                </a:solidFill>
              </a:rPr>
              <a:t>Nombre de postes de saisie en fonctionnement, existence de retard ou non dans la saisie des fiches</a:t>
            </a:r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marL="285750" indent="-285750" eaLnBrk="1" hangingPunct="1"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marL="285750" indent="-285750" eaLnBrk="1" hangingPunct="1"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marL="285750" indent="-285750" eaLnBrk="1" hangingPunct="1">
              <a:defRPr/>
            </a:pPr>
            <a:r>
              <a:rPr lang="fr-FR" sz="1200" b="1" dirty="0">
                <a:solidFill>
                  <a:srgbClr val="0066CC"/>
                </a:solidFill>
              </a:rPr>
              <a:t>Date de démarrage  de saisie</a:t>
            </a:r>
          </a:p>
          <a:p>
            <a:pPr marL="285750" indent="-285750" eaLnBrk="1" hangingPunct="1">
              <a:defRPr/>
            </a:pPr>
            <a:endParaRPr lang="fr-FR" sz="1200" u="sng" dirty="0"/>
          </a:p>
          <a:p>
            <a:pPr marL="285750" indent="-285750" eaLnBrk="1" hangingPunct="1">
              <a:defRPr/>
            </a:pPr>
            <a:endParaRPr lang="fr-FR" sz="1200" u="sng" dirty="0">
              <a:solidFill>
                <a:srgbClr val="00B050"/>
              </a:solidFill>
            </a:endParaRPr>
          </a:p>
          <a:p>
            <a:pPr marL="285750" indent="-285750" eaLnBrk="1" hangingPunct="1">
              <a:defRPr/>
            </a:pPr>
            <a:endParaRPr lang="fr-FR" sz="1200" u="sng" dirty="0">
              <a:solidFill>
                <a:srgbClr val="00B050"/>
              </a:solidFill>
            </a:endParaRPr>
          </a:p>
          <a:p>
            <a:pPr marL="285750" indent="-285750" eaLnBrk="1" hangingPunct="1"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marL="285750" indent="-285750" eaLnBrk="1" hangingPunct="1"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marL="285750" indent="-285750" eaLnBrk="1" hangingPunct="1">
              <a:defRPr/>
            </a:pPr>
            <a:r>
              <a:rPr lang="fr-FR" sz="1200" b="1" dirty="0">
                <a:solidFill>
                  <a:srgbClr val="0066CC"/>
                </a:solidFill>
              </a:rPr>
              <a:t>Difficultés éventuelles dans la saisie ou dans la gestion des bases de saisie </a:t>
            </a:r>
          </a:p>
          <a:p>
            <a:pPr marL="285750" indent="-285750" eaLnBrk="1" hangingPunct="1">
              <a:defRPr/>
            </a:pPr>
            <a:r>
              <a:rPr lang="fr-FR" sz="1200" dirty="0"/>
              <a:t>. </a:t>
            </a:r>
          </a:p>
          <a:p>
            <a:pPr marL="285750" indent="-285750" eaLnBrk="1" hangingPunct="1">
              <a:defRPr/>
            </a:pPr>
            <a:endParaRPr lang="fr-FR" sz="1200" dirty="0"/>
          </a:p>
          <a:p>
            <a:pPr marL="285750" indent="-285750" eaLnBrk="1" hangingPunct="1">
              <a:defRPr/>
            </a:pPr>
            <a:endParaRPr lang="fr-FR" sz="1200" dirty="0"/>
          </a:p>
          <a:p>
            <a:pPr marL="285750" indent="-285750" eaLnBrk="1" hangingPunct="1">
              <a:defRPr/>
            </a:pPr>
            <a:endParaRPr lang="fr-FR" sz="1200" dirty="0"/>
          </a:p>
          <a:p>
            <a:pPr marL="285750" indent="-285750" eaLnBrk="1" hangingPunct="1">
              <a:defRPr/>
            </a:pPr>
            <a:endParaRPr lang="fr-FR" sz="1200" dirty="0"/>
          </a:p>
          <a:p>
            <a:pPr marL="285750" indent="-285750" eaLnBrk="1" hangingPunct="1">
              <a:defRPr/>
            </a:pPr>
            <a:r>
              <a:rPr lang="fr-FR" sz="1200" dirty="0"/>
              <a:t>   </a:t>
            </a:r>
          </a:p>
          <a:p>
            <a:pPr marL="285750" indent="-285750" eaLnBrk="1" hangingPunct="1">
              <a:defRPr/>
            </a:pPr>
            <a:endParaRPr lang="fr-FR" sz="12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  <a:defRPr/>
            </a:pPr>
            <a:endParaRPr lang="fr-FR" sz="1200" b="1" dirty="0">
              <a:solidFill>
                <a:srgbClr val="0066CC"/>
              </a:solidFill>
            </a:endParaRPr>
          </a:p>
          <a:p>
            <a:pPr eaLnBrk="1" hangingPunct="1">
              <a:defRPr/>
            </a:pPr>
            <a:endParaRPr lang="fr-FR" sz="1200" dirty="0"/>
          </a:p>
        </p:txBody>
      </p:sp>
      <p:sp>
        <p:nvSpPr>
          <p:cNvPr id="8" name="Rectângulo 7"/>
          <p:cNvSpPr/>
          <p:nvPr/>
        </p:nvSpPr>
        <p:spPr>
          <a:xfrm>
            <a:off x="323528" y="1916832"/>
            <a:ext cx="8280920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Les BDD du suivi pêches  artisanale continentale est installé dans  les catre (4) postes/ ordinateurs au niveau du bureau de statistique;</a:t>
            </a:r>
          </a:p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Retard à la récupération de fichier sur les terrain, résultant à la retard dans la saisie de donnée.</a:t>
            </a:r>
          </a:p>
        </p:txBody>
      </p:sp>
      <p:sp>
        <p:nvSpPr>
          <p:cNvPr id="9" name="Rectângulo 8"/>
          <p:cNvSpPr/>
          <p:nvPr/>
        </p:nvSpPr>
        <p:spPr>
          <a:xfrm>
            <a:off x="323528" y="3501008"/>
            <a:ext cx="8208912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La saisie des  données a été commencé  au mois de 23 Novembre 2015 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95536" y="4581128"/>
            <a:ext cx="8136904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Blocage à la fonctionnalité de la dernier version delà base de données suivi de pêches artisanale continentale; </a:t>
            </a:r>
          </a:p>
          <a:p>
            <a:pPr marL="457200" indent="-457200"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Difficultés de poursuivre  la saisie des données  de fiches sur la Base; </a:t>
            </a:r>
          </a:p>
          <a:p>
            <a:pPr marL="457200" indent="-457200"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Difficultés d´extraction des indicateurs (graphiques et tableaux) dans la ancien base de données  de suivi PC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FB2E1-E727-4D5D-BA22-2D8701601F7F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789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7892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395288" y="1989138"/>
            <a:ext cx="8280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solidFill>
                  <a:srgbClr val="0066CC"/>
                </a:solidFill>
                <a:latin typeface="+mn-lt"/>
              </a:rPr>
              <a:t>3 : les traitements et les résultats obtenus, présentation  d’un bulletin statistique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fr-FR" sz="1600" dirty="0">
                <a:solidFill>
                  <a:srgbClr val="FF0000"/>
                </a:solidFill>
                <a:latin typeface="+mn-lt"/>
                <a:hlinkClick r:id="rId2" action="ppaction://hlinkfile"/>
              </a:rPr>
              <a:t>synthèse des résultats suivi PC au niveau du pays, en présentant le premier bulletin statistique </a:t>
            </a:r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pPr marL="285750" indent="-285750" eaLnBrk="1" hangingPunct="1">
              <a:defRPr/>
            </a:pPr>
            <a:endParaRPr lang="fr-FR" sz="1600" dirty="0"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95536" y="4653136"/>
            <a:ext cx="828092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400" dirty="0">
                <a:solidFill>
                  <a:schemeClr val="bg1"/>
                </a:solidFill>
              </a:rPr>
              <a:t> Difficultés à l´extraction de indicateurs (graphique) aux niveau de la base de donnée</a:t>
            </a:r>
            <a:r>
              <a:rPr lang="fr-FR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 l´ancien base de données </a:t>
            </a:r>
            <a:r>
              <a:rPr lang="fr-FR" sz="1400" dirty="0">
                <a:solidFill>
                  <a:schemeClr val="bg1"/>
                </a:solidFill>
                <a:latin typeface="+mn-lt"/>
              </a:rPr>
              <a:t>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7897" name="Rectângulo 7"/>
          <p:cNvSpPr>
            <a:spLocks noChangeArrowheads="1"/>
          </p:cNvSpPr>
          <p:nvPr/>
        </p:nvSpPr>
        <p:spPr bwMode="auto">
          <a:xfrm>
            <a:off x="611188" y="4149725"/>
            <a:ext cx="70564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66CC"/>
                </a:solidFill>
                <a:latin typeface="Arial" charset="0"/>
              </a:rPr>
              <a:t>Difficultés éventuelles rencontrées dans la réalisation des traitements </a:t>
            </a:r>
            <a:endParaRPr lang="pt-BR" altLang="fr-FR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Número do Diapositivo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7E13C8-27F3-45FD-B089-E08963F4FAD8}" type="slidenum">
              <a:rPr lang="fr-FR" altLang="pt-PT" sz="14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pt-PT" sz="1400" smtClean="0">
              <a:solidFill>
                <a:srgbClr val="000099"/>
              </a:solidFill>
            </a:endParaRPr>
          </a:p>
        </p:txBody>
      </p:sp>
      <p:sp>
        <p:nvSpPr>
          <p:cNvPr id="38915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8916" name="Marcador de Posição do Rodapé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336699"/>
                </a:solidFill>
                <a:latin typeface="Arial" charset="0"/>
                <a:cs typeface="Arial" charset="0"/>
              </a:rPr>
              <a:t>Programme Régional UEMOA</a:t>
            </a:r>
          </a:p>
        </p:txBody>
      </p:sp>
      <p:sp>
        <p:nvSpPr>
          <p:cNvPr id="38917" name="Rectângulo 8"/>
          <p:cNvSpPr>
            <a:spLocks noChangeArrowheads="1"/>
          </p:cNvSpPr>
          <p:nvPr/>
        </p:nvSpPr>
        <p:spPr bwMode="auto">
          <a:xfrm>
            <a:off x="323850" y="4735513"/>
            <a:ext cx="8064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r">
              <a:spcBef>
                <a:spcPct val="20000"/>
              </a:spcBef>
              <a:buFont typeface="Arial" charset="0"/>
              <a:defRPr sz="2600" b="1">
                <a:solidFill>
                  <a:srgbClr val="0070C0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ü"/>
              <a:defRPr sz="2400" b="1" u="sng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fr-FR" altLang="fr-FR" sz="1200">
                <a:solidFill>
                  <a:srgbClr val="0066CC"/>
                </a:solidFill>
                <a:latin typeface="Arial" charset="0"/>
              </a:rPr>
              <a:t>En termes de ressources pérennes mobilisées pour assurer la continuité du suivi dans le pays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467544" y="5013176"/>
            <a:ext cx="7992888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Pour  continué la collecte des données sur le terrain il est nécessaire: </a:t>
            </a:r>
          </a:p>
          <a:p>
            <a:pPr marL="457200" indent="-4763"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Faire la Restitution de travaille aux niveaux de la communauté </a:t>
            </a:r>
          </a:p>
          <a:p>
            <a:pPr marL="457200" indent="-4763"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 Salaires des enquêteurs  permanent;</a:t>
            </a:r>
          </a:p>
          <a:p>
            <a:pPr marL="457200" indent="-4763"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Matérielle pour le suivi  (Questionnaires (QOD  et QAS), Billant, machine calculatrice et moto)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95288" y="981075"/>
            <a:ext cx="799306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0066CC"/>
                </a:solidFill>
              </a:rPr>
              <a:t>4 : suites du suivi PC dans le pays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fr-FR" sz="1400" b="1" dirty="0">
                <a:solidFill>
                  <a:srgbClr val="0066CC"/>
                </a:solidFill>
              </a:rPr>
              <a:t>En termes d’améliorations techniques encore nécessaires sur la base ou sur le bulletin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323528" y="1556792"/>
            <a:ext cx="8280920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Il est nécessaire d´améliorer la fonctionnalité de la base de données, pour permettre  de faire l´extraction des indicateurs (pour faire sortie les graphiques de l´efforts de pêche etc.).</a:t>
            </a:r>
            <a:r>
              <a:rPr lang="fr-FR" sz="1600" dirty="0"/>
              <a:t> </a:t>
            </a:r>
          </a:p>
        </p:txBody>
      </p:sp>
      <p:pic>
        <p:nvPicPr>
          <p:cNvPr id="12" name="Imagem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413" y="2349500"/>
            <a:ext cx="2619375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6" name="Imagem 12" descr="C:\Users\LAMINE\Pictures\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3959225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a direita 13"/>
          <p:cNvSpPr/>
          <p:nvPr/>
        </p:nvSpPr>
        <p:spPr>
          <a:xfrm>
            <a:off x="4716463" y="3357563"/>
            <a:ext cx="792162" cy="287337"/>
          </a:xfrm>
          <a:prstGeom prst="right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èr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1264</Words>
  <Application>Microsoft Office PowerPoint</Application>
  <PresentationFormat>Affichage à l'écran (4:3)</PresentationFormat>
  <Paragraphs>369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première page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ATELIER REGIONAL DE VALIDATION ET CLOTURE DU PROGRAMME : ETAT DES PECHERIES ARTISANALES CONTINENTALE ET MARITIME DANS LES 8 ETATS MEMBRES DE L’UEMOA   Abidjan, du 22 au 26 février 2016</vt:lpstr>
      <vt:lpstr>Objectif du GT en pêche continentale : validation des indicateurs du suivi PC et du mode de restitution des données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Carole ESCARAVAGE</dc:creator>
  <cp:lastModifiedBy>Nolwenn COZANNET</cp:lastModifiedBy>
  <cp:revision>385</cp:revision>
  <dcterms:created xsi:type="dcterms:W3CDTF">2011-01-28T14:13:06Z</dcterms:created>
  <dcterms:modified xsi:type="dcterms:W3CDTF">2016-03-07T11:17:42Z</dcterms:modified>
</cp:coreProperties>
</file>