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2404050" cy="43205400"/>
  <p:notesSz cx="6858000" cy="9144000"/>
  <p:defaultTextStyle>
    <a:defPPr>
      <a:defRPr lang="en-US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874" autoAdjust="0"/>
    <p:restoredTop sz="94660"/>
  </p:normalViewPr>
  <p:slideViewPr>
    <p:cSldViewPr>
      <p:cViewPr>
        <p:scale>
          <a:sx n="30" d="100"/>
          <a:sy n="30" d="100"/>
        </p:scale>
        <p:origin x="-2376" y="3048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B622F-CBD3-4254-B9F8-2A1D53B2ED3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37222-A6BB-4505-B882-8625A12F2E4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855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  <a:prstGeom prst="rect">
            <a:avLst/>
          </a:prstGeom>
        </p:spPr>
        <p:txBody>
          <a:bodyPr lIns="432054" tIns="216027" rIns="432054" bIns="216027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  <a:prstGeom prst="rect">
            <a:avLst/>
          </a:prstGeom>
        </p:spPr>
        <p:txBody>
          <a:bodyPr lIns="432054" tIns="216027" rIns="432054" bIns="216027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76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lIns="432054" tIns="216027" rIns="432054" bIns="216027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eaVert" lIns="432054" tIns="216027" rIns="432054" bIns="216027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1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  <a:prstGeom prst="rect">
            <a:avLst/>
          </a:prstGeom>
        </p:spPr>
        <p:txBody>
          <a:bodyPr vert="eaVert" lIns="432054" tIns="216027" rIns="432054" bIns="216027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  <a:prstGeom prst="rect">
            <a:avLst/>
          </a:prstGeom>
        </p:spPr>
        <p:txBody>
          <a:bodyPr vert="eaVert" lIns="432054" tIns="216027" rIns="432054" bIns="216027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4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lIns="432054" tIns="216027" rIns="432054" bIns="216027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lIns="432054" tIns="216027" rIns="432054" bIns="216027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88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  <a:prstGeom prst="rect">
            <a:avLst/>
          </a:prstGeom>
        </p:spPr>
        <p:txBody>
          <a:bodyPr lIns="432054" tIns="216027" rIns="432054" bIns="216027" anchor="t"/>
          <a:lstStyle>
            <a:lvl1pPr algn="l">
              <a:defRPr sz="189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  <a:prstGeom prst="rect">
            <a:avLst/>
          </a:prstGeom>
        </p:spPr>
        <p:txBody>
          <a:bodyPr lIns="432054" tIns="216027" rIns="432054" bIns="216027"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08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lIns="432054" tIns="216027" rIns="432054" bIns="216027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  <a:prstGeom prst="rect">
            <a:avLst/>
          </a:prstGeom>
        </p:spPr>
        <p:txBody>
          <a:bodyPr lIns="432054" tIns="216027" rIns="432054" bIns="216027"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  <a:prstGeom prst="rect">
            <a:avLst/>
          </a:prstGeom>
        </p:spPr>
        <p:txBody>
          <a:bodyPr lIns="432054" tIns="216027" rIns="432054" bIns="216027"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3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lIns="432054" tIns="216027" rIns="432054" bIns="216027"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  <a:prstGeom prst="rect">
            <a:avLst/>
          </a:prstGeom>
        </p:spPr>
        <p:txBody>
          <a:bodyPr lIns="432054" tIns="216027" rIns="432054" bIns="216027"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  <a:prstGeom prst="rect">
            <a:avLst/>
          </a:prstGeom>
        </p:spPr>
        <p:txBody>
          <a:bodyPr lIns="432054" tIns="216027" rIns="432054" bIns="216027"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  <a:prstGeom prst="rect">
            <a:avLst/>
          </a:prstGeom>
        </p:spPr>
        <p:txBody>
          <a:bodyPr lIns="432054" tIns="216027" rIns="432054" bIns="216027"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  <a:prstGeom prst="rect">
            <a:avLst/>
          </a:prstGeom>
        </p:spPr>
        <p:txBody>
          <a:bodyPr lIns="432054" tIns="216027" rIns="432054" bIns="216027"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lIns="432054" tIns="216027" rIns="432054" bIns="216027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7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96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  <a:prstGeom prst="rect">
            <a:avLst/>
          </a:prstGeom>
        </p:spPr>
        <p:txBody>
          <a:bodyPr lIns="432054" tIns="216027" rIns="432054" bIns="216027" anchor="b"/>
          <a:lstStyle>
            <a:lvl1pPr algn="l">
              <a:defRPr sz="95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  <a:prstGeom prst="rect">
            <a:avLst/>
          </a:prstGeom>
        </p:spPr>
        <p:txBody>
          <a:bodyPr lIns="432054" tIns="216027" rIns="432054" bIns="216027"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  <a:prstGeom prst="rect">
            <a:avLst/>
          </a:prstGeom>
        </p:spPr>
        <p:txBody>
          <a:bodyPr lIns="432054" tIns="216027" rIns="432054" bIns="216027"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5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  <a:prstGeom prst="rect">
            <a:avLst/>
          </a:prstGeom>
        </p:spPr>
        <p:txBody>
          <a:bodyPr lIns="432054" tIns="216027" rIns="432054" bIns="216027" anchor="b"/>
          <a:lstStyle>
            <a:lvl1pPr algn="l">
              <a:defRPr sz="95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  <a:prstGeom prst="rect">
            <a:avLst/>
          </a:prstGeom>
        </p:spPr>
        <p:txBody>
          <a:bodyPr lIns="432054" tIns="216027" rIns="432054" bIns="216027"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  <a:prstGeom prst="rect">
            <a:avLst/>
          </a:prstGeom>
        </p:spPr>
        <p:txBody>
          <a:bodyPr lIns="432054" tIns="216027" rIns="432054" bIns="216027"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4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20339474" y="2275147"/>
            <a:ext cx="12064576" cy="230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25250" tIns="212625" rIns="425250" bIns="212625"/>
          <a:lstStyle/>
          <a:p>
            <a:pPr algn="ctr" hangingPunct="1">
              <a:lnSpc>
                <a:spcPct val="100000"/>
              </a:lnSpc>
              <a:tabLst>
                <a:tab pos="3420428" algn="l"/>
                <a:tab pos="6840855" algn="l"/>
                <a:tab pos="10261283" algn="l"/>
                <a:tab pos="13681710" algn="l"/>
                <a:tab pos="17102138" algn="l"/>
              </a:tabLst>
            </a:pPr>
            <a:endParaRPr lang="fr-FR" sz="6600" b="1" dirty="0">
              <a:solidFill>
                <a:srgbClr val="000099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08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0" y="0"/>
            <a:ext cx="32404050" cy="266459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0" y="41359877"/>
            <a:ext cx="32404050" cy="18452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1617" y="432348"/>
            <a:ext cx="1336600" cy="1965278"/>
          </a:xfrm>
          <a:prstGeom prst="rect">
            <a:avLst/>
          </a:prstGeom>
        </p:spPr>
      </p:pic>
      <p:grpSp>
        <p:nvGrpSpPr>
          <p:cNvPr id="8" name="Groupe 7"/>
          <p:cNvGrpSpPr/>
          <p:nvPr/>
        </p:nvGrpSpPr>
        <p:grpSpPr>
          <a:xfrm>
            <a:off x="25965327" y="41516273"/>
            <a:ext cx="6089879" cy="1328787"/>
            <a:chOff x="964237" y="0"/>
            <a:chExt cx="4563106" cy="996287"/>
          </a:xfrm>
        </p:grpSpPr>
        <p:pic>
          <p:nvPicPr>
            <p:cNvPr id="9" name="Image 8" descr="C:\Users\NCOZANNET\Dropbox\Oceanic Dév\ADMINISTRATIF\PAPIER EN TETE + LOGOS\oceanic-bleu copie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3665" y="177421"/>
              <a:ext cx="1760561" cy="77792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7409" y="177421"/>
              <a:ext cx="1009934" cy="5732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10" descr="LogoAgrocampusOuest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4237" y="0"/>
              <a:ext cx="1487606" cy="99628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183552" y="534794"/>
            <a:ext cx="258508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dirty="0" smtClean="0"/>
              <a:t>RESULTATS ECPC</a:t>
            </a:r>
            <a:endParaRPr lang="fr-FR" sz="8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724878" y="3024636"/>
            <a:ext cx="31143339" cy="156966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800" i="1" dirty="0" smtClean="0"/>
              <a:t>Note sur le projet par UEMOA</a:t>
            </a:r>
          </a:p>
          <a:p>
            <a:pPr algn="ctr"/>
            <a:endParaRPr lang="fr-FR" sz="4800" i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22709527" y="41548916"/>
            <a:ext cx="29255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DRAPEAU</a:t>
            </a:r>
          </a:p>
          <a:p>
            <a:pPr algn="ctr"/>
            <a:r>
              <a:rPr lang="fr-FR" sz="4000" dirty="0" smtClean="0"/>
              <a:t>PAYS</a:t>
            </a:r>
            <a:endParaRPr lang="fr-FR" sz="4000" dirty="0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30" y="41596810"/>
            <a:ext cx="1874306" cy="1401679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552" y="41548042"/>
            <a:ext cx="2209161" cy="1473669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936" y="41476908"/>
            <a:ext cx="2310049" cy="1537001"/>
          </a:xfrm>
          <a:prstGeom prst="rect">
            <a:avLst/>
          </a:prstGeom>
        </p:spPr>
      </p:pic>
      <p:sp>
        <p:nvSpPr>
          <p:cNvPr id="24" name="ZoneTexte 23"/>
          <p:cNvSpPr txBox="1"/>
          <p:nvPr/>
        </p:nvSpPr>
        <p:spPr>
          <a:xfrm>
            <a:off x="7113490" y="41701316"/>
            <a:ext cx="2925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PHOTOS</a:t>
            </a:r>
            <a:endParaRPr lang="fr-FR" sz="4000" dirty="0"/>
          </a:p>
        </p:txBody>
      </p:sp>
      <p:sp>
        <p:nvSpPr>
          <p:cNvPr id="25" name="ZoneTexte 24"/>
          <p:cNvSpPr txBox="1"/>
          <p:nvPr/>
        </p:nvSpPr>
        <p:spPr>
          <a:xfrm>
            <a:off x="13753753" y="41620924"/>
            <a:ext cx="46085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Date publication poster</a:t>
            </a:r>
            <a:endParaRPr lang="fr-FR" sz="4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1102384" y="8281220"/>
            <a:ext cx="893665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Indicateur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/>
              <a:t>Site de </a:t>
            </a:r>
            <a:r>
              <a:rPr lang="fr-FR" sz="3200" dirty="0" smtClean="0"/>
              <a:t>débarquement </a:t>
            </a:r>
            <a:r>
              <a:rPr lang="fr-FR" sz="3200" dirty="0"/>
              <a:t>sous forme de carte (ronds proportionnels</a:t>
            </a:r>
            <a:r>
              <a:rPr lang="fr-FR" sz="32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3200" dirty="0"/>
          </a:p>
          <a:p>
            <a:endParaRPr lang="fr-FR" sz="3200" dirty="0"/>
          </a:p>
        </p:txBody>
      </p:sp>
      <p:sp>
        <p:nvSpPr>
          <p:cNvPr id="29" name="ZoneTexte 28"/>
          <p:cNvSpPr txBox="1"/>
          <p:nvPr/>
        </p:nvSpPr>
        <p:spPr>
          <a:xfrm>
            <a:off x="11205567" y="8290052"/>
            <a:ext cx="716557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2 </a:t>
            </a:r>
            <a:r>
              <a:rPr lang="fr-FR" sz="3200" dirty="0"/>
              <a:t>:</a:t>
            </a:r>
          </a:p>
          <a:p>
            <a:r>
              <a:rPr lang="fr-FR" sz="3200" dirty="0"/>
              <a:t>Nombre de pirogues par type (histogramme cumulé)</a:t>
            </a:r>
          </a:p>
          <a:p>
            <a:endParaRPr lang="fr-FR" sz="3200" dirty="0"/>
          </a:p>
        </p:txBody>
      </p:sp>
      <p:sp>
        <p:nvSpPr>
          <p:cNvPr id="31" name="ZoneTexte 30"/>
          <p:cNvSpPr txBox="1"/>
          <p:nvPr/>
        </p:nvSpPr>
        <p:spPr>
          <a:xfrm>
            <a:off x="1697682" y="36882912"/>
            <a:ext cx="29197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Conclusions générales : (ex: problématiques, suites à donner, message à faire passer envers les enquêtés, …)</a:t>
            </a:r>
            <a:endParaRPr lang="fr-FR" sz="4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7286" y="24872999"/>
            <a:ext cx="8756689" cy="3514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Rectangle à coins arrondis 45"/>
          <p:cNvSpPr/>
          <p:nvPr/>
        </p:nvSpPr>
        <p:spPr>
          <a:xfrm>
            <a:off x="724877" y="5760940"/>
            <a:ext cx="31101689" cy="306464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20596954" y="8313953"/>
            <a:ext cx="716557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3 </a:t>
            </a:r>
            <a:r>
              <a:rPr lang="fr-FR" sz="3200" dirty="0"/>
              <a:t>:</a:t>
            </a:r>
          </a:p>
          <a:p>
            <a:r>
              <a:rPr lang="fr-FR" sz="3200" dirty="0"/>
              <a:t>Nombre de pêcheurs (sous forme de carte avec un chiffre ou des ronds)</a:t>
            </a:r>
          </a:p>
          <a:p>
            <a:endParaRPr lang="fr-FR" sz="3200" dirty="0"/>
          </a:p>
        </p:txBody>
      </p:sp>
      <p:sp>
        <p:nvSpPr>
          <p:cNvPr id="53" name="ZoneTexte 52"/>
          <p:cNvSpPr txBox="1"/>
          <p:nvPr/>
        </p:nvSpPr>
        <p:spPr>
          <a:xfrm>
            <a:off x="20596954" y="14583371"/>
            <a:ext cx="102631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5 :</a:t>
            </a:r>
            <a:r>
              <a:rPr lang="fr-FR" sz="3200" dirty="0"/>
              <a:t>principales espèces,  </a:t>
            </a:r>
            <a:r>
              <a:rPr lang="fr-FR" sz="3200" dirty="0" smtClean="0"/>
              <a:t>captures  par  les  différents types  d’engins  de </a:t>
            </a:r>
            <a:r>
              <a:rPr lang="fr-FR" sz="3200" dirty="0"/>
              <a:t>pêche ,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1102384" y="15121980"/>
            <a:ext cx="7473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4 :Taille de  maille des filets dormants et dérivants   </a:t>
            </a:r>
            <a:endParaRPr lang="fr-FR" sz="3200" dirty="0"/>
          </a:p>
          <a:p>
            <a:endParaRPr lang="fr-FR" sz="3200" dirty="0"/>
          </a:p>
        </p:txBody>
      </p:sp>
      <p:sp>
        <p:nvSpPr>
          <p:cNvPr id="55" name="ZoneTexte 54"/>
          <p:cNvSpPr txBox="1"/>
          <p:nvPr/>
        </p:nvSpPr>
        <p:spPr>
          <a:xfrm>
            <a:off x="2828577" y="6553028"/>
            <a:ext cx="26539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/>
              <a:t>Phrase d’accroche de présentation pêche artisanale continentale propre au pays </a:t>
            </a:r>
            <a:endParaRPr lang="fr-FR" sz="5400" dirty="0"/>
          </a:p>
        </p:txBody>
      </p:sp>
      <p:sp>
        <p:nvSpPr>
          <p:cNvPr id="57" name="ZoneTexte 56"/>
          <p:cNvSpPr txBox="1"/>
          <p:nvPr/>
        </p:nvSpPr>
        <p:spPr>
          <a:xfrm>
            <a:off x="11693716" y="19929992"/>
            <a:ext cx="71655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Texte ou grandes idées (tendances, problématiques ou côtés positifs du secteur)</a:t>
            </a:r>
            <a:endParaRPr lang="fr-FR" sz="4800" dirty="0"/>
          </a:p>
        </p:txBody>
      </p:sp>
      <p:sp>
        <p:nvSpPr>
          <p:cNvPr id="72" name="ZoneTexte 71"/>
          <p:cNvSpPr txBox="1"/>
          <p:nvPr/>
        </p:nvSpPr>
        <p:spPr>
          <a:xfrm>
            <a:off x="20596954" y="22731825"/>
            <a:ext cx="102631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Indicateur7 </a:t>
            </a:r>
            <a:r>
              <a:rPr lang="fr-FR" sz="3200" dirty="0"/>
              <a:t>:</a:t>
            </a:r>
          </a:p>
          <a:p>
            <a:r>
              <a:rPr lang="fr-FR" sz="3200" dirty="0" smtClean="0"/>
              <a:t>Espèces de poissons (photos avec noms scientifique, local et français)</a:t>
            </a:r>
            <a:endParaRPr lang="fr-FR" sz="3200" dirty="0"/>
          </a:p>
        </p:txBody>
      </p:sp>
      <p:sp>
        <p:nvSpPr>
          <p:cNvPr id="73" name="ZoneTexte 72"/>
          <p:cNvSpPr txBox="1"/>
          <p:nvPr/>
        </p:nvSpPr>
        <p:spPr>
          <a:xfrm>
            <a:off x="1102383" y="22731825"/>
            <a:ext cx="93540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6 </a:t>
            </a:r>
            <a:r>
              <a:rPr lang="fr-FR" sz="3200" dirty="0"/>
              <a:t>:</a:t>
            </a:r>
          </a:p>
          <a:p>
            <a:r>
              <a:rPr lang="fr-FR" sz="3200" dirty="0" smtClean="0"/>
              <a:t>Pourcentage  moyen de  la capture commercialisée</a:t>
            </a:r>
          </a:p>
          <a:p>
            <a:endParaRPr lang="fr-FR" sz="3200" dirty="0"/>
          </a:p>
        </p:txBody>
      </p:sp>
      <p:sp>
        <p:nvSpPr>
          <p:cNvPr id="76" name="ZoneTexte 75"/>
          <p:cNvSpPr txBox="1"/>
          <p:nvPr/>
        </p:nvSpPr>
        <p:spPr>
          <a:xfrm>
            <a:off x="1102383" y="29881197"/>
            <a:ext cx="61526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8  </a:t>
            </a:r>
            <a:r>
              <a:rPr lang="fr-FR" sz="3200" dirty="0"/>
              <a:t>Gains annuels déclarés pour les activités de </a:t>
            </a:r>
            <a:br>
              <a:rPr lang="fr-FR" sz="3200" dirty="0"/>
            </a:br>
            <a:r>
              <a:rPr lang="fr-FR" sz="3200" dirty="0"/>
              <a:t>commerce de poisson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11205567" y="29834617"/>
            <a:ext cx="7165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9  :</a:t>
            </a:r>
            <a:endParaRPr lang="fr-FR" sz="3200" dirty="0"/>
          </a:p>
        </p:txBody>
      </p:sp>
      <p:sp>
        <p:nvSpPr>
          <p:cNvPr id="78" name="ZoneTexte 77"/>
          <p:cNvSpPr txBox="1"/>
          <p:nvPr/>
        </p:nvSpPr>
        <p:spPr>
          <a:xfrm>
            <a:off x="19763975" y="29913930"/>
            <a:ext cx="79985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10 :</a:t>
            </a:r>
            <a:endParaRPr lang="fr-FR" sz="32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8714" y="14463332"/>
            <a:ext cx="6095581" cy="4055721"/>
          </a:xfrm>
          <a:prstGeom prst="rect">
            <a:avLst/>
          </a:prstGeom>
        </p:spPr>
      </p:pic>
      <p:sp>
        <p:nvSpPr>
          <p:cNvPr id="34" name="ZoneTexte 40"/>
          <p:cNvSpPr txBox="1"/>
          <p:nvPr/>
        </p:nvSpPr>
        <p:spPr>
          <a:xfrm>
            <a:off x="20596954" y="40775102"/>
            <a:ext cx="1173730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b="1" dirty="0" smtClean="0"/>
              <a:t>Lien vers </a:t>
            </a:r>
            <a:r>
              <a:rPr lang="fr-FR" sz="3200" b="1" dirty="0"/>
              <a:t>le site : http://atlas.statpeche-uemoa.org/</a:t>
            </a:r>
          </a:p>
        </p:txBody>
      </p:sp>
    </p:spTree>
    <p:extLst>
      <p:ext uri="{BB962C8B-B14F-4D97-AF65-F5344CB8AC3E}">
        <p14:creationId xmlns:p14="http://schemas.microsoft.com/office/powerpoint/2010/main" val="187509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3488</TotalTime>
  <Words>176</Words>
  <Application>Microsoft Office PowerPoint</Application>
  <PresentationFormat>Personnalisé</PresentationFormat>
  <Paragraphs>28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Pôle halieutique  18/02/2013   Programme Régional UEMOA</dc:title>
  <dc:creator>jerome</dc:creator>
  <cp:lastModifiedBy>Nolwenn COZANNET</cp:lastModifiedBy>
  <cp:revision>199</cp:revision>
  <dcterms:created xsi:type="dcterms:W3CDTF">2013-02-13T09:08:18Z</dcterms:created>
  <dcterms:modified xsi:type="dcterms:W3CDTF">2016-03-07T13:11:48Z</dcterms:modified>
</cp:coreProperties>
</file>