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4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5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75" r:id="rId2"/>
    <p:sldMasterId id="2147483763" r:id="rId3"/>
    <p:sldMasterId id="2147483686" r:id="rId4"/>
    <p:sldMasterId id="2147483674" r:id="rId5"/>
    <p:sldMasterId id="2147483661" r:id="rId6"/>
  </p:sldMasterIdLst>
  <p:notesMasterIdLst>
    <p:notesMasterId r:id="rId23"/>
  </p:notesMasterIdLst>
  <p:handoutMasterIdLst>
    <p:handoutMasterId r:id="rId24"/>
  </p:handoutMasterIdLst>
  <p:sldIdLst>
    <p:sldId id="258" r:id="rId7"/>
    <p:sldId id="261" r:id="rId8"/>
    <p:sldId id="262" r:id="rId9"/>
    <p:sldId id="263" r:id="rId10"/>
    <p:sldId id="265" r:id="rId11"/>
    <p:sldId id="266" r:id="rId12"/>
    <p:sldId id="274" r:id="rId13"/>
    <p:sldId id="267" r:id="rId14"/>
    <p:sldId id="275" r:id="rId15"/>
    <p:sldId id="276" r:id="rId16"/>
    <p:sldId id="268" r:id="rId17"/>
    <p:sldId id="269" r:id="rId18"/>
    <p:sldId id="277" r:id="rId19"/>
    <p:sldId id="278" r:id="rId20"/>
    <p:sldId id="271" r:id="rId21"/>
    <p:sldId id="272" r:id="rId22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00CC"/>
    <a:srgbClr val="0066CC"/>
    <a:srgbClr val="006699"/>
    <a:srgbClr val="336699"/>
    <a:srgbClr val="FFFFFF"/>
    <a:srgbClr val="FFCC6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15" autoAdjust="0"/>
    <p:restoredTop sz="94090" autoAdjust="0"/>
  </p:normalViewPr>
  <p:slideViewPr>
    <p:cSldViewPr>
      <p:cViewPr>
        <p:scale>
          <a:sx n="90" d="100"/>
          <a:sy n="90" d="100"/>
        </p:scale>
        <p:origin x="-72" y="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33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37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/>
              <a:t>31/01/2011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DC46494-5F2B-4EC7-AA0F-3D50CC36AA3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520225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fr-FR"/>
              <a:t>31/01/2011</a:t>
            </a:r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58E27F8-E9AE-406D-82B7-C7C7413539E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720048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12"/>
          <p:cNvSpPr txBox="1">
            <a:spLocks/>
          </p:cNvSpPr>
          <p:nvPr userDrawn="1"/>
        </p:nvSpPr>
        <p:spPr>
          <a:xfrm>
            <a:off x="3997325" y="6351588"/>
            <a:ext cx="3671888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rgbClr val="006699"/>
                </a:solidFill>
                <a:latin typeface="Garamond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fr-FR" dirty="0" smtClean="0"/>
              <a:t>GT n°2 – 9 au 13 février, Dakar - SENEGAL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19672" y="1124744"/>
            <a:ext cx="7067128" cy="5001419"/>
          </a:xfrm>
        </p:spPr>
        <p:txBody>
          <a:bodyPr/>
          <a:lstStyle>
            <a:lvl1pPr marL="0" indent="0" algn="r">
              <a:defRPr sz="2600">
                <a:solidFill>
                  <a:srgbClr val="0070C0"/>
                </a:solidFill>
                <a:latin typeface="Garamond" pitchFamily="18" charset="0"/>
              </a:defRPr>
            </a:lvl1pPr>
            <a:lvl2pPr marL="542925" indent="-457200">
              <a:spcBef>
                <a:spcPts val="0"/>
              </a:spcBef>
              <a:buSzPct val="85000"/>
              <a:buFont typeface="Wingdings" pitchFamily="2" charset="2"/>
              <a:buChar char="ü"/>
              <a:defRPr sz="2400" u="sng"/>
            </a:lvl2pPr>
            <a:lvl3pPr marL="1143000" indent="-600075">
              <a:spcBef>
                <a:spcPts val="0"/>
              </a:spcBef>
              <a:buSzPct val="85000"/>
              <a:defRPr sz="2000" b="0" u="none" baseline="0">
                <a:latin typeface="+mn-lt"/>
              </a:defRPr>
            </a:lvl3pPr>
            <a:lvl4pPr>
              <a:spcBef>
                <a:spcPts val="0"/>
              </a:spcBef>
              <a:buSzPct val="85000"/>
              <a:defRPr sz="18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     Troisième niveau</a:t>
            </a:r>
          </a:p>
          <a:p>
            <a:pPr lvl="3"/>
            <a:r>
              <a:rPr lang="fr-FR" dirty="0" smtClean="0"/>
              <a:t>       Quatrième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0" y="1340768"/>
            <a:ext cx="1331639" cy="4608512"/>
          </a:xfrm>
        </p:spPr>
        <p:txBody>
          <a:bodyPr>
            <a:normAutofit/>
          </a:bodyPr>
          <a:lstStyle>
            <a:lvl1pPr marL="0" indent="0" algn="l">
              <a:spcBef>
                <a:spcPts val="600"/>
              </a:spcBef>
              <a:buSzPct val="100000"/>
              <a:buFont typeface="+mj-lt"/>
              <a:buNone/>
              <a:defRPr sz="1600" u="sng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6" name="Espace réservé du numéro de diapositive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 sz="1400" b="1">
                <a:solidFill>
                  <a:srgbClr val="006699"/>
                </a:solidFill>
                <a:latin typeface="Garamond" pitchFamily="18" charset="0"/>
                <a:cs typeface="Arial" charset="0"/>
              </a:defRPr>
            </a:lvl1pPr>
          </a:lstStyle>
          <a:p>
            <a:pPr>
              <a:defRPr/>
            </a:pPr>
            <a:fld id="{F160C3EE-C105-4255-A453-9E915C14646B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7" name="Espace réservé du pied de page 1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400" b="1">
                <a:solidFill>
                  <a:srgbClr val="006699"/>
                </a:solidFill>
                <a:latin typeface="Garamond" pitchFamily="18" charset="0"/>
                <a:cs typeface="Arial" charset="0"/>
              </a:defRPr>
            </a:lvl1pPr>
          </a:lstStyle>
          <a:p>
            <a:pPr>
              <a:defRPr/>
            </a:pPr>
            <a:r>
              <a:rPr lang="fr-FR"/>
              <a:t>Programme Régional </a:t>
            </a:r>
            <a:r>
              <a:rPr lang="fr-FR" smtClean="0"/>
              <a:t>UEMOA</a:t>
            </a:r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F596FDF-C590-44A8-8E68-DDBE7AFB0E1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63D4B3C-CC61-43A0-839E-346162C0ABC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1400EE1-3B7C-43FB-B69B-6CD6445B044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6C10811-DC95-4048-A2A8-3D59391B521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A86CBC-33EE-41D0-B160-C604FA6B941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10B40-5B4D-4E98-9D1F-C8613C995C7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9FD59-EF39-402B-AE32-CD0082B9322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9E5F11-D706-4F72-BA12-CAEC2E74FB8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3EFB49-6065-466B-9F0F-EC8A40E930E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41841-49E4-4FFB-89E9-53167DA0F39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asqu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3501008"/>
            <a:ext cx="8147248" cy="2625155"/>
          </a:xfrm>
        </p:spPr>
        <p:txBody>
          <a:bodyPr/>
          <a:lstStyle>
            <a:lvl1pPr marL="0" indent="0" algn="r">
              <a:defRPr sz="2800">
                <a:latin typeface="Garamond" pitchFamily="18" charset="0"/>
              </a:defRPr>
            </a:lvl1pPr>
            <a:lvl2pPr>
              <a:defRPr sz="2400" u="sng"/>
            </a:lvl2pPr>
            <a:lvl3pPr>
              <a:defRPr sz="2000" b="1" u="none">
                <a:latin typeface="+mn-lt"/>
              </a:defRPr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</p:txBody>
      </p:sp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539552" y="1340768"/>
            <a:ext cx="8136135" cy="1944216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4" name="Espace réservé du numéro de diapositive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 sz="1400" b="1">
                <a:solidFill>
                  <a:srgbClr val="000099"/>
                </a:solidFill>
                <a:latin typeface="Garamond" pitchFamily="18" charset="0"/>
                <a:cs typeface="Arial" charset="0"/>
              </a:defRPr>
            </a:lvl1pPr>
          </a:lstStyle>
          <a:p>
            <a:pPr>
              <a:defRPr/>
            </a:pPr>
            <a:fld id="{9D0604D6-FDCD-47F7-8833-5070EDB66EA5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5" name="Espace réservé de la date 17"/>
          <p:cNvSpPr>
            <a:spLocks noGrp="1"/>
          </p:cNvSpPr>
          <p:nvPr>
            <p:ph type="dt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1" hangingPunct="1">
              <a:defRPr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fr-FR" altLang="fr-FR"/>
              <a:t>GT n°5 – 22 au 26 février 2016 à Abidjan, Côte d’Ivoire</a:t>
            </a:r>
          </a:p>
        </p:txBody>
      </p:sp>
      <p:sp>
        <p:nvSpPr>
          <p:cNvPr id="6" name="Espace réservé du pied de page 19"/>
          <p:cNvSpPr>
            <a:spLocks noGrp="1"/>
          </p:cNvSpPr>
          <p:nvPr>
            <p:ph type="ftr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1" hangingPunct="1">
              <a:defRPr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fr-FR" altLang="fr-FR"/>
              <a:t>Programme Régional UEMOA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A5A65-020F-4C4A-A512-CD43D77BF4A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656966-6856-4DA0-B0CE-A130B26048A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D5574A-340A-4EE9-8CDD-C954D7F1575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52A6E0-D091-4315-B94A-93F820A43E8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A8DBD-906E-4885-B7BE-7B7A9EDAF3C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27FF0-D893-47A2-9237-A72FE726D9D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B6DBE-0BFA-461B-A841-2C66462879D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D1B28-FADF-4A65-838B-0F57D790BE5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BC8CE-D43D-451E-B2B4-1C96A5948D4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FE1B3-36AB-4B8D-97D6-9F1B404CD8C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35EFD-0940-432F-95A5-4E908FAD75E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25D8F-09EE-4C34-B1F8-E0588AD305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BDD9D-BE84-4511-94EC-0EC7618A6FA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B3D2B-2016-4588-B456-1D9555B6A6C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A8392-FAF3-4A9F-837D-C4B2BD517C4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01CA2-156D-4165-A492-A7CE5E4A403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CF2A0-B232-4BC8-A881-55A60384274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B2D02-1998-4BCC-BE87-A0E330F35B2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709CB-808D-4159-AA90-0F5E52F4AC7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64CD9-C210-444B-B7E8-9A715C2947B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13"/>
          <p:cNvSpPr txBox="1">
            <a:spLocks/>
          </p:cNvSpPr>
          <p:nvPr userDrawn="1"/>
        </p:nvSpPr>
        <p:spPr>
          <a:xfrm>
            <a:off x="8027988" y="6356350"/>
            <a:ext cx="658812" cy="365125"/>
          </a:xfrm>
          <a:prstGeom prst="rect">
            <a:avLst/>
          </a:prstGeom>
        </p:spPr>
        <p:txBody>
          <a:bodyPr anchor="ctr"/>
          <a:lstStyle>
            <a:lvl1pPr algn="r">
              <a:defRPr sz="1400" b="1">
                <a:solidFill>
                  <a:srgbClr val="000099"/>
                </a:solidFill>
                <a:latin typeface="Garamond" pitchFamily="18" charset="0"/>
                <a:cs typeface="Arial" charset="0"/>
              </a:defRPr>
            </a:lvl1pPr>
          </a:lstStyle>
          <a:p>
            <a:pPr>
              <a:defRPr/>
            </a:pPr>
            <a:fld id="{CCAB3F8F-EB01-4A15-A326-58BA8DA56BC7}" type="slidenum">
              <a:rPr lang="fr-FR" smtClean="0">
                <a:solidFill>
                  <a:srgbClr val="336699"/>
                </a:solidFill>
              </a:rPr>
              <a:pPr>
                <a:defRPr/>
              </a:pPr>
              <a:t>‹N°›</a:t>
            </a:fld>
            <a:endParaRPr lang="fr-FR" dirty="0">
              <a:solidFill>
                <a:srgbClr val="336699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1"/>
            <a:ext cx="9036496" cy="764704"/>
          </a:xfrm>
          <a:prstGeom prst="rect">
            <a:avLst/>
          </a:prstGeom>
          <a:gradFill>
            <a:gsLst>
              <a:gs pos="90000">
                <a:srgbClr val="006699"/>
              </a:gs>
              <a:gs pos="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7" name="Image 17" descr="logo ppt consortium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" y="-3175"/>
            <a:ext cx="1436688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Connecteur droit 9"/>
          <p:cNvCxnSpPr/>
          <p:nvPr userDrawn="1"/>
        </p:nvCxnSpPr>
        <p:spPr>
          <a:xfrm>
            <a:off x="0" y="6308725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 16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4050" y="0"/>
            <a:ext cx="8636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space réservé du contenu 2"/>
          <p:cNvSpPr>
            <a:spLocks noGrp="1"/>
          </p:cNvSpPr>
          <p:nvPr>
            <p:ph idx="1"/>
          </p:nvPr>
        </p:nvSpPr>
        <p:spPr>
          <a:xfrm>
            <a:off x="1619672" y="1196752"/>
            <a:ext cx="7067128" cy="5001419"/>
          </a:xfrm>
        </p:spPr>
        <p:txBody>
          <a:bodyPr/>
          <a:lstStyle>
            <a:lvl1pPr marL="0" indent="0" algn="r">
              <a:buNone/>
              <a:defRPr sz="2600">
                <a:latin typeface="Garamond" pitchFamily="18" charset="0"/>
              </a:defRPr>
            </a:lvl1pPr>
            <a:lvl2pPr marL="542925" indent="-457200">
              <a:spcBef>
                <a:spcPts val="0"/>
              </a:spcBef>
              <a:buSzPct val="85000"/>
              <a:buFont typeface="Wingdings" pitchFamily="2" charset="2"/>
              <a:buChar char="ü"/>
              <a:defRPr sz="2400" u="sng"/>
            </a:lvl2pPr>
            <a:lvl3pPr marL="1080000" marR="0" indent="-3600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Pct val="85000"/>
              <a:buFont typeface="Wingdings" pitchFamily="2" charset="2"/>
              <a:buNone/>
              <a:tabLst/>
              <a:defRPr sz="1800" b="0" u="none" baseline="0">
                <a:latin typeface="+mn-lt"/>
                <a:sym typeface="Wingdings"/>
              </a:defRPr>
            </a:lvl3pPr>
            <a:lvl4pPr>
              <a:spcBef>
                <a:spcPts val="0"/>
              </a:spcBef>
              <a:buSzPct val="85000"/>
              <a:buNone/>
              <a:defRPr sz="18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</p:txBody>
      </p:sp>
      <p:sp>
        <p:nvSpPr>
          <p:cNvPr id="9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0" y="1340768"/>
            <a:ext cx="1331639" cy="4608512"/>
          </a:xfrm>
        </p:spPr>
        <p:txBody>
          <a:bodyPr>
            <a:normAutofit/>
          </a:bodyPr>
          <a:lstStyle>
            <a:lvl1pPr marL="0" indent="0" algn="l">
              <a:spcBef>
                <a:spcPts val="600"/>
              </a:spcBef>
              <a:buSzPct val="100000"/>
              <a:buFont typeface="+mj-lt"/>
              <a:buNone/>
              <a:defRPr sz="1600" b="1" u="sng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16" name="Titre 1"/>
          <p:cNvSpPr>
            <a:spLocks noGrp="1"/>
          </p:cNvSpPr>
          <p:nvPr>
            <p:ph type="ctrTitle"/>
          </p:nvPr>
        </p:nvSpPr>
        <p:spPr>
          <a:xfrm>
            <a:off x="1634480" y="29793"/>
            <a:ext cx="7052320" cy="764704"/>
          </a:xfrm>
          <a:prstGeom prst="rect">
            <a:avLst/>
          </a:prstGeom>
        </p:spPr>
        <p:txBody>
          <a:bodyPr anchor="ctr"/>
          <a:lstStyle>
            <a:lvl1pPr>
              <a:defRPr sz="2600" b="1" u="none">
                <a:solidFill>
                  <a:schemeClr val="bg1"/>
                </a:solidFill>
                <a:latin typeface="Garamond" pitchFamily="18" charset="0"/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02E8E-25D4-49DE-966A-4A4698B73DB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BE4E1-88E1-4FC9-8AB8-305CE8B4CE4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FFA98-C723-458A-A7E9-912A6FAE22E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FD33E-974E-44DC-A988-101C1DC9F28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2A64F-9042-4278-8BB4-0D7D3928637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7F161-F406-47FC-A599-F83E7A6DC55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72189-7D0E-4F00-A21C-A73D9B8711A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9D8C5-C4CF-45C3-853A-BE63A150AA4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356AD-761F-4F10-ABE6-83995DA4BAC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68516-3405-483F-A9A6-31C483B6422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BA684D7-5E9C-4B66-9568-6CA2A9E6950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654A2-4D4E-4498-AB5B-A4E3DA69F63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34473-4357-4257-9720-C8A8EE71E0B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1C174-0439-4C2C-8FA2-1178ACAB7AD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B8D72-4095-4AF9-86AF-2B0F41E8412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7A63A-B114-4C86-A243-ED036D04B78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2F009-8A45-4D39-8286-9A70361EB50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4B230-5CE4-4372-AE13-459121DFD3A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61A63-593D-4C3E-8DE8-95AA1C03004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143C139-4CF1-4657-AC38-D34025D6DE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880C18A-A8D6-43CC-A8FF-FE7F5EBF85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E25F5BF-77DA-4CCE-8B98-4BA15A30058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9491089-6F6E-489D-A276-858212533F1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539750" y="2781300"/>
            <a:ext cx="8135938" cy="337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	Troisième niveau</a:t>
            </a:r>
          </a:p>
          <a:p>
            <a:pPr lvl="3"/>
            <a:r>
              <a:rPr lang="fr-FR" altLang="fr-FR" smtClean="0"/>
              <a:t>	Quatrième niveau</a:t>
            </a:r>
          </a:p>
        </p:txBody>
      </p:sp>
      <p:sp>
        <p:nvSpPr>
          <p:cNvPr id="1027" name="Espace réservé du titre 22"/>
          <p:cNvSpPr>
            <a:spLocks noGrp="1"/>
          </p:cNvSpPr>
          <p:nvPr>
            <p:ph type="title"/>
          </p:nvPr>
        </p:nvSpPr>
        <p:spPr bwMode="auto">
          <a:xfrm>
            <a:off x="468313" y="1268413"/>
            <a:ext cx="8207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pic>
        <p:nvPicPr>
          <p:cNvPr id="1028" name="Picture 20" descr="\\yankee\datas\c.escaravage\Mes documents\UEMOA\logo partenaires\image pPT.jp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163" y="49213"/>
            <a:ext cx="90836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space réservé du numéro de diapositive 13"/>
          <p:cNvSpPr>
            <a:spLocks noGrp="1"/>
          </p:cNvSpPr>
          <p:nvPr>
            <p:ph type="sldNum" sz="quarter" idx="4"/>
          </p:nvPr>
        </p:nvSpPr>
        <p:spPr>
          <a:xfrm>
            <a:off x="8027988" y="6356350"/>
            <a:ext cx="658812" cy="365125"/>
          </a:xfrm>
          <a:prstGeom prst="rect">
            <a:avLst/>
          </a:prstGeom>
        </p:spPr>
        <p:txBody>
          <a:bodyPr/>
          <a:lstStyle>
            <a:lvl1pPr algn="r">
              <a:defRPr sz="1400" b="1">
                <a:solidFill>
                  <a:srgbClr val="006699"/>
                </a:solidFill>
                <a:latin typeface="Garamond" pitchFamily="18" charset="0"/>
                <a:cs typeface="Arial" charset="0"/>
              </a:defRPr>
            </a:lvl1pPr>
          </a:lstStyle>
          <a:p>
            <a:pPr>
              <a:defRPr/>
            </a:pPr>
            <a:fld id="{4910C2AD-29F2-4896-8FA4-3A8D0D458740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cxnSp>
        <p:nvCxnSpPr>
          <p:cNvPr id="8" name="Connecteur droit 7"/>
          <p:cNvCxnSpPr/>
          <p:nvPr userDrawn="1"/>
        </p:nvCxnSpPr>
        <p:spPr>
          <a:xfrm>
            <a:off x="0" y="630078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space réservé de la date 17"/>
          <p:cNvSpPr>
            <a:spLocks noGrp="1"/>
          </p:cNvSpPr>
          <p:nvPr>
            <p:ph type="dt" sz="quarter" idx="2"/>
          </p:nvPr>
        </p:nvSpPr>
        <p:spPr bwMode="auto">
          <a:xfrm>
            <a:off x="3635375" y="6373813"/>
            <a:ext cx="475297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1">
                <a:solidFill>
                  <a:srgbClr val="336699"/>
                </a:solidFill>
                <a:latin typeface="+mn-lt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fr-FR" altLang="fr-FR"/>
              <a:t>GT n°5 – 22 au 26 février 2016 à Abidjan, Côte d’Ivoire</a:t>
            </a:r>
            <a:endParaRPr lang="fr-FR" altLang="fr-FR" dirty="0"/>
          </a:p>
        </p:txBody>
      </p:sp>
      <p:sp>
        <p:nvSpPr>
          <p:cNvPr id="12" name="Espace réservé du pied de page 19"/>
          <p:cNvSpPr>
            <a:spLocks noGrp="1"/>
          </p:cNvSpPr>
          <p:nvPr>
            <p:ph type="ftr" sz="quarter" idx="3"/>
          </p:nvPr>
        </p:nvSpPr>
        <p:spPr bwMode="auto">
          <a:xfrm>
            <a:off x="6350" y="6381750"/>
            <a:ext cx="3744913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1">
                <a:solidFill>
                  <a:srgbClr val="336699"/>
                </a:solidFill>
                <a:latin typeface="+mn-lt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fr-FR" altLang="fr-FR"/>
              <a:t>Programme Régional UEMOA</a:t>
            </a:r>
            <a:endParaRPr lang="fr-FR" alt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779" r:id="rId1"/>
    <p:sldLayoutId id="2147486780" r:id="rId2"/>
  </p:sldLayoutIdLst>
  <p:timing>
    <p:tnLst>
      <p:par>
        <p:cTn id="1" dur="indefinite" restart="never" nodeType="tmRoot"/>
      </p:par>
    </p:tnLst>
  </p:timing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rgbClr val="604A7B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604A7B"/>
          </a:solidFill>
          <a:latin typeface="Calibri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604A7B"/>
          </a:solidFill>
          <a:latin typeface="Calibri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604A7B"/>
          </a:solidFill>
          <a:latin typeface="Calibri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604A7B"/>
          </a:solidFill>
          <a:latin typeface="Calibri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r" rtl="0" eaLnBrk="0" fontAlgn="base" hangingPunct="0">
        <a:spcBef>
          <a:spcPct val="20000"/>
        </a:spcBef>
        <a:spcAft>
          <a:spcPct val="0"/>
        </a:spcAft>
        <a:buFont typeface="Arial" charset="0"/>
        <a:defRPr sz="2600" b="1" kern="1200">
          <a:solidFill>
            <a:srgbClr val="0070C0"/>
          </a:solidFill>
          <a:latin typeface="Garamond" pitchFamily="18" charset="0"/>
          <a:ea typeface="+mn-ea"/>
          <a:cs typeface="+mn-cs"/>
        </a:defRPr>
      </a:lvl1pPr>
      <a:lvl2pPr marL="446088" indent="-36036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ü"/>
        <a:defRPr sz="2400" b="1" u="sng" kern="1200">
          <a:solidFill>
            <a:schemeClr val="tx1"/>
          </a:solidFill>
          <a:latin typeface="Garamond" pitchFamily="18" charset="0"/>
          <a:ea typeface="+mn-ea"/>
          <a:cs typeface="+mn-cs"/>
        </a:defRPr>
      </a:lvl2pPr>
      <a:lvl3pPr marL="1143000" indent="-781050" algn="l" rtl="0" eaLnBrk="0" fontAlgn="base" hangingPunct="0">
        <a:spcBef>
          <a:spcPct val="20000"/>
        </a:spcBef>
        <a:spcAft>
          <a:spcPct val="0"/>
        </a:spcAft>
        <a:buSzPct val="80000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792163" algn="l" rtl="0" eaLnBrk="0" fontAlgn="base" hangingPunct="0">
        <a:spcBef>
          <a:spcPct val="20000"/>
        </a:spcBef>
        <a:spcAft>
          <a:spcPct val="0"/>
        </a:spcAft>
        <a:buFont typeface="Arial" charset="0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1"/>
            <a:ext cx="9036496" cy="764703"/>
          </a:xfrm>
          <a:prstGeom prst="rect">
            <a:avLst/>
          </a:prstGeom>
          <a:gradFill>
            <a:gsLst>
              <a:gs pos="90000">
                <a:srgbClr val="006699"/>
              </a:gs>
              <a:gs pos="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1"/>
          <p:cNvSpPr txBox="1">
            <a:spLocks/>
          </p:cNvSpPr>
          <p:nvPr userDrawn="1"/>
        </p:nvSpPr>
        <p:spPr>
          <a:xfrm>
            <a:off x="1619250" y="0"/>
            <a:ext cx="7053263" cy="765175"/>
          </a:xfrm>
          <a:prstGeom prst="rect">
            <a:avLst/>
          </a:prstGeom>
        </p:spPr>
        <p:txBody>
          <a:bodyPr anchor="ctr"/>
          <a:lstStyle>
            <a:lvl1pPr>
              <a:defRPr sz="2600" b="1" u="none">
                <a:latin typeface="Garamond" pitchFamily="18" charset="0"/>
              </a:defRPr>
            </a:lvl1pPr>
          </a:lstStyle>
          <a:p>
            <a:pPr algn="ctr" eaLnBrk="0" hangingPunct="0">
              <a:defRPr/>
            </a:pPr>
            <a:r>
              <a:rPr lang="fr-FR" dirty="0" smtClean="0">
                <a:solidFill>
                  <a:schemeClr val="bg1"/>
                </a:solidFill>
                <a:ea typeface="+mj-ea"/>
                <a:cs typeface="+mj-cs"/>
              </a:rPr>
              <a:t>Cliquez pour modifier le style du titre</a:t>
            </a:r>
            <a:endParaRPr lang="fr-FR" dirty="0">
              <a:solidFill>
                <a:schemeClr val="bg1"/>
              </a:solidFill>
              <a:ea typeface="+mj-ea"/>
              <a:cs typeface="+mj-cs"/>
            </a:endParaRPr>
          </a:p>
        </p:txBody>
      </p:sp>
      <p:pic>
        <p:nvPicPr>
          <p:cNvPr id="2055" name="Image 8" descr="logo ppt consortium.jp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9050" y="44450"/>
            <a:ext cx="1309688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Espace réservé de la date 12"/>
          <p:cNvSpPr txBox="1">
            <a:spLocks/>
          </p:cNvSpPr>
          <p:nvPr userDrawn="1"/>
        </p:nvSpPr>
        <p:spPr>
          <a:xfrm>
            <a:off x="3844925" y="6373813"/>
            <a:ext cx="3671888" cy="365125"/>
          </a:xfrm>
          <a:prstGeom prst="rect">
            <a:avLst/>
          </a:prstGeom>
        </p:spPr>
        <p:txBody>
          <a:bodyPr anchor="ctr"/>
          <a:lstStyle>
            <a:lvl1pPr algn="ctr">
              <a:defRPr sz="1400" b="1">
                <a:solidFill>
                  <a:srgbClr val="000099"/>
                </a:solidFill>
                <a:latin typeface="Garamond" pitchFamily="18" charset="0"/>
                <a:cs typeface="Arial" charset="0"/>
              </a:defRPr>
            </a:lvl1pPr>
          </a:lstStyle>
          <a:p>
            <a:pPr>
              <a:defRPr/>
            </a:pPr>
            <a:r>
              <a:rPr lang="fr-FR" dirty="0" smtClean="0">
                <a:solidFill>
                  <a:srgbClr val="336699"/>
                </a:solidFill>
              </a:rPr>
              <a:t>GT n°4 – 12 au 15 octobre à Lomé,  TOGO</a:t>
            </a:r>
            <a:endParaRPr lang="fr-FR" dirty="0">
              <a:solidFill>
                <a:srgbClr val="336699"/>
              </a:solidFill>
            </a:endParaRPr>
          </a:p>
        </p:txBody>
      </p:sp>
      <p:sp>
        <p:nvSpPr>
          <p:cNvPr id="12" name="Espace réservé du numéro de diapositive 13"/>
          <p:cNvSpPr txBox="1">
            <a:spLocks/>
          </p:cNvSpPr>
          <p:nvPr userDrawn="1"/>
        </p:nvSpPr>
        <p:spPr>
          <a:xfrm>
            <a:off x="8027988" y="6356350"/>
            <a:ext cx="658812" cy="365125"/>
          </a:xfrm>
          <a:prstGeom prst="rect">
            <a:avLst/>
          </a:prstGeom>
        </p:spPr>
        <p:txBody>
          <a:bodyPr anchor="ctr"/>
          <a:lstStyle>
            <a:lvl1pPr algn="r">
              <a:defRPr sz="1400" b="1">
                <a:solidFill>
                  <a:srgbClr val="000099"/>
                </a:solidFill>
                <a:latin typeface="Garamond" pitchFamily="18" charset="0"/>
                <a:cs typeface="Arial" charset="0"/>
              </a:defRPr>
            </a:lvl1pPr>
          </a:lstStyle>
          <a:p>
            <a:pPr>
              <a:defRPr/>
            </a:pPr>
            <a:fld id="{5C94DD09-7A86-42DF-8B5A-3F5E838C5D01}" type="slidenum">
              <a:rPr lang="fr-FR" smtClean="0">
                <a:solidFill>
                  <a:srgbClr val="336699"/>
                </a:solidFill>
              </a:rPr>
              <a:pPr>
                <a:defRPr/>
              </a:pPr>
              <a:t>‹N°›</a:t>
            </a:fld>
            <a:endParaRPr lang="fr-FR" dirty="0">
              <a:solidFill>
                <a:srgbClr val="336699"/>
              </a:solidFill>
            </a:endParaRPr>
          </a:p>
        </p:txBody>
      </p:sp>
      <p:sp>
        <p:nvSpPr>
          <p:cNvPr id="13" name="Espace réservé du pied de page 14"/>
          <p:cNvSpPr txBox="1">
            <a:spLocks/>
          </p:cNvSpPr>
          <p:nvPr userDrawn="1"/>
        </p:nvSpPr>
        <p:spPr>
          <a:xfrm>
            <a:off x="0" y="6376988"/>
            <a:ext cx="3744913" cy="365125"/>
          </a:xfrm>
          <a:prstGeom prst="rect">
            <a:avLst/>
          </a:prstGeom>
        </p:spPr>
        <p:txBody>
          <a:bodyPr anchor="ctr"/>
          <a:lstStyle>
            <a:lvl1pPr algn="ctr">
              <a:defRPr sz="1400" b="1">
                <a:solidFill>
                  <a:srgbClr val="000099"/>
                </a:solidFill>
                <a:latin typeface="Garamond" pitchFamily="18" charset="0"/>
                <a:cs typeface="Arial" charset="0"/>
              </a:defRPr>
            </a:lvl1pPr>
          </a:lstStyle>
          <a:p>
            <a:pPr>
              <a:defRPr/>
            </a:pPr>
            <a:r>
              <a:rPr lang="fr-FR" dirty="0" smtClean="0">
                <a:solidFill>
                  <a:srgbClr val="336699"/>
                </a:solidFill>
              </a:rPr>
              <a:t>Programme Régional UEMOA</a:t>
            </a:r>
            <a:endParaRPr lang="fr-FR" dirty="0">
              <a:solidFill>
                <a:srgbClr val="336699"/>
              </a:solidFill>
            </a:endParaRPr>
          </a:p>
        </p:txBody>
      </p:sp>
      <p:pic>
        <p:nvPicPr>
          <p:cNvPr id="2059" name="Image 1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258175" y="-15875"/>
            <a:ext cx="865188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745" r:id="rId1"/>
    <p:sldLayoutId id="2147486781" r:id="rId2"/>
    <p:sldLayoutId id="2147486782" r:id="rId3"/>
    <p:sldLayoutId id="2147486783" r:id="rId4"/>
    <p:sldLayoutId id="2147486784" r:id="rId5"/>
    <p:sldLayoutId id="2147486785" r:id="rId6"/>
    <p:sldLayoutId id="2147486786" r:id="rId7"/>
    <p:sldLayoutId id="2147486787" r:id="rId8"/>
    <p:sldLayoutId id="2147486788" r:id="rId9"/>
    <p:sldLayoutId id="2147486789" r:id="rId10"/>
    <p:sldLayoutId id="2147486790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ü"/>
        <a:defRPr sz="2600" b="1" u="sng" kern="1200">
          <a:solidFill>
            <a:schemeClr val="tx1"/>
          </a:solidFill>
          <a:latin typeface="Garamond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80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80000"/>
        <a:buFont typeface="Arial" charset="0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611188" y="2565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791" r:id="rId1"/>
    <p:sldLayoutId id="2147486792" r:id="rId2"/>
    <p:sldLayoutId id="2147486793" r:id="rId3"/>
    <p:sldLayoutId id="2147486794" r:id="rId4"/>
    <p:sldLayoutId id="2147486795" r:id="rId5"/>
    <p:sldLayoutId id="2147486796" r:id="rId6"/>
    <p:sldLayoutId id="2147486797" r:id="rId7"/>
    <p:sldLayoutId id="2147486798" r:id="rId8"/>
    <p:sldLayoutId id="2147486799" r:id="rId9"/>
    <p:sldLayoutId id="2147486800" r:id="rId10"/>
    <p:sldLayoutId id="2147486801" r:id="rId11"/>
  </p:sldLayoutIdLst>
  <p:timing>
    <p:tnLst>
      <p:par>
        <p:cTn id="1" dur="indefinite" restart="never" nodeType="tmRoot"/>
      </p:par>
    </p:tnLst>
  </p:timing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rgbClr val="002060"/>
          </a:solidFill>
          <a:latin typeface="Garamond" pitchFamily="18" charset="0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2060"/>
          </a:solidFill>
          <a:latin typeface="Garamond" pitchFamily="18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2060"/>
          </a:solidFill>
          <a:latin typeface="Garamond" pitchFamily="18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2060"/>
          </a:solidFill>
          <a:latin typeface="Garamond" pitchFamily="18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2060"/>
          </a:solidFill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4099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7144619-1735-440A-A0B8-52F06EEB147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746" r:id="rId1"/>
    <p:sldLayoutId id="2147486747" r:id="rId2"/>
    <p:sldLayoutId id="2147486748" r:id="rId3"/>
    <p:sldLayoutId id="2147486749" r:id="rId4"/>
    <p:sldLayoutId id="2147486750" r:id="rId5"/>
    <p:sldLayoutId id="2147486751" r:id="rId6"/>
    <p:sldLayoutId id="2147486752" r:id="rId7"/>
    <p:sldLayoutId id="2147486753" r:id="rId8"/>
    <p:sldLayoutId id="2147486754" r:id="rId9"/>
    <p:sldLayoutId id="2147486755" r:id="rId10"/>
    <p:sldLayoutId id="2147486756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512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748B5D7-CD24-423F-8FA7-BFEACE327A5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757" r:id="rId1"/>
    <p:sldLayoutId id="2147486758" r:id="rId2"/>
    <p:sldLayoutId id="2147486759" r:id="rId3"/>
    <p:sldLayoutId id="2147486760" r:id="rId4"/>
    <p:sldLayoutId id="2147486761" r:id="rId5"/>
    <p:sldLayoutId id="2147486762" r:id="rId6"/>
    <p:sldLayoutId id="2147486763" r:id="rId7"/>
    <p:sldLayoutId id="2147486764" r:id="rId8"/>
    <p:sldLayoutId id="2147486765" r:id="rId9"/>
    <p:sldLayoutId id="2147486766" r:id="rId10"/>
    <p:sldLayoutId id="2147486767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614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/>
              <a:t>GT n°1 - 16 au 20 Mai 2011, Ouagadougou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/>
              <a:t>Programme Régional UEMOA - Consortium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3A115CD-73B6-4F00-943E-51164B3508F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768" r:id="rId1"/>
    <p:sldLayoutId id="2147486769" r:id="rId2"/>
    <p:sldLayoutId id="2147486770" r:id="rId3"/>
    <p:sldLayoutId id="2147486771" r:id="rId4"/>
    <p:sldLayoutId id="2147486772" r:id="rId5"/>
    <p:sldLayoutId id="2147486773" r:id="rId6"/>
    <p:sldLayoutId id="2147486774" r:id="rId7"/>
    <p:sldLayoutId id="2147486775" r:id="rId8"/>
    <p:sldLayoutId id="2147486776" r:id="rId9"/>
    <p:sldLayoutId id="2147486777" r:id="rId10"/>
    <p:sldLayoutId id="2147486778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u contenu 1"/>
          <p:cNvSpPr>
            <a:spLocks noGrp="1"/>
          </p:cNvSpPr>
          <p:nvPr>
            <p:ph idx="1"/>
          </p:nvPr>
        </p:nvSpPr>
        <p:spPr>
          <a:xfrm>
            <a:off x="539750" y="3068638"/>
            <a:ext cx="8147050" cy="2376586"/>
          </a:xfrm>
        </p:spPr>
        <p:txBody>
          <a:bodyPr/>
          <a:lstStyle/>
          <a:p>
            <a:pPr algn="ctr" eaLnBrk="1" hangingPunct="1">
              <a:defRPr/>
            </a:pPr>
            <a:r>
              <a:rPr lang="fr-FR" altLang="fr-FR" sz="6000" dirty="0" smtClean="0">
                <a:solidFill>
                  <a:srgbClr val="0066CC"/>
                </a:solidFill>
                <a:latin typeface="+mn-lt"/>
              </a:rPr>
              <a:t>Suivi Pêche continentale </a:t>
            </a:r>
          </a:p>
          <a:p>
            <a:pPr algn="ctr" eaLnBrk="1" hangingPunct="1">
              <a:defRPr/>
            </a:pPr>
            <a:r>
              <a:rPr lang="fr-FR" altLang="fr-FR" sz="6000" dirty="0" smtClean="0">
                <a:solidFill>
                  <a:srgbClr val="0066CC"/>
                </a:solidFill>
                <a:latin typeface="+mn-lt"/>
              </a:rPr>
              <a:t>MALI</a:t>
            </a:r>
          </a:p>
        </p:txBody>
      </p:sp>
      <p:sp>
        <p:nvSpPr>
          <p:cNvPr id="37891" name="Titre 3"/>
          <p:cNvSpPr>
            <a:spLocks noGrp="1"/>
          </p:cNvSpPr>
          <p:nvPr>
            <p:ph type="title"/>
          </p:nvPr>
        </p:nvSpPr>
        <p:spPr>
          <a:xfrm>
            <a:off x="539750" y="1125538"/>
            <a:ext cx="8135938" cy="1943100"/>
          </a:xfrm>
        </p:spPr>
        <p:txBody>
          <a:bodyPr/>
          <a:lstStyle/>
          <a:p>
            <a:pPr algn="ctr">
              <a:defRPr/>
            </a:pPr>
            <a:r>
              <a:rPr lang="fr-FR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ATELIER </a:t>
            </a:r>
            <a:r>
              <a:rPr lang="fr-FR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REGIONAL DE VALIDATION </a:t>
            </a:r>
            <a:r>
              <a:rPr lang="fr-FR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ET CLOTURE DU PROGRAMME : ETAT DES PECHERIES ARTISANALES CONTINENTALE ET MARITIME DANS LES 8 ETATS MEMBRES DE </a:t>
            </a:r>
            <a:r>
              <a:rPr lang="fr-FR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L’UEMOA</a:t>
            </a:r>
            <a:r>
              <a:rPr lang="fr-FR" sz="16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fr-FR" sz="16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fr-FR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 </a:t>
            </a:r>
            <a:r>
              <a:rPr lang="fr-FR" sz="16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fr-FR" sz="16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fr-FR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Abidjan, du 22 au 26 février 2016</a:t>
            </a:r>
            <a:endParaRPr lang="fr-FR" sz="1600" dirty="0" smtClean="0"/>
          </a:p>
        </p:txBody>
      </p:sp>
      <p:sp>
        <p:nvSpPr>
          <p:cNvPr id="30724" name="Espace réservé de la date 17"/>
          <p:cNvSpPr>
            <a:spLocks noGrp="1"/>
          </p:cNvSpPr>
          <p:nvPr>
            <p:ph type="dt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 altLang="fr-FR" smtClean="0">
                <a:latin typeface="Arial" charset="0"/>
                <a:cs typeface="Arial" charset="0"/>
              </a:rPr>
              <a:t>GT n°5 – 22 au 26 février 2016 à Abidjan, Côte d’Ivoire</a:t>
            </a:r>
          </a:p>
        </p:txBody>
      </p:sp>
      <p:sp>
        <p:nvSpPr>
          <p:cNvPr id="30725" name="Espace réservé du numéro de diapositive 18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BC2D4688-F707-4ED6-A217-5630BFF23D70}" type="slidenum">
              <a:rPr lang="fr-FR" altLang="fr-FR" smtClean="0">
                <a:solidFill>
                  <a:srgbClr val="336699"/>
                </a:solidFill>
              </a:rPr>
              <a:pPr/>
              <a:t>1</a:t>
            </a:fld>
            <a:endParaRPr lang="fr-FR" altLang="fr-FR" smtClean="0">
              <a:solidFill>
                <a:srgbClr val="336699"/>
              </a:solidFill>
            </a:endParaRPr>
          </a:p>
        </p:txBody>
      </p:sp>
      <p:sp>
        <p:nvSpPr>
          <p:cNvPr id="30726" name="Espace réservé du pied de page 19"/>
          <p:cNvSpPr>
            <a:spLocks noGrp="1"/>
          </p:cNvSpPr>
          <p:nvPr>
            <p:ph type="ftr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 altLang="fr-FR" smtClean="0">
                <a:latin typeface="Arial" charset="0"/>
                <a:cs typeface="Arial" charset="0"/>
              </a:rPr>
              <a:t>Programme Régional UEMOA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539552" y="1196752"/>
            <a:ext cx="8147248" cy="4929411"/>
          </a:xfrm>
        </p:spPr>
        <p:txBody>
          <a:bodyPr/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fr-FR" dirty="0" smtClean="0"/>
              <a:t>Le bulletin suivi pêche continentale au Mali présente la situation sur 3 trimestres dans les différentes régions et macro strates par trimestre,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fr-FR" dirty="0" smtClean="0"/>
              <a:t>La présentation des indicateurs et le commentaire des résultats obtenus restent à améliorer,</a:t>
            </a:r>
          </a:p>
          <a:p>
            <a:pPr algn="just"/>
            <a:r>
              <a:rPr lang="fr-FR" dirty="0" smtClean="0"/>
              <a:t>Nous avons utilisé uniquement 2 sous strates dans les régions de Sikasso et de </a:t>
            </a:r>
            <a:r>
              <a:rPr lang="fr-FR" dirty="0"/>
              <a:t>K</a:t>
            </a:r>
            <a:r>
              <a:rPr lang="fr-FR" dirty="0" smtClean="0"/>
              <a:t>ayes pour les sites de Manantali et de Sélingué , la notion de sous strate dans les autres régions n’a pas été adopté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0604D6-FDCD-47F7-8833-5070EDB66EA5}" type="slidenum">
              <a:rPr lang="fr-FR" smtClean="0"/>
              <a:pPr>
                <a:defRPr/>
              </a:pPr>
              <a:t>10</a:t>
            </a:fld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fr-FR" smtClean="0"/>
              <a:t>GT n°5 – 22 au 26 février 2016 à Abidjan, Côte d’Ivoire</a:t>
            </a:r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 altLang="fr-FR" smtClean="0"/>
              <a:t>Programme Régional UEMOA</a:t>
            </a: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667840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539552" y="1844824"/>
            <a:ext cx="8147248" cy="4281339"/>
          </a:xfrm>
        </p:spPr>
        <p:txBody>
          <a:bodyPr/>
          <a:lstStyle/>
          <a:p>
            <a:endParaRPr lang="fr-FR" sz="2400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fr-FR" sz="2400" dirty="0" smtClean="0"/>
              <a:t>Des corrections sont a faire au niveau de la base elle porte essentiellement sur la liste des espèces de poisson rencontrées dans les captures ; les tailles de poisson par espèces ; les engins, les saisons conformément au date de passage des enquêteurs au niveau des différents sites; les prix du poisson par taille,etc</a:t>
            </a:r>
          </a:p>
          <a:p>
            <a:pPr algn="just"/>
            <a:r>
              <a:rPr lang="fr-FR" sz="2400" dirty="0" smtClean="0"/>
              <a:t>La présentation des indicateurs par sous strates ne pourra être fait car nous n’avons maintenus que 2 sous strates  (Selingué et </a:t>
            </a:r>
            <a:r>
              <a:rPr lang="fr-FR" sz="2400" dirty="0"/>
              <a:t>M</a:t>
            </a:r>
            <a:r>
              <a:rPr lang="fr-FR" sz="2400" dirty="0" smtClean="0"/>
              <a:t>anantali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539553" y="1268760"/>
            <a:ext cx="8064895" cy="648072"/>
          </a:xfrm>
        </p:spPr>
        <p:txBody>
          <a:bodyPr/>
          <a:lstStyle/>
          <a:p>
            <a:pPr algn="l"/>
            <a:r>
              <a:rPr lang="fr-FR" sz="2000" dirty="0" smtClean="0">
                <a:solidFill>
                  <a:srgbClr val="002060"/>
                </a:solidFill>
                <a:latin typeface="Garamond" pitchFamily="18" charset="0"/>
              </a:rPr>
              <a:t>Difficultés </a:t>
            </a:r>
            <a:r>
              <a:rPr lang="fr-FR" sz="2000" dirty="0">
                <a:solidFill>
                  <a:srgbClr val="002060"/>
                </a:solidFill>
                <a:latin typeface="Garamond" pitchFamily="18" charset="0"/>
              </a:rPr>
              <a:t>éventuelles rencontrées dans la réalisation des traitements</a:t>
            </a:r>
            <a:br>
              <a:rPr lang="fr-FR" sz="2000" dirty="0">
                <a:solidFill>
                  <a:srgbClr val="002060"/>
                </a:solidFill>
                <a:latin typeface="Garamond" pitchFamily="18" charset="0"/>
              </a:rPr>
            </a:br>
            <a:endParaRPr lang="fr-FR" sz="2000" dirty="0">
              <a:solidFill>
                <a:srgbClr val="002060"/>
              </a:solidFill>
              <a:latin typeface="Garamond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0604D6-FDCD-47F7-8833-5070EDB66EA5}" type="slidenum">
              <a:rPr lang="fr-FR" smtClean="0"/>
              <a:pPr>
                <a:defRPr/>
              </a:pPr>
              <a:t>11</a:t>
            </a:fld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fr-FR" smtClean="0"/>
              <a:t>GT n°5 – 22 au 26 février 2016 à Abidjan, Côte d’Ivoire</a:t>
            </a:r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 altLang="fr-FR" smtClean="0"/>
              <a:t>Programme Régional UEMOA</a:t>
            </a: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901660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539553" y="1052736"/>
            <a:ext cx="7200799" cy="2376264"/>
          </a:xfrm>
        </p:spPr>
        <p:txBody>
          <a:bodyPr/>
          <a:lstStyle/>
          <a:p>
            <a:pPr algn="ctr"/>
            <a:r>
              <a:rPr lang="fr-FR" sz="4000" dirty="0" smtClean="0">
                <a:solidFill>
                  <a:schemeClr val="tx1"/>
                </a:solidFill>
              </a:rPr>
              <a:t>4, Suites </a:t>
            </a:r>
            <a:r>
              <a:rPr lang="fr-FR" sz="4000" dirty="0">
                <a:solidFill>
                  <a:schemeClr val="tx1"/>
                </a:solidFill>
              </a:rPr>
              <a:t>du suivi PC dans le pays</a:t>
            </a:r>
            <a:br>
              <a:rPr lang="fr-FR" sz="4000" dirty="0">
                <a:solidFill>
                  <a:schemeClr val="tx1"/>
                </a:solidFill>
              </a:rPr>
            </a:br>
            <a:endParaRPr lang="fr-FR" sz="4000" dirty="0">
              <a:solidFill>
                <a:schemeClr val="tx1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0604D6-FDCD-47F7-8833-5070EDB66EA5}" type="slidenum">
              <a:rPr lang="fr-FR" smtClean="0"/>
              <a:pPr>
                <a:defRPr/>
              </a:pPr>
              <a:t>12</a:t>
            </a:fld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fr-FR" smtClean="0"/>
              <a:t>GT n°5 – 22 au 26 février 2016 à Abidjan, Côte d’Ivoire</a:t>
            </a:r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 altLang="fr-FR" smtClean="0"/>
              <a:t>Programme Régional UEMOA</a:t>
            </a: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106872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539552" y="1988840"/>
            <a:ext cx="8147248" cy="4137323"/>
          </a:xfrm>
        </p:spPr>
        <p:txBody>
          <a:bodyPr/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fr-FR" sz="2400" dirty="0" smtClean="0"/>
              <a:t>Vivement la poursuite et la consolidation pour parfaire encore l’outil et le dispositif ( la collecte a été alterné sur deux années 2015 et 2016) avec des paramétrage différents ,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fr-FR" sz="2400" dirty="0" smtClean="0"/>
              <a:t>La Formation des experts du Mali comme tous les autres pays,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fr-FR" sz="2400" dirty="0" smtClean="0"/>
              <a:t>En ce qui concerne le bulletin nous préférons des indicateurs par saison et par macrostrate spécifiquement pour le Mali, </a:t>
            </a:r>
            <a:endParaRPr lang="fr-FR" sz="24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136904" cy="864096"/>
          </a:xfrm>
        </p:spPr>
        <p:txBody>
          <a:bodyPr/>
          <a:lstStyle/>
          <a:p>
            <a:pPr algn="ctr"/>
            <a:r>
              <a:rPr lang="fr-FR" sz="2000" dirty="0">
                <a:solidFill>
                  <a:srgbClr val="002060"/>
                </a:solidFill>
                <a:latin typeface="Garamond" pitchFamily="18" charset="0"/>
              </a:rPr>
              <a:t>E</a:t>
            </a:r>
            <a:r>
              <a:rPr lang="fr-FR" sz="2000" dirty="0" smtClean="0">
                <a:solidFill>
                  <a:srgbClr val="002060"/>
                </a:solidFill>
                <a:latin typeface="Garamond" pitchFamily="18" charset="0"/>
              </a:rPr>
              <a:t>n </a:t>
            </a:r>
            <a:r>
              <a:rPr lang="fr-FR" sz="2000" dirty="0">
                <a:solidFill>
                  <a:srgbClr val="002060"/>
                </a:solidFill>
                <a:latin typeface="Garamond" pitchFamily="18" charset="0"/>
              </a:rPr>
              <a:t>termes d’améliorations techniques encore nécessaires sur la base ou sur le bulletin</a:t>
            </a:r>
            <a:r>
              <a:rPr lang="fr-FR" dirty="0">
                <a:solidFill>
                  <a:srgbClr val="002060"/>
                </a:solidFill>
                <a:latin typeface="Garamond" pitchFamily="18" charset="0"/>
              </a:rPr>
              <a:t/>
            </a:r>
            <a:br>
              <a:rPr lang="fr-FR" dirty="0">
                <a:solidFill>
                  <a:srgbClr val="002060"/>
                </a:solidFill>
                <a:latin typeface="Garamond" pitchFamily="18" charset="0"/>
              </a:rPr>
            </a:br>
            <a:endParaRPr lang="fr-FR" dirty="0">
              <a:solidFill>
                <a:srgbClr val="002060"/>
              </a:solidFill>
              <a:latin typeface="Garamond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0604D6-FDCD-47F7-8833-5070EDB66EA5}" type="slidenum">
              <a:rPr lang="fr-FR" smtClean="0"/>
              <a:pPr>
                <a:defRPr/>
              </a:pPr>
              <a:t>13</a:t>
            </a:fld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fr-FR" smtClean="0"/>
              <a:t>GT n°5 – 22 au 26 février 2016 à Abidjan, Côte d’Ivoire</a:t>
            </a:r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 altLang="fr-FR" smtClean="0"/>
              <a:t>Programme Régional UEMOA</a:t>
            </a: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496590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539552" y="2060848"/>
            <a:ext cx="8147248" cy="4065315"/>
          </a:xfrm>
        </p:spPr>
        <p:txBody>
          <a:bodyPr/>
          <a:lstStyle/>
          <a:p>
            <a:pPr algn="l"/>
            <a:r>
              <a:rPr lang="fr-FR" dirty="0" smtClean="0"/>
              <a:t>Comme ressources pérennes mobilisées pour assurer la continuité: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fr-FR" dirty="0" smtClean="0"/>
              <a:t>Les experts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fr-FR" dirty="0" smtClean="0"/>
              <a:t>La base paramétrée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fr-FR" dirty="0" smtClean="0"/>
              <a:t>Des enquêteurs formés et expérimentés,</a:t>
            </a:r>
          </a:p>
          <a:p>
            <a:pPr algn="l"/>
            <a:r>
              <a:rPr lang="fr-FR" dirty="0" smtClean="0"/>
              <a:t>Un appui est encore nécessaire pour asseoir le dispositif de façon pérenne (formation; matériels, carburants; fournitures; etc.) 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208912" cy="1008112"/>
          </a:xfrm>
        </p:spPr>
        <p:txBody>
          <a:bodyPr/>
          <a:lstStyle/>
          <a:p>
            <a:pPr algn="ctr"/>
            <a:r>
              <a:rPr lang="fr-FR" sz="2000" b="0" dirty="0" smtClean="0"/>
              <a:t/>
            </a:r>
            <a:br>
              <a:rPr lang="fr-FR" sz="2000" b="0" dirty="0" smtClean="0"/>
            </a:br>
            <a:r>
              <a:rPr lang="fr-FR" sz="2000" dirty="0">
                <a:solidFill>
                  <a:srgbClr val="002060"/>
                </a:solidFill>
                <a:latin typeface="Garamond" pitchFamily="18" charset="0"/>
              </a:rPr>
              <a:t>E</a:t>
            </a:r>
            <a:r>
              <a:rPr lang="fr-FR" sz="2000" dirty="0" smtClean="0">
                <a:solidFill>
                  <a:srgbClr val="002060"/>
                </a:solidFill>
                <a:latin typeface="Garamond" pitchFamily="18" charset="0"/>
              </a:rPr>
              <a:t>n </a:t>
            </a:r>
            <a:r>
              <a:rPr lang="fr-FR" sz="2000" dirty="0">
                <a:solidFill>
                  <a:srgbClr val="002060"/>
                </a:solidFill>
                <a:latin typeface="Garamond" pitchFamily="18" charset="0"/>
              </a:rPr>
              <a:t>termes de ressources pérennes mobilisées pour assurer la continuité du suivi dans le pays</a:t>
            </a:r>
            <a:r>
              <a:rPr lang="fr-FR" sz="2000" dirty="0">
                <a:latin typeface="Garamond" pitchFamily="18" charset="0"/>
              </a:rPr>
              <a:t/>
            </a:r>
            <a:br>
              <a:rPr lang="fr-FR" sz="2000" dirty="0">
                <a:latin typeface="Garamond" pitchFamily="18" charset="0"/>
              </a:rPr>
            </a:br>
            <a:endParaRPr lang="fr-FR" sz="2000" dirty="0">
              <a:latin typeface="Garamond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0604D6-FDCD-47F7-8833-5070EDB66EA5}" type="slidenum">
              <a:rPr lang="fr-FR" smtClean="0"/>
              <a:pPr>
                <a:defRPr/>
              </a:pPr>
              <a:t>14</a:t>
            </a:fld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fr-FR" smtClean="0"/>
              <a:t>GT n°5 – 22 au 26 février 2016 à Abidjan, Côte d’Ivoire</a:t>
            </a:r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 altLang="fr-FR" smtClean="0"/>
              <a:t>Programme Régional UEMOA</a:t>
            </a: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622355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539552" y="2348880"/>
            <a:ext cx="8147248" cy="3777283"/>
          </a:xfrm>
        </p:spPr>
        <p:txBody>
          <a:bodyPr/>
          <a:lstStyle/>
          <a:p>
            <a:pPr algn="just"/>
            <a:r>
              <a:rPr lang="fr-FR" dirty="0" smtClean="0"/>
              <a:t>Une consolidation du système de suivi est encore nécessaire afin que les Etats membres s’approprient de l’outil et arrivent à le faire marcher au niveau pays,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539553" y="1340768"/>
            <a:ext cx="7560839" cy="1008112"/>
          </a:xfrm>
        </p:spPr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0604D6-FDCD-47F7-8833-5070EDB66EA5}" type="slidenum">
              <a:rPr lang="fr-FR" smtClean="0"/>
              <a:pPr>
                <a:defRPr/>
              </a:pPr>
              <a:t>15</a:t>
            </a:fld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fr-FR" smtClean="0"/>
              <a:t>GT n°5 – 22 au 26 février 2016 à Abidjan, Côte d’Ivoire</a:t>
            </a:r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 altLang="fr-FR" smtClean="0"/>
              <a:t>Programme Régional UEMOA</a:t>
            </a: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971558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539552" y="2276872"/>
            <a:ext cx="8147248" cy="3849291"/>
          </a:xfrm>
        </p:spPr>
        <p:txBody>
          <a:bodyPr/>
          <a:lstStyle/>
          <a:p>
            <a:r>
              <a:rPr lang="fr-FR" dirty="0" smtClean="0"/>
              <a:t>Je vous remercie de votre aimable attention,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539553" y="1340768"/>
            <a:ext cx="7056784" cy="1008112"/>
          </a:xfrm>
        </p:spPr>
        <p:txBody>
          <a:bodyPr/>
          <a:lstStyle/>
          <a:p>
            <a:r>
              <a:rPr lang="fr-FR" dirty="0" smtClean="0"/>
              <a:t>REMERCIEMENTS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0604D6-FDCD-47F7-8833-5070EDB66EA5}" type="slidenum">
              <a:rPr lang="fr-FR" smtClean="0"/>
              <a:pPr>
                <a:defRPr/>
              </a:pPr>
              <a:t>16</a:t>
            </a:fld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fr-FR" smtClean="0"/>
              <a:t>GT n°5 – 22 au 26 février 2016 à Abidjan, Côte d’Ivoire</a:t>
            </a:r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 altLang="fr-FR" smtClean="0"/>
              <a:t>Programme Régional UEMOA</a:t>
            </a: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670982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83568" y="1268760"/>
            <a:ext cx="7704856" cy="2232248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>
                <a:solidFill>
                  <a:schemeClr val="tx1"/>
                </a:solidFill>
              </a:rPr>
              <a:t/>
            </a:r>
            <a:br>
              <a:rPr lang="fr-FR" dirty="0">
                <a:solidFill>
                  <a:schemeClr val="tx1"/>
                </a:solidFill>
              </a:rPr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0604D6-FDCD-47F7-8833-5070EDB66EA5}" type="slidenum">
              <a:rPr lang="fr-FR" smtClean="0"/>
              <a:pPr>
                <a:defRPr/>
              </a:pPr>
              <a:t>2</a:t>
            </a:fld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fr-FR" smtClean="0"/>
              <a:t>GT n°5 – 22 au 26 février 2016 à Abidjan, Côte d’Ivoire</a:t>
            </a:r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 altLang="fr-FR" smtClean="0"/>
              <a:t>Programme Régional UEMOA</a:t>
            </a:r>
            <a:endParaRPr lang="fr-FR" altLang="fr-FR"/>
          </a:p>
        </p:txBody>
      </p:sp>
      <p:sp>
        <p:nvSpPr>
          <p:cNvPr id="7" name="Rectangle 6"/>
          <p:cNvSpPr/>
          <p:nvPr/>
        </p:nvSpPr>
        <p:spPr>
          <a:xfrm>
            <a:off x="683568" y="1916833"/>
            <a:ext cx="7200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600" b="1" dirty="0">
                <a:latin typeface="+mn-lt"/>
              </a:rPr>
              <a:t>1 . Le point sur le déploiement de la collecte des données dans le </a:t>
            </a:r>
            <a:r>
              <a:rPr lang="fr-FR" sz="3600" b="1" dirty="0" smtClean="0">
                <a:latin typeface="+mn-lt"/>
              </a:rPr>
              <a:t>pays</a:t>
            </a:r>
          </a:p>
          <a:p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08538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539552" y="1916832"/>
            <a:ext cx="8147248" cy="4209331"/>
          </a:xfrm>
        </p:spPr>
        <p:txBody>
          <a:bodyPr/>
          <a:lstStyle/>
          <a:p>
            <a:endParaRPr lang="fr-FR" sz="2000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fr-FR" sz="2000" dirty="0" smtClean="0"/>
              <a:t>Stratégie combinée passage des fiches QOD et QAS dans les différents sites suivis par une équipe d’enquêteurs fixe sur place pour l’administration des questionnaires QOD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fr-FR" sz="2000" dirty="0" smtClean="0"/>
              <a:t>Une équipe volante se déplace dans les sites pour les QAS ,La collecte a commencé en mai 2015 après la formation et le déploiement sur le terrain  et elle  se poursuivra jusqu’en mars avril 2016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fr-FR" sz="2000" dirty="0" smtClean="0"/>
              <a:t>Strates =Régions (7 régions)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fr-FR" sz="2000" dirty="0" smtClean="0"/>
              <a:t>Saison = trimestre  ( 4 trimestres)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fr-FR" sz="2000" dirty="0" smtClean="0"/>
              <a:t>Sites suivis =</a:t>
            </a:r>
            <a:r>
              <a:rPr lang="fr-FR" sz="2000" dirty="0"/>
              <a:t> </a:t>
            </a:r>
            <a:r>
              <a:rPr lang="fr-FR" sz="2000" dirty="0" smtClean="0"/>
              <a:t>22 sites</a:t>
            </a:r>
          </a:p>
          <a:p>
            <a:r>
              <a:rPr lang="fr-FR" dirty="0" smtClean="0"/>
              <a:t>  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539552" y="980728"/>
            <a:ext cx="8136135" cy="936104"/>
          </a:xfrm>
        </p:spPr>
        <p:txBody>
          <a:bodyPr/>
          <a:lstStyle/>
          <a:p>
            <a:pPr algn="l"/>
            <a:r>
              <a:rPr lang="fr-FR" b="0" dirty="0" smtClean="0">
                <a:solidFill>
                  <a:srgbClr val="0000CC"/>
                </a:solidFill>
              </a:rPr>
              <a:t/>
            </a:r>
            <a:br>
              <a:rPr lang="fr-FR" b="0" dirty="0" smtClean="0">
                <a:solidFill>
                  <a:srgbClr val="0000CC"/>
                </a:solidFill>
              </a:rPr>
            </a:br>
            <a:r>
              <a:rPr lang="fr-FR" sz="2000" dirty="0" smtClean="0">
                <a:solidFill>
                  <a:srgbClr val="002060"/>
                </a:solidFill>
                <a:latin typeface="Garamond" pitchFamily="18" charset="0"/>
              </a:rPr>
              <a:t>Rappel </a:t>
            </a:r>
            <a:r>
              <a:rPr lang="fr-FR" sz="2000" dirty="0">
                <a:solidFill>
                  <a:srgbClr val="002060"/>
                </a:solidFill>
                <a:latin typeface="Garamond" pitchFamily="18" charset="0"/>
              </a:rPr>
              <a:t>stratégie d’échantillonnage adoptée par le pays (en termes de strates, sites, saisons)</a:t>
            </a:r>
            <a:br>
              <a:rPr lang="fr-FR" sz="2000" dirty="0">
                <a:solidFill>
                  <a:srgbClr val="002060"/>
                </a:solidFill>
                <a:latin typeface="Garamond" pitchFamily="18" charset="0"/>
              </a:rPr>
            </a:br>
            <a:r>
              <a:rPr lang="fr-FR" sz="2000" dirty="0"/>
              <a:t/>
            </a:r>
            <a:br>
              <a:rPr lang="fr-FR" sz="2000" dirty="0"/>
            </a:br>
            <a:endParaRPr lang="fr-FR" sz="2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0604D6-FDCD-47F7-8833-5070EDB66EA5}" type="slidenum">
              <a:rPr lang="fr-FR" smtClean="0"/>
              <a:pPr>
                <a:defRPr/>
              </a:pPr>
              <a:t>3</a:t>
            </a:fld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fr-FR" smtClean="0"/>
              <a:t>GT n°5 – 22 au 26 février 2016 à Abidjan, Côte d’Ivoire</a:t>
            </a:r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 altLang="fr-FR" dirty="0" smtClean="0"/>
              <a:t>Programme Régional UEMOA</a:t>
            </a:r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4237982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539552" y="1988840"/>
            <a:ext cx="8147248" cy="4137323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fr-FR" dirty="0"/>
              <a:t>Durée de déploiement 12 mois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fr-FR" dirty="0"/>
              <a:t>12 </a:t>
            </a:r>
            <a:r>
              <a:rPr lang="fr-FR" dirty="0" smtClean="0"/>
              <a:t>enquêteurs </a:t>
            </a:r>
            <a:r>
              <a:rPr lang="fr-FR" dirty="0"/>
              <a:t>fixes 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fr-FR" dirty="0"/>
              <a:t>4 équipes volantes de 3 a 4 personnes</a:t>
            </a:r>
          </a:p>
          <a:p>
            <a:pPr algn="l"/>
            <a:r>
              <a:rPr lang="fr-FR" dirty="0" smtClean="0"/>
              <a:t>Elle a commencé en mai 2015 et se poursuit jusqu’en mars 2016 pour couvrir les 4 trimestres,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539552" y="1052736"/>
            <a:ext cx="7632848" cy="864096"/>
          </a:xfrm>
        </p:spPr>
        <p:txBody>
          <a:bodyPr/>
          <a:lstStyle/>
          <a:p>
            <a:pPr algn="l"/>
            <a:r>
              <a:rPr lang="fr-FR" sz="2000" dirty="0">
                <a:solidFill>
                  <a:srgbClr val="002060"/>
                </a:solidFill>
                <a:latin typeface="Garamond" pitchFamily="18" charset="0"/>
              </a:rPr>
              <a:t>S</a:t>
            </a:r>
            <a:r>
              <a:rPr lang="fr-FR" sz="2000" dirty="0" smtClean="0">
                <a:solidFill>
                  <a:srgbClr val="002060"/>
                </a:solidFill>
                <a:latin typeface="Garamond" pitchFamily="18" charset="0"/>
              </a:rPr>
              <a:t>ituation </a:t>
            </a:r>
            <a:r>
              <a:rPr lang="fr-FR" sz="2000" dirty="0">
                <a:solidFill>
                  <a:srgbClr val="002060"/>
                </a:solidFill>
                <a:latin typeface="Garamond" pitchFamily="18" charset="0"/>
              </a:rPr>
              <a:t>de déploiement effectif de la stratégie. Sur quelle durée (mois de début)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0604D6-FDCD-47F7-8833-5070EDB66EA5}" type="slidenum">
              <a:rPr lang="fr-FR" smtClean="0"/>
              <a:pPr>
                <a:defRPr/>
              </a:pPr>
              <a:t>4</a:t>
            </a:fld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fr-FR" smtClean="0"/>
              <a:t>GT n°5 – 22 au 26 février 2016 à Abidjan, Côte d’Ivoire</a:t>
            </a:r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 altLang="fr-FR" smtClean="0"/>
              <a:t>Programme Régional UEMOA</a:t>
            </a: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71844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539552" y="1484785"/>
            <a:ext cx="8136904" cy="2088231"/>
          </a:xfrm>
        </p:spPr>
        <p:txBody>
          <a:bodyPr/>
          <a:lstStyle/>
          <a:p>
            <a:pPr algn="l"/>
            <a:endParaRPr lang="fr-FR" sz="4000" dirty="0" smtClean="0">
              <a:solidFill>
                <a:schemeClr val="tx1"/>
              </a:solidFill>
            </a:endParaRPr>
          </a:p>
          <a:p>
            <a:pPr algn="l"/>
            <a:r>
              <a:rPr lang="fr-FR" sz="4000" dirty="0" smtClean="0">
                <a:solidFill>
                  <a:schemeClr val="tx1"/>
                </a:solidFill>
              </a:rPr>
              <a:t>2. Point </a:t>
            </a:r>
            <a:r>
              <a:rPr lang="fr-FR" sz="4000" dirty="0">
                <a:solidFill>
                  <a:schemeClr val="tx1"/>
                </a:solidFill>
              </a:rPr>
              <a:t>sur les opérations de saisie et les bases de données produites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0604D6-FDCD-47F7-8833-5070EDB66EA5}" type="slidenum">
              <a:rPr lang="fr-FR" smtClean="0"/>
              <a:pPr>
                <a:defRPr/>
              </a:pPr>
              <a:t>5</a:t>
            </a:fld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fr-FR" smtClean="0"/>
              <a:t>GT n°5 – 22 au 26 février 2016 à Abidjan, Côte d’Ivoire</a:t>
            </a:r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 altLang="fr-FR" smtClean="0"/>
              <a:t>Programme Régional UEMOA</a:t>
            </a: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29470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539552" y="1988840"/>
            <a:ext cx="8147248" cy="4137323"/>
          </a:xfrm>
        </p:spPr>
        <p:txBody>
          <a:bodyPr/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fr-FR" dirty="0" smtClean="0"/>
              <a:t>Des saisies ont été effectuées avant le GT4 a Lomé avec un paramétrage ancien de la base du Mali (Macro strates et saisons ) ;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fr-FR" dirty="0" smtClean="0"/>
              <a:t>Lors des kiosques au GT4 à Lomé un nouveau paramétrage de la base a été effectué et les nouvelles saisies ont tenue compte de ce nouveau paramétrage (macro strates </a:t>
            </a:r>
            <a:r>
              <a:rPr lang="fr-FR" smtClean="0"/>
              <a:t>et saisons</a:t>
            </a:r>
            <a:r>
              <a:rPr lang="fr-FR" dirty="0" smtClean="0"/>
              <a:t>)</a:t>
            </a:r>
          </a:p>
          <a:p>
            <a:pPr algn="just"/>
            <a:r>
              <a:rPr lang="fr-FR" dirty="0" smtClean="0"/>
              <a:t>Au total 6 postes de saisies ont été utilisés avec le 1</a:t>
            </a:r>
            <a:r>
              <a:rPr lang="fr-FR" baseline="30000" dirty="0" smtClean="0"/>
              <a:t>er</a:t>
            </a:r>
            <a:r>
              <a:rPr lang="fr-FR" dirty="0" smtClean="0"/>
              <a:t> paramétrage et 4 avec le second 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539553" y="1052736"/>
            <a:ext cx="8064896" cy="792088"/>
          </a:xfrm>
        </p:spPr>
        <p:txBody>
          <a:bodyPr/>
          <a:lstStyle/>
          <a:p>
            <a:pPr algn="l"/>
            <a:r>
              <a:rPr lang="fr-FR" b="0" dirty="0"/>
              <a:t/>
            </a:r>
            <a:br>
              <a:rPr lang="fr-FR" b="0" dirty="0"/>
            </a:br>
            <a:r>
              <a:rPr lang="fr-FR" sz="2000" dirty="0">
                <a:solidFill>
                  <a:srgbClr val="002060"/>
                </a:solidFill>
                <a:latin typeface="Garamond" pitchFamily="18" charset="0"/>
              </a:rPr>
              <a:t>N</a:t>
            </a:r>
            <a:r>
              <a:rPr lang="fr-FR" sz="2000" dirty="0" smtClean="0">
                <a:solidFill>
                  <a:srgbClr val="002060"/>
                </a:solidFill>
                <a:latin typeface="Garamond" pitchFamily="18" charset="0"/>
              </a:rPr>
              <a:t>ombre </a:t>
            </a:r>
            <a:r>
              <a:rPr lang="fr-FR" sz="2000" dirty="0">
                <a:solidFill>
                  <a:srgbClr val="002060"/>
                </a:solidFill>
                <a:latin typeface="Garamond" pitchFamily="18" charset="0"/>
              </a:rPr>
              <a:t>de postes de saisie en fonctionnement, existence de retard ou non dans la saisie des fiches</a:t>
            </a:r>
            <a:r>
              <a:rPr lang="fr-FR" sz="2000" dirty="0">
                <a:latin typeface="Garamond" pitchFamily="18" charset="0"/>
              </a:rPr>
              <a:t> </a:t>
            </a:r>
            <a:r>
              <a:rPr lang="fr-FR" dirty="0">
                <a:latin typeface="Garamond" pitchFamily="18" charset="0"/>
              </a:rPr>
              <a:t/>
            </a:r>
            <a:br>
              <a:rPr lang="fr-FR" dirty="0">
                <a:latin typeface="Garamond" pitchFamily="18" charset="0"/>
              </a:rPr>
            </a:br>
            <a:endParaRPr lang="fr-FR" dirty="0">
              <a:latin typeface="Garamond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0604D6-FDCD-47F7-8833-5070EDB66EA5}" type="slidenum">
              <a:rPr lang="fr-FR" smtClean="0"/>
              <a:pPr>
                <a:defRPr/>
              </a:pPr>
              <a:t>6</a:t>
            </a:fld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fr-FR" smtClean="0"/>
              <a:t>GT n°5 – 22 au 26 février 2016 à Abidjan, Côte d’Ivoire</a:t>
            </a:r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 altLang="fr-FR" smtClean="0"/>
              <a:t>Programme Régional UEMOA</a:t>
            </a: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25871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539552" y="1844824"/>
            <a:ext cx="8147248" cy="4281339"/>
          </a:xfrm>
        </p:spPr>
        <p:txBody>
          <a:bodyPr/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fr-FR" dirty="0" smtClean="0"/>
              <a:t>Les difficultés dans la saisie ont été évoquées au GT4 à Lomé et ont fait l’objet de kiosque de travail entre Etats membres et le consortium;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fr-FR" dirty="0" smtClean="0"/>
              <a:t>La difficulté majeure restait encore le rassemblement des données sur les différents postes de saisies dans une seule base de donnée (communément appelé concaténation des bases)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136135" cy="720080"/>
          </a:xfrm>
        </p:spPr>
        <p:txBody>
          <a:bodyPr/>
          <a:lstStyle/>
          <a:p>
            <a:pPr algn="l"/>
            <a:r>
              <a:rPr lang="fr-FR" sz="2000" dirty="0">
                <a:solidFill>
                  <a:srgbClr val="002060"/>
                </a:solidFill>
                <a:latin typeface="Garamond" pitchFamily="18" charset="0"/>
              </a:rPr>
              <a:t>difficultés éventuelles dans la saisie ou dans la gestion des bases de saisie </a:t>
            </a:r>
            <a:r>
              <a:rPr lang="fr-FR" b="0" dirty="0"/>
              <a:t/>
            </a:r>
            <a:br>
              <a:rPr lang="fr-FR" b="0" dirty="0"/>
            </a:b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0604D6-FDCD-47F7-8833-5070EDB66EA5}" type="slidenum">
              <a:rPr lang="fr-FR" smtClean="0"/>
              <a:pPr>
                <a:defRPr/>
              </a:pPr>
              <a:t>7</a:t>
            </a:fld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fr-FR" smtClean="0"/>
              <a:t>GT n°5 – 22 au 26 février 2016 à Abidjan, Côte d’Ivoire</a:t>
            </a:r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 altLang="fr-FR" smtClean="0"/>
              <a:t>Programme Régional UEMOA</a:t>
            </a: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79664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539553" y="1340768"/>
            <a:ext cx="8064895" cy="2376264"/>
          </a:xfrm>
        </p:spPr>
        <p:txBody>
          <a:bodyPr/>
          <a:lstStyle/>
          <a:p>
            <a:pPr algn="ctr"/>
            <a:r>
              <a:rPr lang="fr-FR" sz="4000" dirty="0" smtClean="0">
                <a:solidFill>
                  <a:schemeClr val="tx1"/>
                </a:solidFill>
              </a:rPr>
              <a:t>3. </a:t>
            </a:r>
            <a:r>
              <a:rPr lang="fr-FR" sz="4000" dirty="0">
                <a:solidFill>
                  <a:schemeClr val="tx1"/>
                </a:solidFill>
              </a:rPr>
              <a:t>L</a:t>
            </a:r>
            <a:r>
              <a:rPr lang="fr-FR" sz="4000" dirty="0" smtClean="0">
                <a:solidFill>
                  <a:schemeClr val="tx1"/>
                </a:solidFill>
              </a:rPr>
              <a:t>es </a:t>
            </a:r>
            <a:r>
              <a:rPr lang="fr-FR" sz="4000" dirty="0">
                <a:solidFill>
                  <a:schemeClr val="tx1"/>
                </a:solidFill>
              </a:rPr>
              <a:t>traitements et les résultats obtenus, présentation  d’un bulletin statistique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0604D6-FDCD-47F7-8833-5070EDB66EA5}" type="slidenum">
              <a:rPr lang="fr-FR" smtClean="0"/>
              <a:pPr>
                <a:defRPr/>
              </a:pPr>
              <a:t>8</a:t>
            </a:fld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fr-FR" smtClean="0"/>
              <a:t>GT n°5 – 22 au 26 février 2016 à Abidjan, Côte d’Ivoire</a:t>
            </a:r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 altLang="fr-FR" smtClean="0"/>
              <a:t>Programme Régional UEMOA</a:t>
            </a: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234836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539552" y="1268760"/>
            <a:ext cx="8147248" cy="4857403"/>
          </a:xfrm>
        </p:spPr>
        <p:txBody>
          <a:bodyPr/>
          <a:lstStyle/>
          <a:p>
            <a:pPr algn="just"/>
            <a:r>
              <a:rPr lang="fr-FR" sz="2400" dirty="0" smtClean="0"/>
              <a:t>La mission circulaire du consortium dans les Etats membres était la bienvenue ; elle nous permis de: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fr-FR" sz="2400" dirty="0" smtClean="0"/>
              <a:t> finaliser le paramétrage de la base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fr-FR" sz="2400" dirty="0" smtClean="0"/>
              <a:t>Rassembler les données saisies avec le paramétrage précédent et la mise en forme avec le nouveau paramétrage 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fr-FR" sz="2400" dirty="0" smtClean="0"/>
              <a:t>Procéder au transfert de tous les données saisies dans une base centrale et à l’extraction des indicateurs,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fr-FR" sz="2400" dirty="0" smtClean="0"/>
              <a:t>Un draft de bulletin est disponible mais reste à améliorer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fr-FR" sz="2400" dirty="0" smtClean="0"/>
              <a:t>Les données  QAS sont encore partielles car les saisies des fiches QAS ne sont pas beaucoup avancées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fr-FR" sz="2400" dirty="0" smtClean="0"/>
              <a:t>Des données restent encore à corriger  </a:t>
            </a:r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0604D6-FDCD-47F7-8833-5070EDB66EA5}" type="slidenum">
              <a:rPr lang="fr-FR" smtClean="0"/>
              <a:pPr>
                <a:defRPr/>
              </a:pPr>
              <a:t>9</a:t>
            </a:fld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fr-FR" smtClean="0"/>
              <a:t>GT n°5 – 22 au 26 février 2016 à Abidjan, Côte d’Ivoire</a:t>
            </a:r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 altLang="fr-FR" smtClean="0"/>
              <a:t>Programme Régional UEMOA</a:t>
            </a: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33436471"/>
      </p:ext>
    </p:extLst>
  </p:cSld>
  <p:clrMapOvr>
    <a:masterClrMapping/>
  </p:clrMapOvr>
</p:sld>
</file>

<file path=ppt/theme/theme1.xml><?xml version="1.0" encoding="utf-8"?>
<a:theme xmlns:a="http://schemas.openxmlformats.org/drawingml/2006/main" name="première pag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2505</TotalTime>
  <Words>1037</Words>
  <Application>Microsoft Office PowerPoint</Application>
  <PresentationFormat>Affichage à l'écran (4:3)</PresentationFormat>
  <Paragraphs>107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6</vt:i4>
      </vt:variant>
      <vt:variant>
        <vt:lpstr>Titres des diapositives</vt:lpstr>
      </vt:variant>
      <vt:variant>
        <vt:i4>16</vt:i4>
      </vt:variant>
    </vt:vector>
  </HeadingPairs>
  <TitlesOfParts>
    <vt:vector size="22" baseType="lpstr">
      <vt:lpstr>première page</vt:lpstr>
      <vt:lpstr>4_Conception personnalisée</vt:lpstr>
      <vt:lpstr>3_Conception personnalisée</vt:lpstr>
      <vt:lpstr>2_Conception personnalisée</vt:lpstr>
      <vt:lpstr>1_Conception personnalisée</vt:lpstr>
      <vt:lpstr>Conception personnalisée</vt:lpstr>
      <vt:lpstr>ATELIER REGIONAL DE VALIDATION ET CLOTURE DU PROGRAMME : ETAT DES PECHERIES ARTISANALES CONTINENTALE ET MARITIME DANS LES 8 ETATS MEMBRES DE L’UEMOA   Abidjan, du 22 au 26 février 2016</vt:lpstr>
      <vt:lpstr>      </vt:lpstr>
      <vt:lpstr> Rappel stratégie d’échantillonnage adoptée par le pays (en termes de strates, sites, saisons)  </vt:lpstr>
      <vt:lpstr>Situation de déploiement effectif de la stratégie. Sur quelle durée (mois de début) </vt:lpstr>
      <vt:lpstr>Présentation PowerPoint</vt:lpstr>
      <vt:lpstr> Nombre de postes de saisie en fonctionnement, existence de retard ou non dans la saisie des fiches  </vt:lpstr>
      <vt:lpstr>difficultés éventuelles dans la saisie ou dans la gestion des bases de saisie  </vt:lpstr>
      <vt:lpstr>3. Les traitements et les résultats obtenus, présentation  d’un bulletin statistique</vt:lpstr>
      <vt:lpstr>Présentation PowerPoint</vt:lpstr>
      <vt:lpstr>Présentation PowerPoint</vt:lpstr>
      <vt:lpstr>Difficultés éventuelles rencontrées dans la réalisation des traitements </vt:lpstr>
      <vt:lpstr>4, Suites du suivi PC dans le pays </vt:lpstr>
      <vt:lpstr>En termes d’améliorations techniques encore nécessaires sur la base ou sur le bulletin </vt:lpstr>
      <vt:lpstr> En termes de ressources pérennes mobilisées pour assurer la continuité du suivi dans le pays </vt:lpstr>
      <vt:lpstr>CONCLUSION</vt:lpstr>
      <vt:lpstr>REMERCIEMENTS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Carole ESCARAVAGE</dc:creator>
  <cp:lastModifiedBy>Nolwenn COZANNET</cp:lastModifiedBy>
  <cp:revision>235</cp:revision>
  <dcterms:created xsi:type="dcterms:W3CDTF">2011-01-28T14:13:06Z</dcterms:created>
  <dcterms:modified xsi:type="dcterms:W3CDTF">2016-02-24T11:40:25Z</dcterms:modified>
</cp:coreProperties>
</file>